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5"/>
  </p:notesMasterIdLst>
  <p:sldIdLst>
    <p:sldId id="256" r:id="rId4"/>
    <p:sldId id="274" r:id="rId5"/>
    <p:sldId id="275" r:id="rId6"/>
    <p:sldId id="284" r:id="rId7"/>
    <p:sldId id="273" r:id="rId8"/>
    <p:sldId id="283" r:id="rId9"/>
    <p:sldId id="286" r:id="rId10"/>
    <p:sldId id="287" r:id="rId11"/>
    <p:sldId id="270" r:id="rId12"/>
    <p:sldId id="271" r:id="rId13"/>
    <p:sldId id="285" r:id="rId14"/>
    <p:sldId id="269" r:id="rId15"/>
    <p:sldId id="293" r:id="rId16"/>
    <p:sldId id="294" r:id="rId17"/>
    <p:sldId id="276" r:id="rId18"/>
    <p:sldId id="295" r:id="rId19"/>
    <p:sldId id="278" r:id="rId20"/>
    <p:sldId id="296" r:id="rId21"/>
    <p:sldId id="277" r:id="rId22"/>
    <p:sldId id="297" r:id="rId23"/>
    <p:sldId id="288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89" r:id="rId37"/>
    <p:sldId id="279" r:id="rId38"/>
    <p:sldId id="280" r:id="rId39"/>
    <p:sldId id="281" r:id="rId40"/>
    <p:sldId id="290" r:id="rId41"/>
    <p:sldId id="282" r:id="rId42"/>
    <p:sldId id="291" r:id="rId43"/>
    <p:sldId id="292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0697" autoAdjust="0"/>
  </p:normalViewPr>
  <p:slideViewPr>
    <p:cSldViewPr snapToGrid="0">
      <p:cViewPr varScale="1">
        <p:scale>
          <a:sx n="87" d="100"/>
          <a:sy n="87" d="100"/>
        </p:scale>
        <p:origin x="6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37064-0F85-4204-AB5F-F877D7252B65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FAC97-48E0-4CA1-963E-CFE520C9E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2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FAC97-48E0-4CA1-963E-CFE520C9EF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4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FAC97-48E0-4CA1-963E-CFE520C9EF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3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should try to</a:t>
            </a:r>
            <a:r>
              <a:rPr lang="en-GB" baseline="0" dirty="0"/>
              <a:t> name these on their own to check their understanding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156182-760F-4A1B-AB10-1296FEDC38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220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should try to</a:t>
            </a:r>
            <a:r>
              <a:rPr lang="en-GB" baseline="0" dirty="0"/>
              <a:t> name these on their own to check their understanding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156182-760F-4A1B-AB10-1296FEDC38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37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0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51154-D117-43E6-A4C7-70BEFCFA8CE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35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2F271-342A-4086-B214-3E42CDCB03F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689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982B6-712E-44AD-9321-D95CEE06D93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78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8B62D-5B1C-4F84-B17C-3251DDAE43E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002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915BE-0FFD-4F3B-94CE-A36DC4249BA7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585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E65DA-C1D5-4453-AF2B-F7361F38CC59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96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37CA8-487B-4E58-A6F0-A19FFA37EC4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1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34E5E-979B-470A-A661-846E80FF2767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8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3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8B8A-6FEC-427B-9620-9E76C1744AF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94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CE3E-702C-4BCB-9A12-B239F91ED77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94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F6BA-F256-483A-94F5-B43F69EF4B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21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012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934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1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484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14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798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90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53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86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8873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370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8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8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4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0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C626-49E5-498E-B8B4-15053CE5C1B7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135F-2485-4C3C-8570-26DCB0C8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9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DFD47-2B8B-4E5B-92B5-D87DED7590A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2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9330-D967-45C2-A8EE-505CAA58F74A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4F9DF-16F9-4E8C-B16B-8410624E27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27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7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gelo.edu/faculty/kboudrea/periodic/physical_metals_fig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84" y="718812"/>
            <a:ext cx="10561591" cy="57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74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0" y="2229095"/>
            <a:ext cx="592863" cy="453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79" y="2580309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911" y="4231117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05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chemical formula?</a:t>
            </a:r>
          </a:p>
        </p:txBody>
      </p:sp>
      <p:pic>
        <p:nvPicPr>
          <p:cNvPr id="4098" name="Picture 2" descr="http://a.files.bbci.co.uk/bam/live/content/z83dxnb/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410" y="2030055"/>
            <a:ext cx="6657349" cy="424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78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(Ionic)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determining chemical formulae of ionic compounds the charges on the ions need to balance out.</a:t>
            </a:r>
          </a:p>
          <a:p>
            <a:r>
              <a:rPr lang="en-US" b="1" dirty="0">
                <a:solidFill>
                  <a:srgbClr val="FF0000"/>
                </a:solidFill>
              </a:rPr>
              <a:t>Ions</a:t>
            </a:r>
            <a:r>
              <a:rPr lang="en-US" dirty="0"/>
              <a:t> are </a:t>
            </a:r>
            <a:r>
              <a:rPr lang="en-US" b="1" dirty="0">
                <a:solidFill>
                  <a:srgbClr val="FF0000"/>
                </a:solidFill>
              </a:rPr>
              <a:t>charged</a:t>
            </a:r>
            <a:r>
              <a:rPr lang="en-US" dirty="0"/>
              <a:t>, but </a:t>
            </a:r>
            <a:r>
              <a:rPr lang="en-US" b="1" dirty="0">
                <a:solidFill>
                  <a:srgbClr val="00B050"/>
                </a:solidFill>
              </a:rPr>
              <a:t>ionic compounds </a:t>
            </a:r>
            <a:r>
              <a:rPr lang="en-US" dirty="0"/>
              <a:t>are </a:t>
            </a:r>
            <a:r>
              <a:rPr lang="en-US" b="1" dirty="0">
                <a:solidFill>
                  <a:srgbClr val="00B050"/>
                </a:solidFill>
              </a:rPr>
              <a:t>neutral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Li</a:t>
            </a:r>
            <a:r>
              <a:rPr lang="en-US" baseline="-25000" dirty="0" err="1"/>
              <a:t>?</a:t>
            </a:r>
            <a:r>
              <a:rPr lang="en-US" dirty="0" err="1"/>
              <a:t>F</a:t>
            </a:r>
            <a:r>
              <a:rPr lang="en-US" baseline="-25000" dirty="0"/>
              <a:t>?</a:t>
            </a:r>
          </a:p>
          <a:p>
            <a:r>
              <a:rPr lang="en-US" dirty="0"/>
              <a:t>Li</a:t>
            </a:r>
            <a:r>
              <a:rPr lang="en-US" baseline="30000" dirty="0"/>
              <a:t>+</a:t>
            </a:r>
            <a:r>
              <a:rPr lang="en-US" dirty="0"/>
              <a:t> ion (group 1)		F</a:t>
            </a:r>
            <a:r>
              <a:rPr lang="en-US" baseline="30000" dirty="0"/>
              <a:t>-</a:t>
            </a:r>
            <a:r>
              <a:rPr lang="en-US" dirty="0"/>
              <a:t> ion (group 7)</a:t>
            </a:r>
          </a:p>
          <a:p>
            <a:r>
              <a:rPr lang="en-US" dirty="0"/>
              <a:t>(+1) + (-1) = 0 </a:t>
            </a:r>
          </a:p>
          <a:p>
            <a:r>
              <a:rPr lang="en-US" dirty="0"/>
              <a:t>Li</a:t>
            </a:r>
            <a:r>
              <a:rPr lang="en-US" baseline="-25000" dirty="0"/>
              <a:t>1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err="1"/>
              <a:t>LiF</a:t>
            </a:r>
            <a:endParaRPr lang="en-US" baseline="-25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42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(Ionic)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determining chemical formulae of ionic compounds the charges on the ions need to balance out.</a:t>
            </a:r>
          </a:p>
          <a:p>
            <a:r>
              <a:rPr lang="en-US" b="1" dirty="0">
                <a:solidFill>
                  <a:srgbClr val="FF0000"/>
                </a:solidFill>
              </a:rPr>
              <a:t>Ions</a:t>
            </a:r>
            <a:r>
              <a:rPr lang="en-US" dirty="0"/>
              <a:t> are </a:t>
            </a:r>
            <a:r>
              <a:rPr lang="en-US" b="1" dirty="0">
                <a:solidFill>
                  <a:srgbClr val="FF0000"/>
                </a:solidFill>
              </a:rPr>
              <a:t>charged</a:t>
            </a:r>
            <a:r>
              <a:rPr lang="en-US" dirty="0"/>
              <a:t>, but </a:t>
            </a:r>
            <a:r>
              <a:rPr lang="en-US" b="1" dirty="0">
                <a:solidFill>
                  <a:srgbClr val="00B050"/>
                </a:solidFill>
              </a:rPr>
              <a:t>ionic compounds </a:t>
            </a:r>
            <a:r>
              <a:rPr lang="en-US" dirty="0"/>
              <a:t>are </a:t>
            </a:r>
            <a:r>
              <a:rPr lang="en-US" b="1" dirty="0">
                <a:solidFill>
                  <a:srgbClr val="00B050"/>
                </a:solidFill>
              </a:rPr>
              <a:t>neutral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Li</a:t>
            </a:r>
            <a:r>
              <a:rPr lang="en-US" baseline="-25000" dirty="0" err="1"/>
              <a:t>?</a:t>
            </a:r>
            <a:r>
              <a:rPr lang="en-US" dirty="0" err="1"/>
              <a:t>O</a:t>
            </a:r>
            <a:r>
              <a:rPr lang="en-US" baseline="-25000" dirty="0"/>
              <a:t>?</a:t>
            </a:r>
          </a:p>
          <a:p>
            <a:r>
              <a:rPr lang="en-US" dirty="0"/>
              <a:t>Li</a:t>
            </a:r>
            <a:r>
              <a:rPr lang="en-US" baseline="30000" dirty="0"/>
              <a:t>+</a:t>
            </a:r>
            <a:r>
              <a:rPr lang="en-US" dirty="0"/>
              <a:t> ion (group 1)		O</a:t>
            </a:r>
            <a:r>
              <a:rPr lang="en-US" baseline="30000" dirty="0"/>
              <a:t>2-</a:t>
            </a:r>
            <a:r>
              <a:rPr lang="en-US" dirty="0"/>
              <a:t> ion (group 6)</a:t>
            </a:r>
          </a:p>
          <a:p>
            <a:r>
              <a:rPr lang="en-US" dirty="0"/>
              <a:t>(+1) + (-2) = -1 (unbalanced)	   </a:t>
            </a:r>
            <a:r>
              <a:rPr lang="en-US" dirty="0">
                <a:sym typeface="Wingdings" panose="05000000000000000000" pitchFamily="2" charset="2"/>
              </a:rPr>
              <a:t> 	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(+1) + (-2) = +2 – 2 = 0</a:t>
            </a:r>
            <a:endParaRPr lang="en-US" dirty="0"/>
          </a:p>
          <a:p>
            <a:r>
              <a:rPr lang="en-US" dirty="0"/>
              <a:t>Li</a:t>
            </a:r>
            <a:r>
              <a:rPr lang="en-US" baseline="-25000" dirty="0"/>
              <a:t>2</a:t>
            </a:r>
            <a:r>
              <a:rPr lang="en-US" dirty="0"/>
              <a:t>O</a:t>
            </a:r>
            <a:endParaRPr lang="en-US" baseline="-25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4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(Ionic)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Na Cl</a:t>
            </a:r>
          </a:p>
          <a:p>
            <a:endParaRPr lang="en-US" sz="3600" dirty="0"/>
          </a:p>
          <a:p>
            <a:r>
              <a:rPr lang="en-US" sz="3600" dirty="0"/>
              <a:t>Mg Cl</a:t>
            </a:r>
          </a:p>
          <a:p>
            <a:endParaRPr lang="en-US" sz="3600" dirty="0"/>
          </a:p>
          <a:p>
            <a:r>
              <a:rPr lang="en-US" sz="3600" dirty="0"/>
              <a:t>Be 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07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(Ionic)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NaCl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MgCl</a:t>
            </a:r>
            <a:r>
              <a:rPr lang="en-US" sz="3600" baseline="-25000" dirty="0"/>
              <a:t>2</a:t>
            </a:r>
          </a:p>
          <a:p>
            <a:endParaRPr lang="en-US" sz="3600" dirty="0"/>
          </a:p>
          <a:p>
            <a:r>
              <a:rPr lang="en-US" sz="3600" dirty="0"/>
              <a:t>Be</a:t>
            </a:r>
            <a:r>
              <a:rPr lang="en-US" sz="3600" baseline="-25000" dirty="0"/>
              <a:t>3</a:t>
            </a:r>
            <a:r>
              <a:rPr lang="en-US" sz="3600" dirty="0"/>
              <a:t>N</a:t>
            </a:r>
            <a:r>
              <a:rPr lang="en-US" sz="3600" baseline="-25000" dirty="0"/>
              <a:t>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7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</a:t>
            </a:r>
            <a:br>
              <a:rPr lang="en-US" dirty="0"/>
            </a:br>
            <a:r>
              <a:rPr lang="en-US" dirty="0"/>
              <a:t>(with Compound Ions)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Na  CO</a:t>
            </a:r>
            <a:r>
              <a:rPr lang="en-US" sz="3200" baseline="-25000" dirty="0"/>
              <a:t>3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Mg  PO</a:t>
            </a:r>
            <a:r>
              <a:rPr lang="en-US" sz="3200" baseline="-25000" dirty="0"/>
              <a:t>4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NH</a:t>
            </a:r>
            <a:r>
              <a:rPr lang="en-US" sz="3200" baseline="-25000" dirty="0"/>
              <a:t>4</a:t>
            </a:r>
            <a:r>
              <a:rPr lang="en-US" sz="3200" dirty="0"/>
              <a:t>  NO</a:t>
            </a:r>
            <a:r>
              <a:rPr lang="en-US" sz="3200" baseline="-25000" dirty="0"/>
              <a:t>3</a:t>
            </a:r>
            <a:endParaRPr lang="en-US" baseline="-25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494172" y="1690688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u="sng" dirty="0"/>
              <a:t>Compound Ions</a:t>
            </a:r>
          </a:p>
          <a:p>
            <a:r>
              <a:rPr lang="en-US" sz="4000" dirty="0"/>
              <a:t>Carbonate = CO</a:t>
            </a:r>
            <a:r>
              <a:rPr lang="en-US" sz="4000" baseline="-25000" dirty="0"/>
              <a:t>3</a:t>
            </a:r>
            <a:r>
              <a:rPr lang="en-US" sz="4000" baseline="30000" dirty="0"/>
              <a:t>2-</a:t>
            </a:r>
          </a:p>
          <a:p>
            <a:r>
              <a:rPr lang="en-US" sz="4000" dirty="0"/>
              <a:t>Nitrate =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</a:p>
          <a:p>
            <a:r>
              <a:rPr lang="en-US" sz="4000" dirty="0"/>
              <a:t>Phosphate = PO</a:t>
            </a:r>
            <a:r>
              <a:rPr lang="en-US" sz="4000" baseline="-25000" dirty="0"/>
              <a:t>4</a:t>
            </a:r>
            <a:r>
              <a:rPr lang="en-US" sz="4000" baseline="30000" dirty="0"/>
              <a:t>-3</a:t>
            </a:r>
          </a:p>
          <a:p>
            <a:r>
              <a:rPr lang="en-US" sz="4000" dirty="0" err="1"/>
              <a:t>Sulphate</a:t>
            </a:r>
            <a:r>
              <a:rPr lang="en-US" sz="4000" dirty="0"/>
              <a:t> = SO</a:t>
            </a:r>
            <a:r>
              <a:rPr lang="en-US" sz="4000" baseline="-25000" dirty="0"/>
              <a:t>4</a:t>
            </a:r>
            <a:r>
              <a:rPr lang="en-US" sz="4000" baseline="30000" dirty="0"/>
              <a:t>-2</a:t>
            </a:r>
          </a:p>
          <a:p>
            <a:r>
              <a:rPr lang="en-US" sz="4000" dirty="0"/>
              <a:t>Hydroxide = OH</a:t>
            </a:r>
            <a:r>
              <a:rPr lang="en-US" sz="4000" baseline="30000" dirty="0"/>
              <a:t>-</a:t>
            </a:r>
          </a:p>
          <a:p>
            <a:r>
              <a:rPr lang="en-US" sz="4000" dirty="0"/>
              <a:t>Ammonium = NH</a:t>
            </a:r>
            <a:r>
              <a:rPr lang="en-US" sz="4000" baseline="-25000" dirty="0"/>
              <a:t>4</a:t>
            </a:r>
            <a:r>
              <a:rPr lang="en-US" sz="4000" baseline="30000" dirty="0"/>
              <a:t>+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57823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</a:t>
            </a:r>
            <a:br>
              <a:rPr lang="en-US" dirty="0"/>
            </a:br>
            <a:r>
              <a:rPr lang="en-US" dirty="0"/>
              <a:t>(with Compound Ions)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Na</a:t>
            </a:r>
            <a:r>
              <a:rPr lang="en-US" sz="3200" baseline="-25000" dirty="0"/>
              <a:t>2</a:t>
            </a:r>
            <a:r>
              <a:rPr lang="en-US" sz="3200" dirty="0"/>
              <a:t>CO</a:t>
            </a:r>
            <a:r>
              <a:rPr lang="en-US" sz="3200" baseline="-25000" dirty="0"/>
              <a:t>3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Mg</a:t>
            </a:r>
            <a:r>
              <a:rPr lang="en-US" sz="3200" baseline="-25000" dirty="0"/>
              <a:t>3</a:t>
            </a:r>
            <a:r>
              <a:rPr lang="en-US" sz="3200" dirty="0"/>
              <a:t>(PO</a:t>
            </a:r>
            <a:r>
              <a:rPr lang="en-US" sz="3200" baseline="-25000" dirty="0"/>
              <a:t>4</a:t>
            </a:r>
            <a:r>
              <a:rPr lang="en-US" sz="3200" dirty="0"/>
              <a:t>)</a:t>
            </a:r>
            <a:r>
              <a:rPr lang="en-US" sz="3200" baseline="-25000" dirty="0"/>
              <a:t>2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NH</a:t>
            </a:r>
            <a:r>
              <a:rPr lang="en-US" sz="3200" baseline="-25000" dirty="0"/>
              <a:t>4</a:t>
            </a:r>
            <a:r>
              <a:rPr lang="en-US" sz="3200" dirty="0"/>
              <a:t>NO</a:t>
            </a:r>
            <a:r>
              <a:rPr lang="en-US" sz="3200" baseline="-25000" dirty="0"/>
              <a:t>3</a:t>
            </a:r>
            <a:endParaRPr lang="en-US" baseline="-25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494172" y="1690688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u="sng" dirty="0"/>
              <a:t>Compound Ions</a:t>
            </a:r>
          </a:p>
          <a:p>
            <a:r>
              <a:rPr lang="en-US" sz="4000" dirty="0"/>
              <a:t>Carbonate = CO</a:t>
            </a:r>
            <a:r>
              <a:rPr lang="en-US" sz="4000" baseline="-25000" dirty="0"/>
              <a:t>3</a:t>
            </a:r>
            <a:r>
              <a:rPr lang="en-US" sz="4000" baseline="30000" dirty="0"/>
              <a:t>2-</a:t>
            </a:r>
          </a:p>
          <a:p>
            <a:r>
              <a:rPr lang="en-US" sz="4000" dirty="0"/>
              <a:t>Nitrate = NO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</a:p>
          <a:p>
            <a:r>
              <a:rPr lang="en-US" sz="4000" dirty="0"/>
              <a:t>Phosphate = PO</a:t>
            </a:r>
            <a:r>
              <a:rPr lang="en-US" sz="4000" baseline="-25000" dirty="0"/>
              <a:t>4</a:t>
            </a:r>
            <a:r>
              <a:rPr lang="en-US" sz="4000" baseline="30000" dirty="0"/>
              <a:t>-3</a:t>
            </a:r>
          </a:p>
          <a:p>
            <a:r>
              <a:rPr lang="en-US" sz="4000" dirty="0" err="1"/>
              <a:t>Sulphate</a:t>
            </a:r>
            <a:r>
              <a:rPr lang="en-US" sz="4000" dirty="0"/>
              <a:t> = SO</a:t>
            </a:r>
            <a:r>
              <a:rPr lang="en-US" sz="4000" baseline="-25000" dirty="0"/>
              <a:t>4</a:t>
            </a:r>
            <a:r>
              <a:rPr lang="en-US" sz="4000" baseline="30000" dirty="0"/>
              <a:t>-2</a:t>
            </a:r>
          </a:p>
          <a:p>
            <a:r>
              <a:rPr lang="en-US" sz="4000" dirty="0"/>
              <a:t>Hydroxide = OH</a:t>
            </a:r>
            <a:r>
              <a:rPr lang="en-US" sz="4000" baseline="30000" dirty="0"/>
              <a:t>-</a:t>
            </a:r>
          </a:p>
          <a:p>
            <a:r>
              <a:rPr lang="en-US" sz="4000" dirty="0"/>
              <a:t>Ammonium = NH</a:t>
            </a:r>
            <a:r>
              <a:rPr lang="en-US" sz="4000" baseline="-25000" dirty="0"/>
              <a:t>4</a:t>
            </a:r>
            <a:r>
              <a:rPr lang="en-US" sz="4000" baseline="30000" dirty="0"/>
              <a:t>+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633724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(Covalent)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Nitrogen and hydrogen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Oxygen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Nitrogen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0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87852"/>
            <a:ext cx="10515600" cy="1325563"/>
          </a:xfrm>
        </p:spPr>
        <p:txBody>
          <a:bodyPr/>
          <a:lstStyle/>
          <a:p>
            <a:r>
              <a:rPr lang="en-US" dirty="0"/>
              <a:t>Structure of the Atom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3432107"/>
                  </p:ext>
                </p:extLst>
              </p:nvPr>
            </p:nvGraphicFramePr>
            <p:xfrm>
              <a:off x="6606861" y="2352943"/>
              <a:ext cx="5203064" cy="3044711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1609860">
                      <a:extLst>
                        <a:ext uri="{9D8B030D-6E8A-4147-A177-3AD203B41FA5}">
                          <a16:colId xmlns:a16="http://schemas.microsoft.com/office/drawing/2014/main" val="4260713914"/>
                        </a:ext>
                      </a:extLst>
                    </a:gridCol>
                    <a:gridCol w="1171978">
                      <a:extLst>
                        <a:ext uri="{9D8B030D-6E8A-4147-A177-3AD203B41FA5}">
                          <a16:colId xmlns:a16="http://schemas.microsoft.com/office/drawing/2014/main" val="2238110937"/>
                        </a:ext>
                      </a:extLst>
                    </a:gridCol>
                    <a:gridCol w="1120219">
                      <a:extLst>
                        <a:ext uri="{9D8B030D-6E8A-4147-A177-3AD203B41FA5}">
                          <a16:colId xmlns:a16="http://schemas.microsoft.com/office/drawing/2014/main" val="812598110"/>
                        </a:ext>
                      </a:extLst>
                    </a:gridCol>
                    <a:gridCol w="1301007">
                      <a:extLst>
                        <a:ext uri="{9D8B030D-6E8A-4147-A177-3AD203B41FA5}">
                          <a16:colId xmlns:a16="http://schemas.microsoft.com/office/drawing/2014/main" val="1407957636"/>
                        </a:ext>
                      </a:extLst>
                    </a:gridCol>
                  </a:tblGrid>
                  <a:tr h="121231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Fundamental Particle of the Atom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Mass (</a:t>
                          </a:r>
                          <a:r>
                            <a:rPr lang="en-US" sz="2000" dirty="0" err="1">
                              <a:effectLst/>
                            </a:rPr>
                            <a:t>amu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Charge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Location in the Atom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85667664"/>
                      </a:ext>
                    </a:extLst>
                  </a:tr>
                  <a:tr h="59244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Proton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+1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Nucleus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57903283"/>
                      </a:ext>
                    </a:extLst>
                  </a:tr>
                  <a:tr h="59244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Neutron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Nucleus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40139695"/>
                      </a:ext>
                    </a:extLst>
                  </a:tr>
                  <a:tr h="59244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Electron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2000</m:t>
                                  </m:r>
                                </m:den>
                              </m:f>
                            </m:oMath>
                          </a14:m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-1 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Electron shells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80308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3432107"/>
                  </p:ext>
                </p:extLst>
              </p:nvPr>
            </p:nvGraphicFramePr>
            <p:xfrm>
              <a:off x="6606861" y="2352943"/>
              <a:ext cx="5203064" cy="3044711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1609860">
                      <a:extLst>
                        <a:ext uri="{9D8B030D-6E8A-4147-A177-3AD203B41FA5}">
                          <a16:colId xmlns:a16="http://schemas.microsoft.com/office/drawing/2014/main" val="4260713914"/>
                        </a:ext>
                      </a:extLst>
                    </a:gridCol>
                    <a:gridCol w="1171978">
                      <a:extLst>
                        <a:ext uri="{9D8B030D-6E8A-4147-A177-3AD203B41FA5}">
                          <a16:colId xmlns:a16="http://schemas.microsoft.com/office/drawing/2014/main" val="2238110937"/>
                        </a:ext>
                      </a:extLst>
                    </a:gridCol>
                    <a:gridCol w="1120219">
                      <a:extLst>
                        <a:ext uri="{9D8B030D-6E8A-4147-A177-3AD203B41FA5}">
                          <a16:colId xmlns:a16="http://schemas.microsoft.com/office/drawing/2014/main" val="812598110"/>
                        </a:ext>
                      </a:extLst>
                    </a:gridCol>
                    <a:gridCol w="1301007">
                      <a:extLst>
                        <a:ext uri="{9D8B030D-6E8A-4147-A177-3AD203B41FA5}">
                          <a16:colId xmlns:a16="http://schemas.microsoft.com/office/drawing/2014/main" val="1407957636"/>
                        </a:ext>
                      </a:extLst>
                    </a:gridCol>
                  </a:tblGrid>
                  <a:tr h="121231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Fundamental Particle of the Atom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Mass (</a:t>
                          </a:r>
                          <a:r>
                            <a:rPr lang="en-US" sz="2000" dirty="0" err="1">
                              <a:effectLst/>
                            </a:rPr>
                            <a:t>amu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Charge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Location in the Atom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85667664"/>
                      </a:ext>
                    </a:extLst>
                  </a:tr>
                  <a:tr h="59244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Proton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+1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Nucleus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57903283"/>
                      </a:ext>
                    </a:extLst>
                  </a:tr>
                  <a:tr h="59244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Neutron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1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0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Nucleus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40139695"/>
                      </a:ext>
                    </a:extLst>
                  </a:tr>
                  <a:tr h="64751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Electron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38542" t="-378505" r="-209375" b="-102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-1 </a:t>
                          </a:r>
                          <a:endParaRPr lang="en-US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Electron shells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803086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050" name="Picture 2" descr="http://physics.taskermilward.org.uk/KS4/additional/radioactivity/atomic_structu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780840"/>
            <a:ext cx="544830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08381" y="5653080"/>
            <a:ext cx="4301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amu</a:t>
            </a:r>
            <a:r>
              <a:rPr lang="en-US" sz="2800" dirty="0"/>
              <a:t> = atomic mass unit</a:t>
            </a:r>
          </a:p>
        </p:txBody>
      </p:sp>
    </p:spTree>
    <p:extLst>
      <p:ext uri="{BB962C8B-B14F-4D97-AF65-F5344CB8AC3E}">
        <p14:creationId xmlns:p14="http://schemas.microsoft.com/office/powerpoint/2010/main" val="28204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Chemical Formula (Covalent)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Nitrogen and hydrogen</a:t>
            </a:r>
          </a:p>
          <a:p>
            <a:pPr marL="0" indent="0">
              <a:buNone/>
            </a:pPr>
            <a:r>
              <a:rPr lang="en-US" dirty="0"/>
              <a:t>NH</a:t>
            </a:r>
            <a:r>
              <a:rPr lang="en-US" baseline="-25000" dirty="0"/>
              <a:t>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Oxygen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Nitrogen</a:t>
            </a:r>
          </a:p>
          <a:p>
            <a:pPr marL="0" indent="0">
              <a:buNone/>
            </a:pPr>
            <a:r>
              <a:rPr lang="en-US" dirty="0"/>
              <a:t>N</a:t>
            </a:r>
            <a:r>
              <a:rPr lang="en-US" baseline="-25000" dirty="0"/>
              <a:t>2</a:t>
            </a:r>
          </a:p>
        </p:txBody>
      </p:sp>
      <p:pic>
        <p:nvPicPr>
          <p:cNvPr id="1026" name="Picture 2" descr="https://upload.wikimedia.org/wikipedia/commons/thumb/9/96/Ammonia-2D-dot-cross.png/751px-Ammonia-2D-dot-cro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941" y="1497429"/>
            <a:ext cx="2149743" cy="171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bc.co.uk/staticarchive/f81332272e2264487b8e7d37212575efb8bfbef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85" y="3432219"/>
            <a:ext cx="1782437" cy="111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o.quizlet.com/UP3.zCrtrDuJHFltPLj6Sw_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061" y="4950871"/>
            <a:ext cx="2151032" cy="168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50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2" y="2285273"/>
            <a:ext cx="592863" cy="453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1" y="2739028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2" y="4326518"/>
            <a:ext cx="592863" cy="4537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0" y="3182215"/>
            <a:ext cx="592863" cy="4537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2" y="3987668"/>
            <a:ext cx="592863" cy="453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10" y="3598512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466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>
                <a:solidFill>
                  <a:srgbClr val="FF0000"/>
                </a:solidFill>
              </a:rPr>
              <a:t>Naming Simple Molecules</a:t>
            </a:r>
            <a:br>
              <a:rPr lang="en-GB" sz="4000" dirty="0"/>
            </a:br>
            <a:r>
              <a:rPr lang="en-GB" sz="4000" b="1" dirty="0">
                <a:solidFill>
                  <a:schemeClr val="hlink"/>
                </a:solidFill>
              </a:rPr>
              <a:t>Metal + Non-Metal (Ionic)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/>
              <a:t>First word: Write out the </a:t>
            </a:r>
            <a:r>
              <a:rPr lang="en-GB" sz="2800" i="1" dirty="0">
                <a:solidFill>
                  <a:schemeClr val="hlink"/>
                </a:solidFill>
              </a:rPr>
              <a:t>full name</a:t>
            </a:r>
            <a:r>
              <a:rPr lang="en-GB" sz="2800" dirty="0"/>
              <a:t> of the first element (</a:t>
            </a:r>
            <a:r>
              <a:rPr lang="en-GB" sz="2800" i="1" dirty="0">
                <a:solidFill>
                  <a:schemeClr val="hlink"/>
                </a:solidFill>
              </a:rPr>
              <a:t>metal</a:t>
            </a:r>
            <a:r>
              <a:rPr lang="en-GB" sz="2800" dirty="0"/>
              <a:t>) of the </a:t>
            </a:r>
            <a:r>
              <a:rPr lang="en-GB" sz="2800" b="1" dirty="0">
                <a:solidFill>
                  <a:schemeClr val="hlink"/>
                </a:solidFill>
              </a:rPr>
              <a:t>chemical formula</a:t>
            </a:r>
            <a:r>
              <a:rPr lang="en-GB" sz="2800" dirty="0"/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/>
              <a:t>Second word: Write out the </a:t>
            </a:r>
            <a:r>
              <a:rPr lang="en-GB" sz="2800" i="1" dirty="0">
                <a:solidFill>
                  <a:schemeClr val="hlink"/>
                </a:solidFill>
              </a:rPr>
              <a:t>root</a:t>
            </a:r>
            <a:r>
              <a:rPr lang="en-GB" sz="2800" dirty="0"/>
              <a:t> of the second element (</a:t>
            </a:r>
            <a:r>
              <a:rPr lang="en-GB" sz="2800" i="1" dirty="0">
                <a:solidFill>
                  <a:schemeClr val="hlink"/>
                </a:solidFill>
              </a:rPr>
              <a:t>non-metal</a:t>
            </a:r>
            <a:r>
              <a:rPr lang="en-GB" sz="2800" dirty="0"/>
              <a:t>) and add </a:t>
            </a:r>
            <a:r>
              <a:rPr lang="en-GB" sz="2800" b="1" dirty="0">
                <a:solidFill>
                  <a:schemeClr val="hlink"/>
                </a:solidFill>
              </a:rPr>
              <a:t>–ide</a:t>
            </a:r>
            <a:r>
              <a:rPr lang="en-GB" sz="2800" dirty="0"/>
              <a:t> to the end.</a:t>
            </a:r>
          </a:p>
          <a:p>
            <a:pPr marL="609600" indent="-609600" algn="ctr" eaLnBrk="1" hangingPunct="1"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Numbers do </a:t>
            </a:r>
            <a:r>
              <a:rPr lang="en-GB" sz="2800" b="1" dirty="0">
                <a:solidFill>
                  <a:srgbClr val="FF0000"/>
                </a:solidFill>
              </a:rPr>
              <a:t>NOT</a:t>
            </a:r>
            <a:r>
              <a:rPr lang="en-GB" sz="2800" dirty="0">
                <a:solidFill>
                  <a:srgbClr val="FF0000"/>
                </a:solidFill>
              </a:rPr>
              <a:t> matter!</a:t>
            </a:r>
          </a:p>
          <a:p>
            <a:pPr marL="609600" indent="-609600" algn="ctr" eaLnBrk="1" hangingPunct="1">
              <a:buNone/>
              <a:defRPr/>
            </a:pPr>
            <a:endParaRPr lang="en-GB" sz="2800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None/>
              <a:defRPr/>
            </a:pPr>
            <a:r>
              <a:rPr lang="en-GB" sz="2800" dirty="0"/>
              <a:t>Example: </a:t>
            </a:r>
            <a:r>
              <a:rPr lang="en-GB" sz="2800" dirty="0" err="1"/>
              <a:t>MgO</a:t>
            </a:r>
            <a:r>
              <a:rPr lang="en-GB" sz="2800" dirty="0"/>
              <a:t> = magnesium ox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ide</a:t>
            </a:r>
          </a:p>
          <a:p>
            <a:pPr marL="609600" indent="-609600" algn="ctr" eaLnBrk="1" hangingPunct="1">
              <a:buNone/>
              <a:defRPr/>
            </a:pPr>
            <a:r>
              <a:rPr lang="en-GB" sz="2800" dirty="0">
                <a:solidFill>
                  <a:schemeClr val="hlink"/>
                </a:solidFill>
              </a:rPr>
              <a:t>		       </a:t>
            </a:r>
            <a:r>
              <a:rPr lang="en-GB" sz="2800" dirty="0"/>
              <a:t>CaF</a:t>
            </a:r>
            <a:r>
              <a:rPr lang="en-GB" sz="2800" baseline="-25000" dirty="0"/>
              <a:t>2</a:t>
            </a:r>
            <a:r>
              <a:rPr lang="en-GB" sz="2800" dirty="0"/>
              <a:t> = calcium fluor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ide</a:t>
            </a:r>
          </a:p>
          <a:p>
            <a:pPr marL="609600" indent="-609600" eaLnBrk="1" hangingPunct="1">
              <a:buNone/>
              <a:defRPr/>
            </a:pPr>
            <a:r>
              <a:rPr lang="en-GB" sz="2800" dirty="0">
                <a:solidFill>
                  <a:schemeClr val="hlink"/>
                </a:solidFill>
              </a:rPr>
              <a:t>			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88749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FF0000"/>
                </a:solidFill>
              </a:rPr>
              <a:t>Can you figure out the roots?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849563" y="1600201"/>
            <a:ext cx="2959100" cy="4525963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GB"/>
              <a:t>Element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Hydrogen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Sulphur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Chlorine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Nitrogen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Phosphorous</a:t>
            </a:r>
          </a:p>
          <a:p>
            <a:pPr marL="533400" indent="-533400" eaLnBrk="1" hangingPunct="1">
              <a:buFontTx/>
              <a:buAutoNum type="arabicPeriod"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6916738" y="1639888"/>
            <a:ext cx="2203450" cy="4525962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GB"/>
              <a:t>Root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Hydr-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Sulph-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Chlor-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Nitr-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Phosph-</a:t>
            </a:r>
          </a:p>
        </p:txBody>
      </p:sp>
    </p:spTree>
    <p:extLst>
      <p:ext uri="{BB962C8B-B14F-4D97-AF65-F5344CB8AC3E}">
        <p14:creationId xmlns:p14="http://schemas.microsoft.com/office/powerpoint/2010/main" val="38932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None/>
            </a:pPr>
            <a:r>
              <a:rPr lang="en-GB" dirty="0"/>
              <a:t>Chemical Formula</a:t>
            </a:r>
          </a:p>
          <a:p>
            <a:pPr marL="609600" indent="-609600" eaLnBrk="1" hangingPunct="1"/>
            <a:r>
              <a:rPr lang="en-GB" dirty="0" err="1"/>
              <a:t>NaCl</a:t>
            </a:r>
            <a:endParaRPr lang="en-GB" dirty="0"/>
          </a:p>
          <a:p>
            <a:pPr marL="609600" indent="-609600" eaLnBrk="1" hangingPunct="1"/>
            <a:r>
              <a:rPr lang="en-GB" dirty="0" err="1"/>
              <a:t>CuO</a:t>
            </a:r>
            <a:endParaRPr lang="en-GB" dirty="0"/>
          </a:p>
          <a:p>
            <a:pPr marL="609600" indent="-609600" eaLnBrk="1" hangingPunct="1"/>
            <a:r>
              <a:rPr lang="en-GB" dirty="0" err="1"/>
              <a:t>KBr</a:t>
            </a:r>
            <a:endParaRPr lang="en-GB" dirty="0"/>
          </a:p>
          <a:p>
            <a:pPr marL="609600" indent="-609600" eaLnBrk="1" hangingPunct="1"/>
            <a:r>
              <a:rPr lang="en-GB" dirty="0"/>
              <a:t>CaCl</a:t>
            </a:r>
            <a:r>
              <a:rPr lang="en-GB" baseline="-25000" dirty="0"/>
              <a:t>2</a:t>
            </a:r>
          </a:p>
          <a:p>
            <a:pPr marL="609600" indent="-609600" eaLnBrk="1" hangingPunct="1"/>
            <a:r>
              <a:rPr lang="en-GB" dirty="0" err="1"/>
              <a:t>ZnS</a:t>
            </a:r>
            <a:endParaRPr lang="en-GB" dirty="0"/>
          </a:p>
          <a:p>
            <a:pPr marL="609600" indent="-609600" eaLnBrk="1" hangingPunct="1"/>
            <a:endParaRPr lang="en-GB" baseline="-2500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None/>
            </a:pPr>
            <a:r>
              <a:rPr lang="en-GB" dirty="0"/>
              <a:t>Name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Sodium Chloride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Copper 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Potassium Bromide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Calcium Chloride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Zinc Sulphide</a:t>
            </a:r>
          </a:p>
        </p:txBody>
      </p:sp>
    </p:spTree>
    <p:extLst>
      <p:ext uri="{BB962C8B-B14F-4D97-AF65-F5344CB8AC3E}">
        <p14:creationId xmlns:p14="http://schemas.microsoft.com/office/powerpoint/2010/main" val="218943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>
                <a:solidFill>
                  <a:srgbClr val="FF0000"/>
                </a:solidFill>
              </a:rPr>
              <a:t>Naming Simple Molecules</a:t>
            </a:r>
            <a:br>
              <a:rPr lang="en-GB" sz="4000" dirty="0"/>
            </a:br>
            <a:r>
              <a:rPr lang="en-GB" sz="4000" b="1" dirty="0">
                <a:solidFill>
                  <a:schemeClr val="hlink"/>
                </a:solidFill>
              </a:rPr>
              <a:t>Metal + Non-Metal + Oxygen (Ionic)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/>
              <a:t>First word: Write out the </a:t>
            </a:r>
            <a:r>
              <a:rPr lang="en-GB" sz="2800" i="1" dirty="0">
                <a:solidFill>
                  <a:schemeClr val="hlink"/>
                </a:solidFill>
              </a:rPr>
              <a:t>full name</a:t>
            </a:r>
            <a:r>
              <a:rPr lang="en-GB" sz="2800" dirty="0"/>
              <a:t> of the first element (</a:t>
            </a:r>
            <a:r>
              <a:rPr lang="en-GB" sz="2800" i="1" dirty="0">
                <a:solidFill>
                  <a:schemeClr val="hlink"/>
                </a:solidFill>
              </a:rPr>
              <a:t>metal</a:t>
            </a:r>
            <a:r>
              <a:rPr lang="en-GB" sz="2800" dirty="0"/>
              <a:t>) of the </a:t>
            </a:r>
            <a:r>
              <a:rPr lang="en-GB" sz="2800" b="1" dirty="0">
                <a:solidFill>
                  <a:schemeClr val="hlink"/>
                </a:solidFill>
              </a:rPr>
              <a:t>chemical formula</a:t>
            </a:r>
            <a:r>
              <a:rPr lang="en-GB" sz="2800" dirty="0"/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/>
              <a:t>Second word: Write out the </a:t>
            </a:r>
            <a:r>
              <a:rPr lang="en-GB" sz="2800" i="1" dirty="0">
                <a:solidFill>
                  <a:schemeClr val="hlink"/>
                </a:solidFill>
              </a:rPr>
              <a:t>root</a:t>
            </a:r>
            <a:r>
              <a:rPr lang="en-GB" sz="2800" dirty="0"/>
              <a:t> of the second element (</a:t>
            </a:r>
            <a:r>
              <a:rPr lang="en-GB" sz="2800" i="1" dirty="0">
                <a:solidFill>
                  <a:schemeClr val="hlink"/>
                </a:solidFill>
              </a:rPr>
              <a:t>non-metal</a:t>
            </a:r>
            <a:r>
              <a:rPr lang="en-GB" sz="2800" dirty="0"/>
              <a:t>) and add </a:t>
            </a:r>
            <a:r>
              <a:rPr lang="en-GB" sz="2800" b="1" dirty="0">
                <a:solidFill>
                  <a:schemeClr val="hlink"/>
                </a:solidFill>
              </a:rPr>
              <a:t>–ate</a:t>
            </a:r>
            <a:r>
              <a:rPr lang="en-GB" sz="2800" dirty="0"/>
              <a:t> to the end.</a:t>
            </a:r>
          </a:p>
          <a:p>
            <a:pPr marL="609600" indent="-609600" algn="ctr" eaLnBrk="1" hangingPunct="1">
              <a:buNone/>
              <a:defRPr/>
            </a:pPr>
            <a:endParaRPr lang="en-GB" sz="2800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Do not worry about number of </a:t>
            </a:r>
            <a:r>
              <a:rPr lang="en-GB" sz="2800" dirty="0" err="1">
                <a:solidFill>
                  <a:srgbClr val="FF0000"/>
                </a:solidFill>
              </a:rPr>
              <a:t>oxygens</a:t>
            </a:r>
            <a:r>
              <a:rPr lang="en-GB" sz="2800" dirty="0">
                <a:solidFill>
                  <a:srgbClr val="FF0000"/>
                </a:solidFill>
              </a:rPr>
              <a:t> here!</a:t>
            </a:r>
          </a:p>
          <a:p>
            <a:pPr marL="609600" indent="-609600" algn="ctr" eaLnBrk="1" hangingPunct="1">
              <a:buNone/>
              <a:defRPr/>
            </a:pPr>
            <a:endParaRPr lang="en-GB" sz="2800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buNone/>
              <a:defRPr/>
            </a:pPr>
            <a:r>
              <a:rPr lang="en-GB" sz="2800" dirty="0"/>
              <a:t>Example: MgSO</a:t>
            </a:r>
            <a:r>
              <a:rPr lang="en-GB" sz="2800" baseline="-25000" dirty="0"/>
              <a:t>4</a:t>
            </a:r>
            <a:r>
              <a:rPr lang="en-GB" sz="2800" dirty="0"/>
              <a:t> = magnesium sulph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ate</a:t>
            </a:r>
          </a:p>
          <a:p>
            <a:pPr marL="609600" indent="-609600" algn="ctr" eaLnBrk="1" hangingPunct="1">
              <a:buNone/>
              <a:defRPr/>
            </a:pPr>
            <a:r>
              <a:rPr lang="en-GB" sz="2800" dirty="0">
                <a:solidFill>
                  <a:schemeClr val="hlink"/>
                </a:solidFill>
              </a:rPr>
              <a:t>		       </a:t>
            </a:r>
            <a:r>
              <a:rPr lang="en-GB" sz="2800" dirty="0"/>
              <a:t>ZnNO</a:t>
            </a:r>
            <a:r>
              <a:rPr lang="en-GB" sz="2800" baseline="-25000" dirty="0"/>
              <a:t>3</a:t>
            </a:r>
            <a:r>
              <a:rPr lang="en-GB" sz="2800" dirty="0"/>
              <a:t> = zinc nitr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ate</a:t>
            </a:r>
          </a:p>
          <a:p>
            <a:pPr marL="609600" indent="-609600" eaLnBrk="1" hangingPunct="1">
              <a:buNone/>
              <a:defRPr/>
            </a:pPr>
            <a:r>
              <a:rPr lang="en-GB" sz="2800" dirty="0">
                <a:solidFill>
                  <a:schemeClr val="hlink"/>
                </a:solidFill>
              </a:rPr>
              <a:t>			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41934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61870" y="648125"/>
            <a:ext cx="10972800" cy="11430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Common 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Non-Metal + Oxygen Endings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(Compound 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28261" y="2565892"/>
            <a:ext cx="3463925" cy="3951288"/>
          </a:xfrm>
        </p:spPr>
        <p:txBody>
          <a:bodyPr/>
          <a:lstStyle/>
          <a:p>
            <a:r>
              <a:rPr lang="en-GB" sz="3200" dirty="0"/>
              <a:t>Sulphate</a:t>
            </a:r>
          </a:p>
          <a:p>
            <a:r>
              <a:rPr lang="en-GB" sz="3200" dirty="0"/>
              <a:t>Nitrate</a:t>
            </a:r>
          </a:p>
          <a:p>
            <a:r>
              <a:rPr lang="en-GB" sz="3200" dirty="0"/>
              <a:t>Phosphate</a:t>
            </a:r>
          </a:p>
          <a:p>
            <a:r>
              <a:rPr lang="en-GB" sz="3200" dirty="0"/>
              <a:t>Carbonate</a:t>
            </a:r>
          </a:p>
          <a:p>
            <a:r>
              <a:rPr lang="en-GB" sz="3200" dirty="0"/>
              <a:t>Hydroxide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65211" y="2565892"/>
            <a:ext cx="2087563" cy="3951288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-SO</a:t>
            </a:r>
            <a:r>
              <a:rPr lang="en-GB" sz="3200" baseline="-25000" dirty="0"/>
              <a:t>4</a:t>
            </a:r>
          </a:p>
          <a:p>
            <a:pPr marL="0" indent="0">
              <a:buNone/>
            </a:pPr>
            <a:r>
              <a:rPr lang="en-GB" sz="3200" dirty="0"/>
              <a:t>-NO</a:t>
            </a:r>
            <a:r>
              <a:rPr lang="en-GB" sz="3200" baseline="-25000" dirty="0"/>
              <a:t>3</a:t>
            </a:r>
          </a:p>
          <a:p>
            <a:pPr marL="0" indent="0">
              <a:buNone/>
            </a:pPr>
            <a:r>
              <a:rPr lang="en-GB" sz="3200" dirty="0"/>
              <a:t>-PO</a:t>
            </a:r>
            <a:r>
              <a:rPr lang="en-GB" sz="3200" baseline="-25000" dirty="0"/>
              <a:t>4</a:t>
            </a:r>
          </a:p>
          <a:p>
            <a:pPr marL="0" indent="0">
              <a:buNone/>
            </a:pPr>
            <a:r>
              <a:rPr lang="en-GB" sz="3200" dirty="0"/>
              <a:t>-CO</a:t>
            </a:r>
            <a:r>
              <a:rPr lang="en-GB" sz="3200" baseline="-25000" dirty="0"/>
              <a:t>3</a:t>
            </a:r>
          </a:p>
          <a:p>
            <a:pPr marL="0" indent="0">
              <a:buNone/>
            </a:pPr>
            <a:r>
              <a:rPr lang="en-GB" sz="3200" dirty="0"/>
              <a:t>-OH</a:t>
            </a:r>
          </a:p>
        </p:txBody>
      </p:sp>
    </p:spTree>
    <p:extLst>
      <p:ext uri="{BB962C8B-B14F-4D97-AF65-F5344CB8AC3E}">
        <p14:creationId xmlns:p14="http://schemas.microsoft.com/office/powerpoint/2010/main" val="7225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en-GB" dirty="0"/>
              <a:t>Chemical Formula</a:t>
            </a:r>
          </a:p>
          <a:p>
            <a:pPr>
              <a:defRPr/>
            </a:pPr>
            <a:r>
              <a:rPr lang="en-GB" dirty="0"/>
              <a:t>MgCO</a:t>
            </a:r>
            <a:r>
              <a:rPr lang="en-GB" baseline="-25000" dirty="0"/>
              <a:t>3</a:t>
            </a:r>
          </a:p>
          <a:p>
            <a:pPr>
              <a:defRPr/>
            </a:pPr>
            <a:r>
              <a:rPr lang="en-GB" dirty="0"/>
              <a:t>ZnSO</a:t>
            </a:r>
            <a:r>
              <a:rPr lang="en-GB" baseline="-25000" dirty="0"/>
              <a:t>4</a:t>
            </a:r>
            <a:endParaRPr lang="en-GB" dirty="0"/>
          </a:p>
          <a:p>
            <a:pPr>
              <a:defRPr/>
            </a:pPr>
            <a:r>
              <a:rPr lang="en-GB" dirty="0"/>
              <a:t>Na</a:t>
            </a:r>
            <a:r>
              <a:rPr lang="en-GB" baseline="-25000" dirty="0"/>
              <a:t>2</a:t>
            </a:r>
            <a:r>
              <a:rPr lang="en-GB" dirty="0"/>
              <a:t>SO</a:t>
            </a:r>
            <a:r>
              <a:rPr lang="en-GB" baseline="-25000" dirty="0"/>
              <a:t>4</a:t>
            </a:r>
          </a:p>
          <a:p>
            <a:pPr>
              <a:defRPr/>
            </a:pPr>
            <a:r>
              <a:rPr lang="en-GB" dirty="0"/>
              <a:t>LiNO</a:t>
            </a:r>
            <a:r>
              <a:rPr lang="en-GB" baseline="-25000" dirty="0"/>
              <a:t>3</a:t>
            </a:r>
            <a:endParaRPr lang="en-GB" dirty="0"/>
          </a:p>
          <a:p>
            <a:pPr>
              <a:defRPr/>
            </a:pPr>
            <a:r>
              <a:rPr lang="en-GB" dirty="0"/>
              <a:t>Ca</a:t>
            </a:r>
            <a:r>
              <a:rPr lang="en-GB" baseline="-25000" dirty="0"/>
              <a:t>3</a:t>
            </a:r>
            <a:r>
              <a:rPr lang="en-GB" dirty="0"/>
              <a:t>(PO</a:t>
            </a:r>
            <a:r>
              <a:rPr lang="en-GB" baseline="-25000" dirty="0"/>
              <a:t>4</a:t>
            </a:r>
            <a:r>
              <a:rPr lang="en-GB" dirty="0"/>
              <a:t>)</a:t>
            </a:r>
            <a:r>
              <a:rPr lang="en-GB" baseline="-25000" dirty="0"/>
              <a:t>2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5638" y="1600201"/>
            <a:ext cx="4475162" cy="4525963"/>
          </a:xfrm>
        </p:spPr>
        <p:txBody>
          <a:bodyPr/>
          <a:lstStyle/>
          <a:p>
            <a:pPr marL="533400" indent="-533400" eaLnBrk="1" hangingPunct="1">
              <a:buNone/>
              <a:defRPr/>
            </a:pPr>
            <a:r>
              <a:rPr lang="en-GB" dirty="0"/>
              <a:t>Name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Magnesium Carbonate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Zinc Sulphate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Sodium Sulphate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Lithium Nitrate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Calcium Phosphate</a:t>
            </a:r>
          </a:p>
          <a:p>
            <a:pPr marL="514350" indent="-514350">
              <a:buFontTx/>
              <a:buAutoNum type="arabicPeriod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41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>
                <a:solidFill>
                  <a:srgbClr val="FF0000"/>
                </a:solidFill>
              </a:rPr>
              <a:t>Naming Simple Molecules</a:t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chemeClr val="hlink"/>
                </a:solidFill>
              </a:rPr>
              <a:t>Non-Metal + Non-Metal (Covalent)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761" y="1600200"/>
            <a:ext cx="11487953" cy="478155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GB" sz="2800" dirty="0"/>
              <a:t>1. First word: </a:t>
            </a:r>
            <a:r>
              <a:rPr lang="en-GB" sz="2800" dirty="0">
                <a:solidFill>
                  <a:srgbClr val="FF0000"/>
                </a:solidFill>
              </a:rPr>
              <a:t>Prefix (unless its 1)</a:t>
            </a:r>
            <a:r>
              <a:rPr lang="en-GB" sz="2800" dirty="0"/>
              <a:t> + Write out the </a:t>
            </a:r>
            <a:r>
              <a:rPr lang="en-GB" sz="2800" i="1" dirty="0">
                <a:solidFill>
                  <a:schemeClr val="hlink"/>
                </a:solidFill>
              </a:rPr>
              <a:t>full name</a:t>
            </a:r>
            <a:r>
              <a:rPr lang="en-GB" sz="2800" dirty="0"/>
              <a:t> of the first element of the </a:t>
            </a:r>
            <a:r>
              <a:rPr lang="en-GB" sz="2800" b="1" dirty="0">
                <a:solidFill>
                  <a:schemeClr val="hlink"/>
                </a:solidFill>
              </a:rPr>
              <a:t>chemical formula</a:t>
            </a:r>
            <a:r>
              <a:rPr lang="en-GB" sz="2800" dirty="0"/>
              <a:t>.</a:t>
            </a:r>
          </a:p>
          <a:p>
            <a:pPr marL="609600" indent="-609600" eaLnBrk="1" hangingPunct="1">
              <a:buNone/>
            </a:pPr>
            <a:r>
              <a:rPr lang="en-GB" sz="2800" dirty="0"/>
              <a:t>2. Second word:</a:t>
            </a:r>
          </a:p>
          <a:p>
            <a:pPr marL="609600" indent="-609600" eaLnBrk="1" hangingPunct="1">
              <a:buNone/>
            </a:pPr>
            <a:r>
              <a:rPr lang="en-GB" sz="2800" dirty="0"/>
              <a:t>	a. Look at the </a:t>
            </a:r>
            <a:r>
              <a:rPr lang="en-GB" sz="2800" b="1" dirty="0">
                <a:solidFill>
                  <a:srgbClr val="FF0000"/>
                </a:solidFill>
              </a:rPr>
              <a:t>number</a:t>
            </a:r>
            <a:r>
              <a:rPr lang="en-GB" sz="2800" dirty="0"/>
              <a:t> of atoms and write the correct </a:t>
            </a:r>
            <a:r>
              <a:rPr lang="en-GB" sz="2800" i="1" dirty="0">
                <a:solidFill>
                  <a:srgbClr val="FF0000"/>
                </a:solidFill>
              </a:rPr>
              <a:t>prefix.</a:t>
            </a:r>
            <a:endParaRPr lang="en-GB" sz="2800" dirty="0"/>
          </a:p>
          <a:p>
            <a:pPr marL="609600" indent="-609600" eaLnBrk="1" hangingPunct="1">
              <a:buNone/>
            </a:pPr>
            <a:r>
              <a:rPr lang="en-GB" sz="2800" dirty="0"/>
              <a:t>	b. Write out the </a:t>
            </a:r>
            <a:r>
              <a:rPr lang="en-GB" sz="2800" i="1" dirty="0">
                <a:solidFill>
                  <a:schemeClr val="hlink"/>
                </a:solidFill>
              </a:rPr>
              <a:t>root</a:t>
            </a:r>
            <a:r>
              <a:rPr lang="en-GB" sz="2800" dirty="0"/>
              <a:t> of the second element and add </a:t>
            </a:r>
            <a:r>
              <a:rPr lang="en-GB" sz="2800" b="1" dirty="0">
                <a:solidFill>
                  <a:schemeClr val="hlink"/>
                </a:solidFill>
              </a:rPr>
              <a:t>–ide</a:t>
            </a:r>
            <a:r>
              <a:rPr lang="en-GB" sz="2800" dirty="0"/>
              <a:t> to the end.</a:t>
            </a:r>
          </a:p>
          <a:p>
            <a:pPr marL="609600" indent="-609600" eaLnBrk="1" hangingPunct="1">
              <a:buNone/>
            </a:pPr>
            <a:endParaRPr lang="en-GB" sz="2800" dirty="0"/>
          </a:p>
          <a:p>
            <a:pPr marL="990600" lvl="1" indent="-533400" eaLnBrk="1" hangingPunct="1">
              <a:buNone/>
            </a:pPr>
            <a:r>
              <a:rPr lang="en-GB" sz="2400" dirty="0"/>
              <a:t>Example: CO</a:t>
            </a:r>
            <a:r>
              <a:rPr lang="en-GB" sz="2400" baseline="-25000" dirty="0"/>
              <a:t>2</a:t>
            </a:r>
            <a:r>
              <a:rPr lang="en-GB" sz="2400" dirty="0"/>
              <a:t> = carbon </a:t>
            </a:r>
            <a:r>
              <a:rPr lang="en-GB" sz="2400" dirty="0">
                <a:solidFill>
                  <a:srgbClr val="FF0000"/>
                </a:solidFill>
              </a:rPr>
              <a:t>di</a:t>
            </a:r>
            <a:r>
              <a:rPr lang="en-GB" sz="2400" dirty="0"/>
              <a:t>oxide      </a:t>
            </a:r>
            <a:r>
              <a:rPr lang="en-US" dirty="0"/>
              <a:t>N</a:t>
            </a:r>
            <a:r>
              <a:rPr lang="en-US" baseline="-25000" dirty="0"/>
              <a:t>4</a:t>
            </a:r>
            <a:r>
              <a:rPr lang="en-US" dirty="0"/>
              <a:t>Cl</a:t>
            </a:r>
            <a:r>
              <a:rPr lang="en-US" baseline="-25000" dirty="0"/>
              <a:t>8</a:t>
            </a:r>
            <a:r>
              <a:rPr lang="en-US" dirty="0"/>
              <a:t> </a:t>
            </a:r>
            <a:r>
              <a:rPr lang="en-GB" sz="2400" dirty="0"/>
              <a:t>= </a:t>
            </a:r>
            <a:r>
              <a:rPr lang="en-US" dirty="0" err="1">
                <a:solidFill>
                  <a:srgbClr val="FF0000"/>
                </a:solidFill>
              </a:rPr>
              <a:t>Tetra</a:t>
            </a:r>
            <a:r>
              <a:rPr lang="en-US" dirty="0" err="1"/>
              <a:t>nitrogen</a:t>
            </a:r>
            <a:r>
              <a:rPr lang="en-US" dirty="0"/>
              <a:t> </a:t>
            </a:r>
            <a:r>
              <a:rPr lang="en-US" dirty="0" err="1">
                <a:solidFill>
                  <a:srgbClr val="FF0000"/>
                </a:solidFill>
              </a:rPr>
              <a:t>octa</a:t>
            </a:r>
            <a:r>
              <a:rPr lang="en-US" dirty="0" err="1"/>
              <a:t>chloride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249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GB" b="1" dirty="0">
                <a:solidFill>
                  <a:srgbClr val="FF0000"/>
                </a:solidFill>
              </a:rPr>
              <a:t>Can you figure out the prefix?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25888" y="908051"/>
            <a:ext cx="2170112" cy="4525963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GB" dirty="0"/>
              <a:t>Number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One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Two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Three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Four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Five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Six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Seven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Eight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Nine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Ten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908050"/>
            <a:ext cx="4038600" cy="5617294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en-GB" dirty="0"/>
              <a:t>Prefix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Mono-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Di-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Tri-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Tetra-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err="1"/>
              <a:t>Penta</a:t>
            </a:r>
            <a:r>
              <a:rPr lang="en-GB" dirty="0"/>
              <a:t>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Hex-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 err="1"/>
              <a:t>Hept</a:t>
            </a:r>
            <a:r>
              <a:rPr lang="en-GB" dirty="0"/>
              <a:t>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Oct-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Non-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dirty="0"/>
              <a:t>Dec-</a:t>
            </a:r>
          </a:p>
        </p:txBody>
      </p:sp>
    </p:spTree>
    <p:extLst>
      <p:ext uri="{BB962C8B-B14F-4D97-AF65-F5344CB8AC3E}">
        <p14:creationId xmlns:p14="http://schemas.microsoft.com/office/powerpoint/2010/main" val="17650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the Structure of the Atom</a:t>
            </a:r>
          </a:p>
        </p:txBody>
      </p:sp>
      <p:pic>
        <p:nvPicPr>
          <p:cNvPr id="3074" name="Picture 2" descr="http://www.rsc.org/eic/sites/default/files/upload/0215EiC_CDP_Fig2_630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2" y="1690688"/>
            <a:ext cx="11671255" cy="429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079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FF0000"/>
                </a:solidFill>
              </a:rPr>
              <a:t>Name that Compound!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3664" y="1600201"/>
            <a:ext cx="3101975" cy="4525963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GB"/>
              <a:t>Chemical Formula</a:t>
            </a:r>
          </a:p>
          <a:p>
            <a:pPr marL="609600" indent="-609600" eaLnBrk="1" hangingPunct="1"/>
            <a:r>
              <a:rPr lang="en-GB"/>
              <a:t>NO</a:t>
            </a:r>
          </a:p>
          <a:p>
            <a:pPr marL="609600" indent="-609600" eaLnBrk="1" hangingPunct="1"/>
            <a:r>
              <a:rPr lang="en-GB"/>
              <a:t>SO</a:t>
            </a:r>
            <a:r>
              <a:rPr lang="en-GB" baseline="-25000"/>
              <a:t>2</a:t>
            </a:r>
          </a:p>
          <a:p>
            <a:pPr marL="609600" indent="-609600" eaLnBrk="1" hangingPunct="1"/>
            <a:r>
              <a:rPr lang="en-GB"/>
              <a:t>CO</a:t>
            </a:r>
          </a:p>
          <a:p>
            <a:pPr marL="609600" indent="-609600" eaLnBrk="1" hangingPunct="1"/>
            <a:r>
              <a:rPr lang="en-GB"/>
              <a:t>CCl</a:t>
            </a:r>
            <a:r>
              <a:rPr lang="en-GB" baseline="-25000"/>
              <a:t>4</a:t>
            </a:r>
          </a:p>
          <a:p>
            <a:pPr marL="609600" indent="-609600" eaLnBrk="1" hangingPunct="1"/>
            <a:endParaRPr lang="en-GB"/>
          </a:p>
          <a:p>
            <a:pPr marL="609600" indent="-609600" eaLnBrk="1" hangingPunct="1"/>
            <a:endParaRPr lang="en-GB"/>
          </a:p>
          <a:p>
            <a:pPr marL="609600" indent="-609600" eaLnBrk="1" hangingPunct="1"/>
            <a:endParaRPr lang="en-GB" baseline="-2500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None/>
            </a:pPr>
            <a:r>
              <a:rPr lang="en-GB"/>
              <a:t>Name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Nitrogen Monoxide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Sulphur Dioxide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Carbon Monoxide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/>
              <a:t>Carbon Tetrachloride</a:t>
            </a:r>
          </a:p>
          <a:p>
            <a:pPr marL="533400" indent="-533400" eaLnBrk="1" hangingPunct="1">
              <a:buFontTx/>
              <a:buAutoNum type="arabicPeriod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0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11430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Name the following compounds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489448" y="1052737"/>
            <a:ext cx="2454424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LiCl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CaF</a:t>
            </a:r>
            <a:r>
              <a:rPr lang="en-GB" b="1" baseline="-25000" dirty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KBr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BaO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MgCO</a:t>
            </a:r>
            <a:r>
              <a:rPr lang="en-GB" b="1" baseline="-25000" dirty="0"/>
              <a:t>3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ZnSO</a:t>
            </a:r>
            <a:r>
              <a:rPr lang="en-GB" b="1" baseline="-25000" dirty="0"/>
              <a:t>4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ZnSO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WCl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AlPO</a:t>
            </a:r>
            <a:r>
              <a:rPr lang="en-GB" b="1" baseline="-25000" dirty="0"/>
              <a:t>4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NaNO</a:t>
            </a:r>
            <a:r>
              <a:rPr lang="en-GB" b="1" baseline="-25000" dirty="0"/>
              <a:t>3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5375920" y="1052737"/>
            <a:ext cx="4680520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Lithium Chloride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Calcium Fluoride</a:t>
            </a:r>
            <a:endParaRPr lang="en-GB" b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Potassium Bromide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Barium 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Magnesium Carbonate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Zinc Sulphate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Zinc Sulphite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Tungsten Chloride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Aluminium Phosphate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Sodium Nitrate</a:t>
            </a:r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5048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11430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Name the following compounds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489448" y="1052737"/>
            <a:ext cx="2454424" cy="531805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b="1" dirty="0"/>
              <a:t>CO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SF</a:t>
            </a:r>
            <a:r>
              <a:rPr lang="en-GB" b="1" baseline="-25000" dirty="0"/>
              <a:t>6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SO</a:t>
            </a:r>
            <a:r>
              <a:rPr lang="en-GB" b="1" baseline="-25000" dirty="0"/>
              <a:t>2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SiCl</a:t>
            </a:r>
            <a:r>
              <a:rPr lang="en-GB" b="1" baseline="-25000" dirty="0"/>
              <a:t>4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P</a:t>
            </a:r>
            <a:r>
              <a:rPr lang="en-GB" b="1" baseline="-25000" dirty="0"/>
              <a:t>4</a:t>
            </a:r>
            <a:r>
              <a:rPr lang="en-GB" b="1" dirty="0"/>
              <a:t>O</a:t>
            </a:r>
            <a:r>
              <a:rPr lang="en-GB" b="1" baseline="-25000" dirty="0"/>
              <a:t>10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NH</a:t>
            </a:r>
            <a:r>
              <a:rPr lang="en-GB" b="1" baseline="-25000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PBr</a:t>
            </a:r>
            <a:r>
              <a:rPr lang="en-GB" b="1" baseline="-25000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PCl</a:t>
            </a:r>
            <a:r>
              <a:rPr lang="en-GB" b="1" baseline="-25000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SiO</a:t>
            </a:r>
            <a:r>
              <a:rPr lang="en-GB" b="1" baseline="-25000" dirty="0"/>
              <a:t>2</a:t>
            </a:r>
            <a:endParaRPr lang="en-GB" b="1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XeF</a:t>
            </a:r>
            <a:r>
              <a:rPr lang="en-GB" b="1" baseline="-25000" dirty="0"/>
              <a:t>6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4583832" y="1052737"/>
            <a:ext cx="5832648" cy="53180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Carbon Monoxide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Sulphur Hexafluoride</a:t>
            </a:r>
            <a:endParaRPr lang="en-GB" b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Sulphur Dioxide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Silicon Tetrachloride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Tetraphosphorus</a:t>
            </a:r>
            <a:r>
              <a:rPr lang="en-GB" b="1" dirty="0"/>
              <a:t> </a:t>
            </a:r>
            <a:r>
              <a:rPr lang="en-GB" b="1" dirty="0" err="1"/>
              <a:t>Decaoxide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Nitrogen </a:t>
            </a:r>
            <a:r>
              <a:rPr lang="en-GB" b="1" dirty="0" err="1"/>
              <a:t>Trihyride</a:t>
            </a:r>
            <a:endParaRPr lang="en-GB" b="1" baseline="-25000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Phosphorous </a:t>
            </a:r>
            <a:r>
              <a:rPr lang="en-GB" b="1" dirty="0" err="1"/>
              <a:t>Pentabromide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Phosphorous </a:t>
            </a:r>
            <a:r>
              <a:rPr lang="en-GB" b="1" dirty="0" err="1"/>
              <a:t>Trichloride</a:t>
            </a:r>
            <a:endParaRPr lang="en-GB" b="1" dirty="0"/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Silicon Dioxide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b="1" dirty="0"/>
              <a:t>Xenon Hexafluoride</a:t>
            </a:r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678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What is the formula?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8219256" cy="4525963"/>
          </a:xfrm>
        </p:spPr>
        <p:txBody>
          <a:bodyPr/>
          <a:lstStyle/>
          <a:p>
            <a:r>
              <a:rPr lang="en-GB" b="1" dirty="0"/>
              <a:t>Silicon </a:t>
            </a:r>
            <a:r>
              <a:rPr lang="en-GB" b="1" dirty="0" err="1"/>
              <a:t>tetrafluoride</a:t>
            </a:r>
            <a:endParaRPr lang="en-GB" b="1" dirty="0"/>
          </a:p>
          <a:p>
            <a:r>
              <a:rPr lang="en-GB" b="1" dirty="0"/>
              <a:t>Nitrogen dioxide</a:t>
            </a:r>
          </a:p>
          <a:p>
            <a:r>
              <a:rPr lang="en-GB" b="1" dirty="0" err="1"/>
              <a:t>Disulphur</a:t>
            </a:r>
            <a:r>
              <a:rPr lang="en-GB" b="1" dirty="0"/>
              <a:t> dichloride</a:t>
            </a:r>
          </a:p>
          <a:p>
            <a:r>
              <a:rPr lang="en-GB" b="1" dirty="0"/>
              <a:t>Arsenic </a:t>
            </a:r>
            <a:r>
              <a:rPr lang="en-GB" b="1" dirty="0" err="1"/>
              <a:t>trihydride</a:t>
            </a:r>
            <a:endParaRPr lang="en-GB" b="1" dirty="0"/>
          </a:p>
          <a:p>
            <a:r>
              <a:rPr lang="en-GB" b="1" dirty="0"/>
              <a:t>Radon </a:t>
            </a:r>
            <a:r>
              <a:rPr lang="en-GB" b="1" dirty="0" err="1"/>
              <a:t>difluoride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5355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6" y="2147572"/>
            <a:ext cx="592863" cy="453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5" y="2601327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1" y="4213645"/>
            <a:ext cx="592863" cy="4537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3044514"/>
            <a:ext cx="592863" cy="4537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2" y="3852279"/>
            <a:ext cx="592863" cy="453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4" y="3460811"/>
            <a:ext cx="592863" cy="453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4522343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450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 = smallest </a:t>
            </a:r>
            <a:r>
              <a:rPr lang="en-US" u="sng" dirty="0"/>
              <a:t>unique</a:t>
            </a:r>
            <a:r>
              <a:rPr lang="en-US" dirty="0"/>
              <a:t> particle of an element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Element = one type of atom with a specific proton number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Molecule = two or more atoms (of any kind) chemically bonded together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Compound = a substance made of two or more atoms of </a:t>
            </a:r>
            <a:r>
              <a:rPr lang="en-US" u="sng" dirty="0"/>
              <a:t>different elements </a:t>
            </a:r>
            <a:r>
              <a:rPr lang="en-US" dirty="0"/>
              <a:t>chemically bonded together</a:t>
            </a:r>
          </a:p>
        </p:txBody>
      </p:sp>
    </p:spTree>
    <p:extLst>
      <p:ext uri="{BB962C8B-B14F-4D97-AF65-F5344CB8AC3E}">
        <p14:creationId xmlns:p14="http://schemas.microsoft.com/office/powerpoint/2010/main" val="28105814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692238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b="1" dirty="0">
                <a:solidFill>
                  <a:srgbClr val="FF0000"/>
                </a:solidFill>
              </a:rPr>
              <a:t>molecule</a:t>
            </a:r>
            <a:r>
              <a:rPr lang="en-US" dirty="0"/>
              <a:t> of </a:t>
            </a:r>
            <a:r>
              <a:rPr lang="en-US" b="1" dirty="0">
                <a:solidFill>
                  <a:srgbClr val="FF0000"/>
                </a:solidFill>
              </a:rPr>
              <a:t>elemental</a:t>
            </a:r>
            <a:r>
              <a:rPr lang="en-US" dirty="0"/>
              <a:t> oxygen.</a:t>
            </a:r>
          </a:p>
        </p:txBody>
      </p:sp>
      <p:pic>
        <p:nvPicPr>
          <p:cNvPr id="5122" name="Picture 2" descr="http://www.realtrees4kids.org/images/6-8images/o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09"/>
          <a:stretch/>
        </p:blipFill>
        <p:spPr bwMode="auto">
          <a:xfrm>
            <a:off x="3246502" y="2646273"/>
            <a:ext cx="4892945" cy="2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649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692238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b="1" dirty="0">
                <a:solidFill>
                  <a:srgbClr val="FF0000"/>
                </a:solidFill>
              </a:rPr>
              <a:t>molecule</a:t>
            </a:r>
            <a:r>
              <a:rPr lang="en-US" dirty="0"/>
              <a:t> of the </a:t>
            </a:r>
            <a:r>
              <a:rPr lang="en-US" b="1" dirty="0">
                <a:solidFill>
                  <a:srgbClr val="FF0000"/>
                </a:solidFill>
              </a:rPr>
              <a:t>compound</a:t>
            </a:r>
            <a:r>
              <a:rPr lang="en-US" dirty="0"/>
              <a:t> methane.</a:t>
            </a:r>
          </a:p>
        </p:txBody>
      </p:sp>
      <p:pic>
        <p:nvPicPr>
          <p:cNvPr id="6146" name="Picture 2" descr="http://www.nova.org.au/sites/default/files/images/earth-and-environment/methane/methane-molecul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4" r="49945"/>
          <a:stretch/>
        </p:blipFill>
        <p:spPr bwMode="auto">
          <a:xfrm>
            <a:off x="4222124" y="2384852"/>
            <a:ext cx="3747752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643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6" y="2147572"/>
            <a:ext cx="592863" cy="453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5" y="2601327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1" y="4213645"/>
            <a:ext cx="592863" cy="4537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3044514"/>
            <a:ext cx="592863" cy="4537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2" y="3852279"/>
            <a:ext cx="592863" cy="453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4" y="3460811"/>
            <a:ext cx="592863" cy="453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4522343"/>
            <a:ext cx="592863" cy="4537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3" y="4930330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4525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chemical reaction, atoms are not created or destroyed, only rearranged.</a:t>
            </a:r>
          </a:p>
          <a:p>
            <a:r>
              <a:rPr lang="en-US" dirty="0"/>
              <a:t>This is the law of conservation of mass.</a:t>
            </a:r>
          </a:p>
          <a:p>
            <a:r>
              <a:rPr lang="en-US" dirty="0"/>
              <a:t>This is why an equation has to be balanced.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Methane + Oxygen </a:t>
            </a:r>
            <a:r>
              <a:rPr lang="en-US" dirty="0">
                <a:sym typeface="Wingdings" panose="05000000000000000000" pitchFamily="2" charset="2"/>
              </a:rPr>
              <a:t> Carbon Dioxide + Water</a:t>
            </a:r>
          </a:p>
          <a:p>
            <a:pPr marL="0" indent="0" algn="ctr">
              <a:buNone/>
            </a:pPr>
            <a:r>
              <a:rPr lang="en-US" dirty="0">
                <a:sym typeface="Wingdings" panose="05000000000000000000" pitchFamily="2" charset="2"/>
              </a:rPr>
              <a:t>_ CH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_ O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 _ CO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+ _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4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45" y="2195121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666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6" y="2147572"/>
            <a:ext cx="592863" cy="453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5" y="2601327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1" y="4213645"/>
            <a:ext cx="592863" cy="4537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3044514"/>
            <a:ext cx="592863" cy="4537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2" y="3852279"/>
            <a:ext cx="592863" cy="453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4" y="3460811"/>
            <a:ext cx="592863" cy="453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44" y="4522343"/>
            <a:ext cx="592863" cy="4537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3" y="4930330"/>
            <a:ext cx="592863" cy="4537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85" y="5317945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663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material from today’s lesson.</a:t>
            </a:r>
          </a:p>
          <a:p>
            <a:r>
              <a:rPr lang="en-US" dirty="0"/>
              <a:t>Read Unit 1, Section 1-1 and 1-2 (pg. 12-16) in the textbook.</a:t>
            </a:r>
          </a:p>
          <a:p>
            <a:r>
              <a:rPr lang="en-US" dirty="0"/>
              <a:t>Write revision notes. </a:t>
            </a:r>
          </a:p>
          <a:p>
            <a:r>
              <a:rPr lang="en-US" dirty="0"/>
              <a:t>Learn the names and symbols of the first 36 elements.</a:t>
            </a:r>
          </a:p>
          <a:p>
            <a:r>
              <a:rPr lang="en-US" dirty="0"/>
              <a:t>There will be a quiz at the beginning of every lesson.</a:t>
            </a:r>
          </a:p>
          <a:p>
            <a:r>
              <a:rPr lang="en-US" dirty="0"/>
              <a:t>Looking ahead: Read Section 1-3, 1-4, 1-5 (pg. 17-24).</a:t>
            </a:r>
          </a:p>
        </p:txBody>
      </p:sp>
    </p:spTree>
    <p:extLst>
      <p:ext uri="{BB962C8B-B14F-4D97-AF65-F5344CB8AC3E}">
        <p14:creationId xmlns:p14="http://schemas.microsoft.com/office/powerpoint/2010/main" val="71379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Elements</a:t>
            </a:r>
          </a:p>
        </p:txBody>
      </p:sp>
      <p:pic>
        <p:nvPicPr>
          <p:cNvPr id="3074" name="Picture 2" descr="http://www.warrenhills.org/cms/lib/NJ01001092/Centricity/Domain/162/carbon%20box%20%20from%20periodic%20tabl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" r="5516"/>
          <a:stretch/>
        </p:blipFill>
        <p:spPr bwMode="auto">
          <a:xfrm>
            <a:off x="2165445" y="1772816"/>
            <a:ext cx="322087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4079776" y="2276872"/>
            <a:ext cx="24482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44072" y="198884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kern="0" dirty="0">
                <a:solidFill>
                  <a:sysClr val="windowText" lastClr="000000"/>
                </a:solidFill>
              </a:rPr>
              <a:t>Atomic Number (Z)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367808" y="3573016"/>
            <a:ext cx="216024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44072" y="331140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kern="0" dirty="0">
                <a:solidFill>
                  <a:sysClr val="windowText" lastClr="000000"/>
                </a:solidFill>
              </a:rPr>
              <a:t>Symbol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44072" y="427393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kern="0" dirty="0">
                <a:solidFill>
                  <a:sysClr val="windowText" lastClr="000000"/>
                </a:solidFill>
              </a:rPr>
              <a:t>Name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511826" y="4581128"/>
            <a:ext cx="201622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257978" y="5157192"/>
            <a:ext cx="2270071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44072" y="486916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kern="0" dirty="0">
                <a:solidFill>
                  <a:sysClr val="windowText" lastClr="000000"/>
                </a:solidFill>
              </a:rPr>
              <a:t>Mass (A)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44655" y="2235061"/>
            <a:ext cx="298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(Number of protons)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44655" y="4857227"/>
            <a:ext cx="298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(protons + neutrons)</a:t>
            </a:r>
          </a:p>
        </p:txBody>
      </p:sp>
    </p:spTree>
    <p:extLst>
      <p:ext uri="{BB962C8B-B14F-4D97-AF65-F5344CB8AC3E}">
        <p14:creationId xmlns:p14="http://schemas.microsoft.com/office/powerpoint/2010/main" val="36151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Atoms vs.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0159"/>
            <a:ext cx="4284372" cy="23922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atom is neutral.</a:t>
            </a:r>
          </a:p>
          <a:p>
            <a:r>
              <a:rPr lang="en-US" dirty="0"/>
              <a:t>But an ion is a </a:t>
            </a:r>
            <a:r>
              <a:rPr lang="en-US" b="1" dirty="0">
                <a:solidFill>
                  <a:srgbClr val="FF0000"/>
                </a:solidFill>
              </a:rPr>
              <a:t>charged</a:t>
            </a:r>
            <a:r>
              <a:rPr lang="en-US" dirty="0"/>
              <a:t> particle.</a:t>
            </a:r>
          </a:p>
          <a:p>
            <a:r>
              <a:rPr lang="en-US" dirty="0"/>
              <a:t>It will have a </a:t>
            </a:r>
            <a:r>
              <a:rPr lang="en-US" b="1" dirty="0">
                <a:solidFill>
                  <a:srgbClr val="FF0000"/>
                </a:solidFill>
              </a:rPr>
              <a:t>different number of electrons</a:t>
            </a:r>
            <a:r>
              <a:rPr lang="en-US" dirty="0"/>
              <a:t>.</a:t>
            </a:r>
          </a:p>
        </p:txBody>
      </p:sp>
      <p:pic>
        <p:nvPicPr>
          <p:cNvPr id="7170" name="Picture 2" descr="http://www.bbc.co.uk/staticarchive/a42ac9453b55dd1675f5c369ecfd61bb0d62a7f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511" y="2330159"/>
            <a:ext cx="6477557" cy="306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4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Particles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628273"/>
              </p:ext>
            </p:extLst>
          </p:nvPr>
        </p:nvGraphicFramePr>
        <p:xfrm>
          <a:off x="609600" y="1600200"/>
          <a:ext cx="10972800" cy="2590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07125115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14392101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4187023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015418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# of Protons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# of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# of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589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Na atom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31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Na</a:t>
                      </a:r>
                      <a:r>
                        <a:rPr lang="en-US" sz="2800" baseline="30000" dirty="0"/>
                        <a:t>+</a:t>
                      </a:r>
                      <a:r>
                        <a:rPr lang="en-US" sz="2800" dirty="0"/>
                        <a:t> 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09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 atom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150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F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dirty="0"/>
                        <a:t> 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11919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09870" y="2176530"/>
            <a:ext cx="8272530" cy="1944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1" y="4533363"/>
            <a:ext cx="1097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Protons</a:t>
            </a:r>
            <a:r>
              <a:rPr lang="en-US" sz="2800" dirty="0"/>
              <a:t> = Atomic Number = Z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Neutrons</a:t>
            </a:r>
            <a:r>
              <a:rPr lang="en-US" sz="2800" dirty="0"/>
              <a:t> = Mass Number – Atomic Number = A – Z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Electrons</a:t>
            </a:r>
            <a:r>
              <a:rPr lang="en-US" sz="2800" dirty="0"/>
              <a:t> = Atomic Number – Charge = Z – Q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62930" y="5679583"/>
            <a:ext cx="391947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Remember that subtracting a negative number is actually addition!</a:t>
            </a:r>
          </a:p>
        </p:txBody>
      </p:sp>
    </p:spTree>
    <p:extLst>
      <p:ext uri="{BB962C8B-B14F-4D97-AF65-F5344CB8AC3E}">
        <p14:creationId xmlns:p14="http://schemas.microsoft.com/office/powerpoint/2010/main" val="3956368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 – Introduction to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6869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the structure of an atom.</a:t>
            </a:r>
          </a:p>
          <a:p>
            <a:pPr marL="514350" indent="-514350">
              <a:buAutoNum type="arabicPeriod"/>
            </a:pPr>
            <a:r>
              <a:rPr lang="en-US" dirty="0"/>
              <a:t>Understand information provided by the periodic table.</a:t>
            </a:r>
          </a:p>
          <a:p>
            <a:pPr marL="514350" indent="-514350">
              <a:buAutoNum type="arabicPeriod"/>
            </a:pPr>
            <a:r>
              <a:rPr lang="en-US" dirty="0"/>
              <a:t>Understand chemical formulae and what they represent.</a:t>
            </a:r>
          </a:p>
          <a:p>
            <a:pPr marL="514350" indent="-514350">
              <a:buAutoNum type="arabicPeriod"/>
            </a:pPr>
            <a:r>
              <a:rPr lang="en-US" dirty="0"/>
              <a:t>Use information from the periodic table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Write chemical formulae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Determine the number of fundamental particles of an atom or 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name compounds and identify them as ionic or covalent.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Be able to use the terms atom, element, molecule and compound.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chemical equations.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1" y="2107734"/>
            <a:ext cx="592863" cy="453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1" y="4231117"/>
            <a:ext cx="592863" cy="4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39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6428" y="2541192"/>
            <a:ext cx="2099255" cy="2027511"/>
          </a:xfrm>
        </p:spPr>
        <p:txBody>
          <a:bodyPr/>
          <a:lstStyle/>
          <a:p>
            <a:r>
              <a:rPr lang="en-US" dirty="0"/>
              <a:t>Groups</a:t>
            </a:r>
          </a:p>
          <a:p>
            <a:r>
              <a:rPr lang="en-US" dirty="0"/>
              <a:t>Outer electrons</a:t>
            </a:r>
          </a:p>
          <a:p>
            <a:r>
              <a:rPr lang="en-US" dirty="0"/>
              <a:t>Charges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6" t="13193" r="46378" b="14386"/>
          <a:stretch/>
        </p:blipFill>
        <p:spPr bwMode="auto">
          <a:xfrm>
            <a:off x="397415" y="1050540"/>
            <a:ext cx="9033060" cy="500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761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1617</Words>
  <Application>Microsoft Office PowerPoint</Application>
  <PresentationFormat>Widescreen</PresentationFormat>
  <Paragraphs>413</Paragraphs>
  <Slides>41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Default Design</vt:lpstr>
      <vt:lpstr>1_Office Theme</vt:lpstr>
      <vt:lpstr>L1 – Introduction to Chemistry</vt:lpstr>
      <vt:lpstr>Structure of the Atom</vt:lpstr>
      <vt:lpstr>Evolution of the Structure of the Atom</vt:lpstr>
      <vt:lpstr>L1 – Introduction to Chemistry</vt:lpstr>
      <vt:lpstr>Elements</vt:lpstr>
      <vt:lpstr>Atoms vs. Ions</vt:lpstr>
      <vt:lpstr>Fundamental Particles</vt:lpstr>
      <vt:lpstr>L1 – Introduction to Chemistry</vt:lpstr>
      <vt:lpstr>PowerPoint Presentation</vt:lpstr>
      <vt:lpstr>PowerPoint Presentation</vt:lpstr>
      <vt:lpstr>L1 – Introduction to Chemistry</vt:lpstr>
      <vt:lpstr>What is a chemical formula?</vt:lpstr>
      <vt:lpstr>Determining Chemical Formula (Ionic)</vt:lpstr>
      <vt:lpstr>Determining Chemical Formula (Ionic)</vt:lpstr>
      <vt:lpstr>Determining Chemical Formula (Ionic)</vt:lpstr>
      <vt:lpstr>Determining Chemical Formula (Ionic)</vt:lpstr>
      <vt:lpstr>Determining Chemical Formula  (with Compound Ions)</vt:lpstr>
      <vt:lpstr>Determining Chemical Formula  (with Compound Ions)</vt:lpstr>
      <vt:lpstr>Determining Chemical Formula (Covalent)</vt:lpstr>
      <vt:lpstr>Determining Chemical Formula (Covalent)</vt:lpstr>
      <vt:lpstr>L1 – Introduction to Chemistry</vt:lpstr>
      <vt:lpstr>Naming Simple Molecules Metal + Non-Metal (Ionic)</vt:lpstr>
      <vt:lpstr>Can you figure out the roots?</vt:lpstr>
      <vt:lpstr>Name that Compound!</vt:lpstr>
      <vt:lpstr>Naming Simple Molecules Metal + Non-Metal + Oxygen (Ionic)</vt:lpstr>
      <vt:lpstr>Common  Non-Metal + Oxygen Endings (Compound Ions)</vt:lpstr>
      <vt:lpstr>Name that Compound!</vt:lpstr>
      <vt:lpstr>Naming Simple Molecules Non-Metal + Non-Metal (Covalent)</vt:lpstr>
      <vt:lpstr>Can you figure out the prefix?</vt:lpstr>
      <vt:lpstr>Name that Compound!</vt:lpstr>
      <vt:lpstr>Name the following compounds</vt:lpstr>
      <vt:lpstr>Name the following compounds</vt:lpstr>
      <vt:lpstr>What is the formula?</vt:lpstr>
      <vt:lpstr>L1 – Introduction to Chemistry</vt:lpstr>
      <vt:lpstr>Definitions</vt:lpstr>
      <vt:lpstr>Examples of Use</vt:lpstr>
      <vt:lpstr>Examples of Use</vt:lpstr>
      <vt:lpstr>L1 – Introduction to Chemistry</vt:lpstr>
      <vt:lpstr>Balanced Equations</vt:lpstr>
      <vt:lpstr>L1 – Introduction to Chemistry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Penguizaur</dc:creator>
  <cp:lastModifiedBy>Jessica Gao</cp:lastModifiedBy>
  <cp:revision>32</cp:revision>
  <dcterms:created xsi:type="dcterms:W3CDTF">2016-08-08T11:15:17Z</dcterms:created>
  <dcterms:modified xsi:type="dcterms:W3CDTF">2016-09-07T12:08:19Z</dcterms:modified>
</cp:coreProperties>
</file>