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8" r:id="rId6"/>
    <p:sldId id="260" r:id="rId7"/>
    <p:sldId id="261" r:id="rId8"/>
    <p:sldId id="269" r:id="rId9"/>
    <p:sldId id="262" r:id="rId10"/>
    <p:sldId id="263" r:id="rId11"/>
    <p:sldId id="270" r:id="rId12"/>
    <p:sldId id="265" r:id="rId13"/>
    <p:sldId id="264" r:id="rId14"/>
    <p:sldId id="266" r:id="rId15"/>
    <p:sldId id="271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4" y="6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0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6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3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8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8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0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1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5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8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4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68F46-F0C7-41D5-A25C-67102BBB10F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237C5-D3D6-4756-9D39-1AD709C0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2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2 – Amount of Substance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L1: The Mole and the Ideal Gas Equation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Understand the concept of the mole as a unit of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Avogadro’s constant to calculate number of particles.</a:t>
            </a:r>
          </a:p>
          <a:p>
            <a:pPr marL="514350" indent="-514350">
              <a:buAutoNum type="arabicPeriod"/>
            </a:pPr>
            <a:r>
              <a:rPr lang="en-US" dirty="0"/>
              <a:t>Convert between mass and moles, using Mr.</a:t>
            </a:r>
          </a:p>
          <a:p>
            <a:pPr marL="514350" indent="-514350">
              <a:buAutoNum type="arabicPeriod"/>
            </a:pPr>
            <a:r>
              <a:rPr lang="en-US" dirty="0"/>
              <a:t>Carry out calculations using concentration, volume, and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ideal gas equation for calculations.</a:t>
            </a:r>
          </a:p>
        </p:txBody>
      </p:sp>
    </p:spTree>
    <p:extLst>
      <p:ext uri="{BB962C8B-B14F-4D97-AF65-F5344CB8AC3E}">
        <p14:creationId xmlns:p14="http://schemas.microsoft.com/office/powerpoint/2010/main" val="3924753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Q1, 6, 7, 9, and 11 on pg. 41.</a:t>
            </a:r>
          </a:p>
        </p:txBody>
      </p:sp>
    </p:spTree>
    <p:extLst>
      <p:ext uri="{BB962C8B-B14F-4D97-AF65-F5344CB8AC3E}">
        <p14:creationId xmlns:p14="http://schemas.microsoft.com/office/powerpoint/2010/main" val="2649259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2 – Amount of Substance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L1: The Mole and the Ideal Gas Equation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Understand the concept of the mole as a unit of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Avogadro’s constant to calculate number of particles.</a:t>
            </a:r>
          </a:p>
          <a:p>
            <a:pPr marL="514350" indent="-514350">
              <a:buAutoNum type="arabicPeriod"/>
            </a:pPr>
            <a:r>
              <a:rPr lang="en-US" dirty="0"/>
              <a:t>Convert between mass and moles, using Mr.</a:t>
            </a:r>
          </a:p>
          <a:p>
            <a:pPr marL="514350" indent="-514350">
              <a:buAutoNum type="arabicPeriod"/>
            </a:pPr>
            <a:r>
              <a:rPr lang="en-US" dirty="0"/>
              <a:t>Carry out calculations using concentration, volume, and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ideal gas equation for calculations.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9" y="2309567"/>
            <a:ext cx="641095" cy="4906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9" y="3133716"/>
            <a:ext cx="641095" cy="4906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8" y="3676013"/>
            <a:ext cx="641095" cy="4906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7" y="4218310"/>
            <a:ext cx="641095" cy="49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676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94955" cy="4351338"/>
          </a:xfrm>
        </p:spPr>
        <p:txBody>
          <a:bodyPr/>
          <a:lstStyle/>
          <a:p>
            <a:r>
              <a:rPr lang="en-US" dirty="0"/>
              <a:t>You can also use moles to carry out calculations on gases.</a:t>
            </a:r>
          </a:p>
          <a:p>
            <a:endParaRPr lang="en-US" dirty="0"/>
          </a:p>
          <a:p>
            <a:r>
              <a:rPr lang="en-US" dirty="0"/>
              <a:t>What other measurements do you think we might need to use?</a:t>
            </a:r>
          </a:p>
        </p:txBody>
      </p:sp>
      <p:pic>
        <p:nvPicPr>
          <p:cNvPr id="4098" name="Picture 2" descr="Image result for gas cylin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241" y="1211345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966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Ideal Gas Equation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600" b="1" dirty="0" err="1">
                <a:solidFill>
                  <a:srgbClr val="FF0000"/>
                </a:solidFill>
              </a:rPr>
              <a:t>pV</a:t>
            </a:r>
            <a:r>
              <a:rPr lang="en-US" sz="3600" b="1" dirty="0">
                <a:solidFill>
                  <a:srgbClr val="FF0000"/>
                </a:solidFill>
              </a:rPr>
              <a:t> = </a:t>
            </a:r>
            <a:r>
              <a:rPr lang="en-US" sz="3600" b="1" dirty="0" err="1">
                <a:solidFill>
                  <a:srgbClr val="FF0000"/>
                </a:solidFill>
              </a:rPr>
              <a:t>nRT</a:t>
            </a:r>
            <a:endParaRPr lang="en-US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3200" dirty="0"/>
              <a:t>The ideal gas law is used to relate pressure, volume, moles, and temperature.</a:t>
            </a:r>
          </a:p>
          <a:p>
            <a:r>
              <a:rPr lang="en-US" sz="3200" dirty="0"/>
              <a:t>BE CAREFUL WITH UNITS!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9134" y="2889702"/>
            <a:ext cx="1551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Pressure </a:t>
            </a:r>
            <a:r>
              <a:rPr lang="en-US" dirty="0" err="1"/>
              <a:t>Pascals</a:t>
            </a:r>
            <a:r>
              <a:rPr lang="en-US" dirty="0"/>
              <a:t> (Pa)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79428" y="3203983"/>
            <a:ext cx="1996579" cy="143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01579" y="1825625"/>
            <a:ext cx="1551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Volume</a:t>
            </a:r>
          </a:p>
          <a:p>
            <a:pPr algn="ctr"/>
            <a:r>
              <a:rPr lang="en-US" dirty="0"/>
              <a:t>m</a:t>
            </a:r>
            <a:r>
              <a:rPr lang="en-US" baseline="30000" dirty="0"/>
              <a:t>3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925036" y="2313140"/>
            <a:ext cx="625680" cy="755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32539" y="1640959"/>
            <a:ext cx="155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moles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308521" y="2080470"/>
            <a:ext cx="8389" cy="989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73348" y="1687192"/>
            <a:ext cx="1717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Gas Constant</a:t>
            </a:r>
          </a:p>
          <a:p>
            <a:pPr algn="ctr"/>
            <a:r>
              <a:rPr lang="en-US" dirty="0"/>
              <a:t>8.31 JK</a:t>
            </a:r>
            <a:r>
              <a:rPr lang="en-US" baseline="30000" dirty="0"/>
              <a:t>-1</a:t>
            </a:r>
            <a:r>
              <a:rPr lang="en-US" dirty="0"/>
              <a:t> mol</a:t>
            </a:r>
            <a:r>
              <a:rPr lang="en-US" baseline="30000" dirty="0"/>
              <a:t>-1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612274" y="2313140"/>
            <a:ext cx="559614" cy="815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32521" y="2893569"/>
            <a:ext cx="1551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Temperature Kelvins (K)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973348" y="3309916"/>
            <a:ext cx="937470" cy="37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72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7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Q1, 2, 4, 7 on pg. 43.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452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2 – Amount of Substance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L1: The Mole and the Ideal Gas Equation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Understand the concept of the mole as a unit of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Avogadro’s constant to calculate number of particles.</a:t>
            </a:r>
          </a:p>
          <a:p>
            <a:pPr marL="514350" indent="-514350">
              <a:buAutoNum type="arabicPeriod"/>
            </a:pPr>
            <a:r>
              <a:rPr lang="en-US" dirty="0"/>
              <a:t>Convert between mass and moles, using Mr.</a:t>
            </a:r>
          </a:p>
          <a:p>
            <a:pPr marL="514350" indent="-514350">
              <a:buAutoNum type="arabicPeriod"/>
            </a:pPr>
            <a:r>
              <a:rPr lang="en-US" dirty="0"/>
              <a:t>Carry out calculations using concentration, volume, and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ideal gas equation for calculations.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9" y="2309567"/>
            <a:ext cx="641095" cy="4906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9" y="3133716"/>
            <a:ext cx="641095" cy="4906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8" y="3676013"/>
            <a:ext cx="641095" cy="4906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7" y="4218310"/>
            <a:ext cx="641095" cy="4906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6" y="5094598"/>
            <a:ext cx="641095" cy="49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473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Revise Section 2.1-2.2 (pg. 38-43), make revision notes, and complete any questions we did not do in class for extra practice.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Looking ahead:</a:t>
            </a:r>
          </a:p>
          <a:p>
            <a:r>
              <a:rPr lang="en-US" dirty="0"/>
              <a:t>Read </a:t>
            </a:r>
            <a:r>
              <a:rPr lang="en-US"/>
              <a:t>Sections 2.3,2.4, and 2.6.</a:t>
            </a:r>
            <a:endParaRPr lang="en-US" dirty="0"/>
          </a:p>
          <a:p>
            <a:r>
              <a:rPr lang="en-US" dirty="0"/>
              <a:t>Pay close attention to the worked examples.</a:t>
            </a:r>
          </a:p>
        </p:txBody>
      </p:sp>
    </p:spTree>
    <p:extLst>
      <p:ext uri="{BB962C8B-B14F-4D97-AF65-F5344CB8AC3E}">
        <p14:creationId xmlns:p14="http://schemas.microsoft.com/office/powerpoint/2010/main" val="200807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Mole and Avogadro’s Constant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631" y="1825625"/>
            <a:ext cx="5417458" cy="4351338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mole</a:t>
            </a:r>
            <a:r>
              <a:rPr lang="en-US" dirty="0"/>
              <a:t> (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en-US" dirty="0"/>
              <a:t>) is a unit for measuring amount of substance.</a:t>
            </a:r>
          </a:p>
          <a:p>
            <a:endParaRPr lang="en-US" dirty="0"/>
          </a:p>
          <a:p>
            <a:r>
              <a:rPr lang="en-US" dirty="0"/>
              <a:t>Avogadro’s constant = 6.02 x 10</a:t>
            </a:r>
            <a:r>
              <a:rPr lang="en-US" baseline="30000" dirty="0"/>
              <a:t>23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1 mole = 6.02 x 10</a:t>
            </a:r>
            <a:r>
              <a:rPr lang="en-US" b="1" baseline="30000" dirty="0">
                <a:solidFill>
                  <a:srgbClr val="FF0000"/>
                </a:solidFill>
              </a:rPr>
              <a:t>23</a:t>
            </a:r>
            <a:r>
              <a:rPr lang="en-US" b="1" dirty="0">
                <a:solidFill>
                  <a:srgbClr val="FF0000"/>
                </a:solidFill>
              </a:rPr>
              <a:t> particles</a:t>
            </a:r>
          </a:p>
          <a:p>
            <a:endParaRPr lang="en-US" dirty="0"/>
          </a:p>
          <a:p>
            <a:r>
              <a:rPr lang="en-US" dirty="0"/>
              <a:t>This applies to all particles; atoms, ions, or molecules.</a:t>
            </a:r>
          </a:p>
        </p:txBody>
      </p:sp>
      <p:pic>
        <p:nvPicPr>
          <p:cNvPr id="1026" name="Picture 2" descr="Image result for mole with glasse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202" y="2947853"/>
            <a:ext cx="2834369" cy="2106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vogadr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666" y="2618660"/>
            <a:ext cx="1900528" cy="276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16536" y="1569571"/>
            <a:ext cx="312070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Note: You will be given the value for constants in an exam.</a:t>
            </a:r>
          </a:p>
        </p:txBody>
      </p:sp>
    </p:spTree>
    <p:extLst>
      <p:ext uri="{BB962C8B-B14F-4D97-AF65-F5344CB8AC3E}">
        <p14:creationId xmlns:p14="http://schemas.microsoft.com/office/powerpoint/2010/main" val="7079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Number of Particles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14375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Number of particles = number of moles x Avogadro’s constant</a:t>
            </a:r>
          </a:p>
        </p:txBody>
      </p:sp>
      <p:pic>
        <p:nvPicPr>
          <p:cNvPr id="2050" name="Picture 2" descr="Image result for partic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17" y="3113315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mole with glasse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059" y="3354253"/>
            <a:ext cx="2834369" cy="2106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avogadr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272" y="3159431"/>
            <a:ext cx="1900528" cy="276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qual 3"/>
          <p:cNvSpPr/>
          <p:nvPr/>
        </p:nvSpPr>
        <p:spPr>
          <a:xfrm>
            <a:off x="4746171" y="4164693"/>
            <a:ext cx="982888" cy="754743"/>
          </a:xfrm>
          <a:prstGeom prst="mathEqual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Multiply 6"/>
          <p:cNvSpPr/>
          <p:nvPr/>
        </p:nvSpPr>
        <p:spPr>
          <a:xfrm>
            <a:off x="8244114" y="4099378"/>
            <a:ext cx="1074057" cy="885372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1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Q1-2 on pg. 39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1. How many molecules are in 0.360 moles of H2O?</a:t>
            </a:r>
          </a:p>
          <a:p>
            <a:pPr marL="0" indent="0" algn="ctr">
              <a:buNone/>
            </a:pPr>
            <a:endParaRPr lang="en-US" sz="1050" dirty="0"/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(0.360)(6.02 x 10</a:t>
            </a:r>
            <a:r>
              <a:rPr lang="en-US" b="1" baseline="30000" dirty="0">
                <a:solidFill>
                  <a:srgbClr val="FF0000"/>
                </a:solidFill>
              </a:rPr>
              <a:t>23</a:t>
            </a:r>
            <a:r>
              <a:rPr lang="en-US" b="1" dirty="0">
                <a:solidFill>
                  <a:srgbClr val="FF0000"/>
                </a:solidFill>
              </a:rPr>
              <a:t>) = 2.17 x 10</a:t>
            </a:r>
            <a:r>
              <a:rPr lang="en-US" b="1" baseline="30000" dirty="0">
                <a:solidFill>
                  <a:srgbClr val="FF0000"/>
                </a:solidFill>
              </a:rPr>
              <a:t>23</a:t>
            </a:r>
            <a:r>
              <a:rPr lang="en-US" b="1" dirty="0">
                <a:solidFill>
                  <a:srgbClr val="FF0000"/>
                </a:solidFill>
              </a:rPr>
              <a:t> molecules</a:t>
            </a:r>
          </a:p>
          <a:p>
            <a:endParaRPr lang="en-US" sz="1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2. How many ions are in 0.0550 moles of magnesium ions?</a:t>
            </a:r>
          </a:p>
          <a:p>
            <a:endParaRPr lang="en-US" sz="1400" dirty="0"/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(0.0550)(6.02 x 10</a:t>
            </a:r>
            <a:r>
              <a:rPr lang="en-US" b="1" baseline="30000" dirty="0">
                <a:solidFill>
                  <a:srgbClr val="FF0000"/>
                </a:solidFill>
              </a:rPr>
              <a:t>23</a:t>
            </a:r>
            <a:r>
              <a:rPr lang="en-US" b="1" dirty="0">
                <a:solidFill>
                  <a:srgbClr val="FF0000"/>
                </a:solidFill>
              </a:rPr>
              <a:t>) = 3.31 x 10</a:t>
            </a:r>
            <a:r>
              <a:rPr lang="en-US" b="1" baseline="30000" dirty="0">
                <a:solidFill>
                  <a:srgbClr val="FF0000"/>
                </a:solidFill>
              </a:rPr>
              <a:t>22</a:t>
            </a:r>
            <a:r>
              <a:rPr lang="en-US" b="1" dirty="0">
                <a:solidFill>
                  <a:srgbClr val="FF0000"/>
                </a:solidFill>
              </a:rPr>
              <a:t> molecules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60113" y="1825625"/>
            <a:ext cx="22497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Use standard form and correct number of significant figures.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894286" y="2598057"/>
            <a:ext cx="2699658" cy="10885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28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2 – Amount of Substance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L1: The Mole and the Ideal Gas Equation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Understand the concept of the mole as a unit of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Avogadro’s constant to calculate number of particles.</a:t>
            </a:r>
          </a:p>
          <a:p>
            <a:pPr marL="514350" indent="-514350">
              <a:buAutoNum type="arabicPeriod"/>
            </a:pPr>
            <a:r>
              <a:rPr lang="en-US" dirty="0"/>
              <a:t>Convert between mass and moles, using Mr.</a:t>
            </a:r>
          </a:p>
          <a:p>
            <a:pPr marL="514350" indent="-514350">
              <a:buAutoNum type="arabicPeriod"/>
            </a:pPr>
            <a:r>
              <a:rPr lang="en-US" dirty="0"/>
              <a:t>Carry out calculations using concentration, volume, and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ideal gas equation for calculations.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9" y="2309567"/>
            <a:ext cx="641095" cy="4906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9" y="3133716"/>
            <a:ext cx="641095" cy="49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26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mole and Mr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One magical thing about the mole is that for </a:t>
                </a:r>
                <a:r>
                  <a:rPr lang="en-US" b="1" dirty="0">
                    <a:solidFill>
                      <a:srgbClr val="FF0000"/>
                    </a:solidFill>
                  </a:rPr>
                  <a:t>ALL</a:t>
                </a:r>
                <a:r>
                  <a:rPr lang="en-US" dirty="0"/>
                  <a:t> substances: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b="1" dirty="0">
                    <a:solidFill>
                      <a:srgbClr val="FF0000"/>
                    </a:solidFill>
                  </a:rPr>
                  <a:t>mass of 1 mole = M</a:t>
                </a:r>
                <a:r>
                  <a:rPr lang="en-US" b="1" baseline="-25000" dirty="0">
                    <a:solidFill>
                      <a:srgbClr val="FF0000"/>
                    </a:solidFill>
                  </a:rPr>
                  <a:t>r </a:t>
                </a:r>
                <a:r>
                  <a:rPr lang="en-US" b="1" dirty="0">
                    <a:solidFill>
                      <a:srgbClr val="FF0000"/>
                    </a:solidFill>
                  </a:rPr>
                  <a:t>grams</a:t>
                </a:r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This allows us to convert between moles and mass (grams).</a:t>
                </a:r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en-US" sz="4000" b="1" dirty="0">
                    <a:solidFill>
                      <a:srgbClr val="FF0000"/>
                    </a:solidFill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𝒎𝒂𝒔𝒔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  <m:r>
                          <a:rPr lang="en-US" sz="4000" b="1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175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Complete Q3-6 on pg. 39.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3. 	</a:t>
                </a:r>
                <a:r>
                  <a:rPr lang="en-US" dirty="0">
                    <a:solidFill>
                      <a:schemeClr val="tx1"/>
                    </a:solidFill>
                  </a:rPr>
                  <a:t>1.5 mole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66 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	M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r</a:t>
                </a:r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66 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1.5 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44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4. 	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212.5 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[23.0+14.0+3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16.0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2.5 moles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5. 	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15.5 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[65.4+2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35.5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0.114 </a:t>
                </a:r>
                <a:r>
                  <a:rPr lang="en-US" dirty="0" err="1">
                    <a:solidFill>
                      <a:schemeClr val="tx1"/>
                    </a:solidFill>
                  </a:rPr>
                  <a:t>mol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6. 	2 moles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𝑚𝑎𝑠𝑠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(23.0+35.5)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	mass = 2 moles x 58.5 = 117 g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349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2 – Amount of Substance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L1: The Mole and the Ideal Gas Equation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Understand the concept of the mole as a unit of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Avogadro’s constant to calculate number of particles.</a:t>
            </a:r>
          </a:p>
          <a:p>
            <a:pPr marL="514350" indent="-514350">
              <a:buAutoNum type="arabicPeriod"/>
            </a:pPr>
            <a:r>
              <a:rPr lang="en-US" dirty="0"/>
              <a:t>Convert between mass and moles, using Mr.</a:t>
            </a:r>
          </a:p>
          <a:p>
            <a:pPr marL="514350" indent="-514350">
              <a:buAutoNum type="arabicPeriod"/>
            </a:pPr>
            <a:r>
              <a:rPr lang="en-US" dirty="0"/>
              <a:t>Carry out calculations using concentration, volume, and amount of substance.</a:t>
            </a:r>
          </a:p>
          <a:p>
            <a:pPr marL="514350" indent="-514350">
              <a:buAutoNum type="arabicPeriod"/>
            </a:pPr>
            <a:r>
              <a:rPr lang="en-US" dirty="0"/>
              <a:t>Use the ideal gas equation for calculations.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9" y="2309567"/>
            <a:ext cx="641095" cy="4906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9" y="3133716"/>
            <a:ext cx="641095" cy="4906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8" y="3676013"/>
            <a:ext cx="641095" cy="49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3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Moles and Concentration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4008" y="1825625"/>
                <a:ext cx="6551802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Aqueous (</a:t>
                </a:r>
                <a:r>
                  <a:rPr lang="en-US" dirty="0" err="1"/>
                  <a:t>aq</a:t>
                </a:r>
                <a:r>
                  <a:rPr lang="en-US" dirty="0"/>
                  <a:t>) solutions are dissolved in water.</a:t>
                </a:r>
              </a:p>
              <a:p>
                <a:r>
                  <a:rPr lang="en-US" dirty="0"/>
                  <a:t>Concentration is a measure of how many moles of a substance is dissolved in 1 dm</a:t>
                </a:r>
                <a:r>
                  <a:rPr lang="en-US" baseline="30000" dirty="0"/>
                  <a:t>3</a:t>
                </a:r>
                <a:r>
                  <a:rPr lang="en-US" dirty="0"/>
                  <a:t> of water.</a:t>
                </a:r>
              </a:p>
              <a:p>
                <a:endParaRPr lang="en-US" sz="1200" dirty="0"/>
              </a:p>
              <a:p>
                <a:pPr marL="0" indent="0" algn="ctr">
                  <a:buNone/>
                </a:pPr>
                <a:r>
                  <a:rPr lang="en-US" b="1" i="1" dirty="0">
                    <a:solidFill>
                      <a:srgbClr val="FF0000"/>
                    </a:solidFill>
                  </a:rPr>
                  <a:t>Concentration</a:t>
                </a:r>
                <a:r>
                  <a:rPr lang="en-US" b="1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𝒎𝒐𝒍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𝒅𝒎</m:t>
                        </m:r>
                        <m:r>
                          <a:rPr lang="en-US" b="1" i="1" baseline="30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/>
                  <a:t> </a:t>
                </a:r>
                <a:r>
                  <a:rPr lang="en-US" sz="2000" b="1" i="1" dirty="0">
                    <a:solidFill>
                      <a:srgbClr val="FF0000"/>
                    </a:solidFill>
                  </a:rPr>
                  <a:t>or </a:t>
                </a:r>
                <a:r>
                  <a:rPr lang="en-US" sz="2000" b="1" i="1" dirty="0" err="1">
                    <a:solidFill>
                      <a:srgbClr val="FF0000"/>
                    </a:solidFill>
                  </a:rPr>
                  <a:t>mol</a:t>
                </a:r>
                <a:r>
                  <a:rPr lang="en-US" sz="2000" b="1" i="1" dirty="0">
                    <a:solidFill>
                      <a:srgbClr val="FF0000"/>
                    </a:solidFill>
                  </a:rPr>
                  <a:t> dm</a:t>
                </a:r>
                <a:r>
                  <a:rPr lang="en-US" sz="2000" b="1" i="1" baseline="30000" dirty="0">
                    <a:solidFill>
                      <a:srgbClr val="FF0000"/>
                    </a:solidFill>
                  </a:rPr>
                  <a:t>-3</a:t>
                </a:r>
                <a:endParaRPr lang="en-US" b="1" i="1" baseline="30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b="1" dirty="0"/>
              </a:p>
              <a:p>
                <a:pPr marL="0" indent="0" algn="ctr">
                  <a:buNone/>
                </a:pPr>
                <a:r>
                  <a:rPr lang="en-US" b="1" i="1" dirty="0">
                    <a:solidFill>
                      <a:srgbClr val="FF0000"/>
                    </a:solidFill>
                  </a:rPr>
                  <a:t>1 dm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3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 = 1000 cm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4008" y="1825625"/>
                <a:ext cx="6551802" cy="4351338"/>
              </a:xfrm>
              <a:blipFill>
                <a:blip r:embed="rId2"/>
                <a:stretch>
                  <a:fillRect l="-1674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Image result for solution scienc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9" t="5907" b="14323"/>
          <a:stretch/>
        </p:blipFill>
        <p:spPr bwMode="auto">
          <a:xfrm>
            <a:off x="7457813" y="361033"/>
            <a:ext cx="4294930" cy="265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solution chemist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126" y="3271968"/>
            <a:ext cx="3164674" cy="316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0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691</Words>
  <Application>Microsoft Office PowerPoint</Application>
  <PresentationFormat>Widescreen</PresentationFormat>
  <Paragraphs>110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Topic 2 – Amount of Substance L1: The Mole and the Ideal Gas Equation</vt:lpstr>
      <vt:lpstr>The Mole and Avogadro’s Constant</vt:lpstr>
      <vt:lpstr>Calculating Number of Particles</vt:lpstr>
      <vt:lpstr>Let’s calculate!</vt:lpstr>
      <vt:lpstr>Topic 2 – Amount of Substance L1: The Mole and the Ideal Gas Equation</vt:lpstr>
      <vt:lpstr>Using the mole and Mr</vt:lpstr>
      <vt:lpstr>Let’s calculate</vt:lpstr>
      <vt:lpstr>Topic 2 – Amount of Substance L1: The Mole and the Ideal Gas Equation</vt:lpstr>
      <vt:lpstr>Moles and Concentration</vt:lpstr>
      <vt:lpstr>Let’s Calculate!</vt:lpstr>
      <vt:lpstr>Topic 2 – Amount of Substance L1: The Mole and the Ideal Gas Equation</vt:lpstr>
      <vt:lpstr>Gases</vt:lpstr>
      <vt:lpstr>The Ideal Gas Equation</vt:lpstr>
      <vt:lpstr>Let’s Calculate!</vt:lpstr>
      <vt:lpstr>Topic 2 – Amount of Substance L1: The Mole and the Ideal Gas Equation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2 – Amount of Substance L1: The Mole and the Ideal Gas Equation</dc:title>
  <dc:creator>Penguizaur</dc:creator>
  <cp:lastModifiedBy>Jessica Gao</cp:lastModifiedBy>
  <cp:revision>18</cp:revision>
  <dcterms:created xsi:type="dcterms:W3CDTF">2016-10-12T13:45:51Z</dcterms:created>
  <dcterms:modified xsi:type="dcterms:W3CDTF">2016-11-02T14:32:55Z</dcterms:modified>
</cp:coreProperties>
</file>