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4" r:id="rId4"/>
    <p:sldId id="259" r:id="rId5"/>
    <p:sldId id="261" r:id="rId6"/>
    <p:sldId id="275" r:id="rId7"/>
    <p:sldId id="258" r:id="rId8"/>
    <p:sldId id="260" r:id="rId9"/>
    <p:sldId id="262" r:id="rId10"/>
    <p:sldId id="263" r:id="rId11"/>
    <p:sldId id="276" r:id="rId12"/>
    <p:sldId id="264" r:id="rId13"/>
    <p:sldId id="265" r:id="rId14"/>
    <p:sldId id="266" r:id="rId15"/>
    <p:sldId id="267" r:id="rId16"/>
    <p:sldId id="277" r:id="rId17"/>
    <p:sldId id="268" r:id="rId18"/>
    <p:sldId id="269" r:id="rId19"/>
    <p:sldId id="278" r:id="rId20"/>
    <p:sldId id="270" r:id="rId21"/>
    <p:sldId id="271" r:id="rId22"/>
    <p:sldId id="279" r:id="rId23"/>
    <p:sldId id="272" r:id="rId24"/>
    <p:sldId id="273" r:id="rId25"/>
    <p:sldId id="280" r:id="rId26"/>
    <p:sldId id="281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4" autoAdjust="0"/>
    <p:restoredTop sz="94660"/>
  </p:normalViewPr>
  <p:slideViewPr>
    <p:cSldViewPr snapToGrid="0">
      <p:cViewPr varScale="1">
        <p:scale>
          <a:sx n="61" d="100"/>
          <a:sy n="61" d="100"/>
        </p:scale>
        <p:origin x="90" y="8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CEEE2-9DD1-4B08-B0E3-DA4CBC161DED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43DB9-8DCB-4A0A-801B-5A83C3E26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06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CEEE2-9DD1-4B08-B0E3-DA4CBC161DED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43DB9-8DCB-4A0A-801B-5A83C3E26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612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CEEE2-9DD1-4B08-B0E3-DA4CBC161DED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43DB9-8DCB-4A0A-801B-5A83C3E26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638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CEEE2-9DD1-4B08-B0E3-DA4CBC161DED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43DB9-8DCB-4A0A-801B-5A83C3E26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973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CEEE2-9DD1-4B08-B0E3-DA4CBC161DED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43DB9-8DCB-4A0A-801B-5A83C3E26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751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CEEE2-9DD1-4B08-B0E3-DA4CBC161DED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43DB9-8DCB-4A0A-801B-5A83C3E26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89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CEEE2-9DD1-4B08-B0E3-DA4CBC161DED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43DB9-8DCB-4A0A-801B-5A83C3E26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89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CEEE2-9DD1-4B08-B0E3-DA4CBC161DED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43DB9-8DCB-4A0A-801B-5A83C3E26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831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CEEE2-9DD1-4B08-B0E3-DA4CBC161DED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43DB9-8DCB-4A0A-801B-5A83C3E26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384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CEEE2-9DD1-4B08-B0E3-DA4CBC161DED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43DB9-8DCB-4A0A-801B-5A83C3E26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575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CEEE2-9DD1-4B08-B0E3-DA4CBC161DED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43DB9-8DCB-4A0A-801B-5A83C3E26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014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BCEEE2-9DD1-4B08-B0E3-DA4CBC161DED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C43DB9-8DCB-4A0A-801B-5A83C3E26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88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L2: Equations and Calculations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485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Learning Objectives:</a:t>
            </a:r>
          </a:p>
          <a:p>
            <a:pPr marL="514350" indent="-514350">
              <a:buAutoNum type="arabicPeriod"/>
            </a:pPr>
            <a:r>
              <a:rPr lang="en-US" dirty="0"/>
              <a:t>Explain the difference between empirical and molecular formula.</a:t>
            </a:r>
          </a:p>
          <a:p>
            <a:pPr marL="514350" indent="-514350">
              <a:buAutoNum type="arabicPeriod"/>
            </a:pPr>
            <a:r>
              <a:rPr lang="en-US" dirty="0"/>
              <a:t>Calculate molecular formula given empirical formula and M</a:t>
            </a:r>
            <a:r>
              <a:rPr lang="en-US" baseline="-25000" dirty="0"/>
              <a:t>r</a:t>
            </a:r>
            <a:r>
              <a:rPr lang="en-US" dirty="0"/>
              <a:t>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dirty="0"/>
              <a:t>Calculate empirical formula give data about mass.</a:t>
            </a:r>
          </a:p>
          <a:p>
            <a:pPr marL="514350" indent="-514350">
              <a:buAutoNum type="arabicPeriod"/>
            </a:pPr>
            <a:r>
              <a:rPr lang="en-US" dirty="0"/>
              <a:t>Write balanced equations and ionic equations.</a:t>
            </a:r>
          </a:p>
          <a:p>
            <a:pPr marL="514350" indent="-514350">
              <a:buAutoNum type="arabicPeriod"/>
            </a:pPr>
            <a:r>
              <a:rPr lang="en-US" dirty="0"/>
              <a:t>Use balanced equations to calculate: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sz="2800" dirty="0"/>
              <a:t>Masses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sz="2800" dirty="0"/>
              <a:t>Volumes of gases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sz="2800"/>
              <a:t>Concentrations and volumes for solutions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862509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Calculate!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Complete Q7, 8, 9 on pg. 57.</a:t>
            </a:r>
          </a:p>
        </p:txBody>
      </p:sp>
    </p:spTree>
    <p:extLst>
      <p:ext uri="{BB962C8B-B14F-4D97-AF65-F5344CB8AC3E}">
        <p14:creationId xmlns:p14="http://schemas.microsoft.com/office/powerpoint/2010/main" val="42646745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L2: Equations and Calculations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485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Learning Objectives:</a:t>
            </a:r>
          </a:p>
          <a:p>
            <a:pPr marL="514350" indent="-514350">
              <a:buAutoNum type="arabicPeriod"/>
            </a:pPr>
            <a:r>
              <a:rPr lang="en-US" dirty="0"/>
              <a:t>Explain the difference between empirical and molecular formula.</a:t>
            </a:r>
          </a:p>
          <a:p>
            <a:pPr marL="514350" indent="-514350">
              <a:buAutoNum type="arabicPeriod"/>
            </a:pPr>
            <a:r>
              <a:rPr lang="en-US" dirty="0"/>
              <a:t>Calculate molecular formula given empirical formula and M</a:t>
            </a:r>
            <a:r>
              <a:rPr lang="en-US" baseline="-25000" dirty="0"/>
              <a:t>r</a:t>
            </a:r>
            <a:r>
              <a:rPr lang="en-US" dirty="0"/>
              <a:t>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dirty="0"/>
              <a:t>Calculate empirical formula give data about mass.</a:t>
            </a:r>
          </a:p>
          <a:p>
            <a:pPr marL="514350" indent="-514350">
              <a:buAutoNum type="arabicPeriod"/>
            </a:pPr>
            <a:r>
              <a:rPr lang="en-US" dirty="0"/>
              <a:t>Write balanced equations and ionic equations.</a:t>
            </a:r>
          </a:p>
          <a:p>
            <a:pPr marL="514350" indent="-514350">
              <a:buAutoNum type="arabicPeriod"/>
            </a:pPr>
            <a:r>
              <a:rPr lang="en-US" dirty="0"/>
              <a:t>Use balanced equations to calculate: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sz="2800" dirty="0"/>
              <a:t>Masses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sz="2800" dirty="0"/>
              <a:t>Volumes of gases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sz="2800"/>
              <a:t>Concentrations and volumes for solutions</a:t>
            </a:r>
            <a:endParaRPr lang="en-US" sz="28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025" y="2366424"/>
            <a:ext cx="498102" cy="38122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025" y="2882590"/>
            <a:ext cx="498102" cy="38122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025" y="3398756"/>
            <a:ext cx="498102" cy="381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5692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Balancing Equations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Balanced chemical equations have to have the same number of atoms on each side of the reaction.</a:t>
            </a:r>
          </a:p>
          <a:p>
            <a:r>
              <a:rPr lang="en-US" dirty="0"/>
              <a:t>Don’t forget to use state symbols: (g), (l), (s), and (</a:t>
            </a:r>
            <a:r>
              <a:rPr lang="en-US" dirty="0" err="1"/>
              <a:t>aq</a:t>
            </a:r>
            <a:r>
              <a:rPr lang="en-US" dirty="0"/>
              <a:t>)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sz="4400" dirty="0"/>
              <a:t>__CH</a:t>
            </a:r>
            <a:r>
              <a:rPr lang="en-US" sz="4400" baseline="-25000" dirty="0"/>
              <a:t>4 (g)</a:t>
            </a:r>
            <a:r>
              <a:rPr lang="en-US" sz="4400" dirty="0"/>
              <a:t> + __O</a:t>
            </a:r>
            <a:r>
              <a:rPr lang="en-US" sz="4400" baseline="-25000" dirty="0"/>
              <a:t>2 (g)</a:t>
            </a:r>
            <a:r>
              <a:rPr lang="en-US" sz="4400" dirty="0"/>
              <a:t> </a:t>
            </a:r>
            <a:r>
              <a:rPr lang="en-US" sz="4400" dirty="0">
                <a:sym typeface="Wingdings" panose="05000000000000000000" pitchFamily="2" charset="2"/>
              </a:rPr>
              <a:t> __CO</a:t>
            </a:r>
            <a:r>
              <a:rPr lang="en-US" sz="4400" baseline="-25000" dirty="0">
                <a:sym typeface="Wingdings" panose="05000000000000000000" pitchFamily="2" charset="2"/>
              </a:rPr>
              <a:t>2 (g)</a:t>
            </a:r>
            <a:r>
              <a:rPr lang="en-US" sz="4400" dirty="0">
                <a:sym typeface="Wingdings" panose="05000000000000000000" pitchFamily="2" charset="2"/>
              </a:rPr>
              <a:t> + __H</a:t>
            </a:r>
            <a:r>
              <a:rPr lang="en-US" sz="4400" baseline="-25000" dirty="0">
                <a:sym typeface="Wingdings" panose="05000000000000000000" pitchFamily="2" charset="2"/>
              </a:rPr>
              <a:t>2</a:t>
            </a:r>
            <a:r>
              <a:rPr lang="en-US" sz="4400" dirty="0">
                <a:sym typeface="Wingdings" panose="05000000000000000000" pitchFamily="2" charset="2"/>
              </a:rPr>
              <a:t>O </a:t>
            </a:r>
            <a:r>
              <a:rPr lang="en-US" sz="4400" baseline="-25000" dirty="0">
                <a:sym typeface="Wingdings" panose="05000000000000000000" pitchFamily="2" charset="2"/>
              </a:rPr>
              <a:t>(g)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2439630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Balance!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Complete Q1 on pg. 45.</a:t>
            </a:r>
          </a:p>
        </p:txBody>
      </p:sp>
    </p:spTree>
    <p:extLst>
      <p:ext uri="{BB962C8B-B14F-4D97-AF65-F5344CB8AC3E}">
        <p14:creationId xmlns:p14="http://schemas.microsoft.com/office/powerpoint/2010/main" val="20581416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Ionic Equations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85573" y="1822450"/>
            <a:ext cx="5533239" cy="4351338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Ionic equations </a:t>
            </a:r>
            <a:r>
              <a:rPr lang="en-US" dirty="0"/>
              <a:t>can be written for reactions involving ions. </a:t>
            </a:r>
          </a:p>
          <a:p>
            <a:r>
              <a:rPr lang="en-US" dirty="0"/>
              <a:t>In ionic equations only the reacting particles and their products are included.</a:t>
            </a:r>
          </a:p>
          <a:p>
            <a:r>
              <a:rPr lang="en-US" b="1" dirty="0">
                <a:solidFill>
                  <a:srgbClr val="FF0000"/>
                </a:solidFill>
              </a:rPr>
              <a:t>Spectator ions</a:t>
            </a:r>
            <a:r>
              <a:rPr lang="en-US" dirty="0"/>
              <a:t>, ions that remain in solution unchanged, are removed.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b="1" u="sng" dirty="0"/>
              <a:t>Writing Ionic Equations: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Balance the equation.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Rewrite all dissolved ions (</a:t>
            </a:r>
            <a:r>
              <a:rPr lang="en-US" dirty="0" err="1"/>
              <a:t>aq</a:t>
            </a:r>
            <a:r>
              <a:rPr lang="en-US" dirty="0"/>
              <a:t>) separately.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Cross out any ions that appear unchanged on both sides.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Rewrite the equation without the spectator ions.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91758" y="1168924"/>
            <a:ext cx="6363093" cy="5429839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HNO</a:t>
            </a:r>
            <a:r>
              <a:rPr lang="en-US" baseline="-25000" dirty="0"/>
              <a:t>3</a:t>
            </a:r>
            <a:r>
              <a:rPr lang="en-US" dirty="0"/>
              <a:t> </a:t>
            </a:r>
            <a:r>
              <a:rPr lang="en-US" baseline="-25000" dirty="0"/>
              <a:t>(</a:t>
            </a:r>
            <a:r>
              <a:rPr lang="en-US" baseline="-25000" dirty="0" err="1"/>
              <a:t>aq</a:t>
            </a:r>
            <a:r>
              <a:rPr lang="en-US" baseline="-25000" dirty="0"/>
              <a:t>) </a:t>
            </a:r>
            <a:r>
              <a:rPr lang="en-US" dirty="0"/>
              <a:t>+ NaOH </a:t>
            </a:r>
            <a:r>
              <a:rPr lang="en-US" baseline="-25000" dirty="0"/>
              <a:t>(</a:t>
            </a:r>
            <a:r>
              <a:rPr lang="en-US" baseline="-25000" dirty="0" err="1"/>
              <a:t>aq</a:t>
            </a:r>
            <a:r>
              <a:rPr lang="en-US" baseline="-25000" dirty="0"/>
              <a:t>) </a:t>
            </a:r>
            <a:r>
              <a:rPr lang="en-US" dirty="0">
                <a:sym typeface="Wingdings" panose="05000000000000000000" pitchFamily="2" charset="2"/>
              </a:rPr>
              <a:t> NaNO</a:t>
            </a:r>
            <a:r>
              <a:rPr lang="en-US" baseline="-25000" dirty="0">
                <a:sym typeface="Wingdings" panose="05000000000000000000" pitchFamily="2" charset="2"/>
              </a:rPr>
              <a:t>3 (</a:t>
            </a:r>
            <a:r>
              <a:rPr lang="en-US" baseline="-25000" dirty="0" err="1">
                <a:sym typeface="Wingdings" panose="05000000000000000000" pitchFamily="2" charset="2"/>
              </a:rPr>
              <a:t>aq</a:t>
            </a:r>
            <a:r>
              <a:rPr lang="en-US" baseline="-25000" dirty="0">
                <a:sym typeface="Wingdings" panose="05000000000000000000" pitchFamily="2" charset="2"/>
              </a:rPr>
              <a:t>) </a:t>
            </a:r>
            <a:r>
              <a:rPr lang="en-US" dirty="0">
                <a:sym typeface="Wingdings" panose="05000000000000000000" pitchFamily="2" charset="2"/>
              </a:rPr>
              <a:t>+ H</a:t>
            </a:r>
            <a:r>
              <a:rPr lang="en-US" baseline="-25000" dirty="0">
                <a:sym typeface="Wingdings" panose="05000000000000000000" pitchFamily="2" charset="2"/>
              </a:rPr>
              <a:t>2</a:t>
            </a:r>
            <a:r>
              <a:rPr lang="en-US" dirty="0">
                <a:sym typeface="Wingdings" panose="05000000000000000000" pitchFamily="2" charset="2"/>
              </a:rPr>
              <a:t>O</a:t>
            </a:r>
            <a:r>
              <a:rPr lang="en-US" baseline="-25000" dirty="0">
                <a:sym typeface="Wingdings" panose="05000000000000000000" pitchFamily="2" charset="2"/>
              </a:rPr>
              <a:t> (l)</a:t>
            </a:r>
          </a:p>
          <a:p>
            <a:pPr marL="0" indent="0">
              <a:buNone/>
            </a:pPr>
            <a:endParaRPr lang="en-US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H</a:t>
            </a:r>
            <a:r>
              <a:rPr lang="en-US" baseline="30000" dirty="0">
                <a:sym typeface="Wingdings" panose="05000000000000000000" pitchFamily="2" charset="2"/>
              </a:rPr>
              <a:t>+</a:t>
            </a:r>
            <a:r>
              <a:rPr lang="en-US" dirty="0">
                <a:sym typeface="Wingdings" panose="05000000000000000000" pitchFamily="2" charset="2"/>
              </a:rPr>
              <a:t> + NO</a:t>
            </a:r>
            <a:r>
              <a:rPr lang="en-US" baseline="-25000" dirty="0">
                <a:sym typeface="Wingdings" panose="05000000000000000000" pitchFamily="2" charset="2"/>
              </a:rPr>
              <a:t>3</a:t>
            </a:r>
            <a:r>
              <a:rPr lang="en-US" baseline="30000" dirty="0">
                <a:sym typeface="Wingdings" panose="05000000000000000000" pitchFamily="2" charset="2"/>
              </a:rPr>
              <a:t>-</a:t>
            </a:r>
            <a:r>
              <a:rPr lang="en-US" dirty="0">
                <a:sym typeface="Wingdings" panose="05000000000000000000" pitchFamily="2" charset="2"/>
              </a:rPr>
              <a:t> + Na</a:t>
            </a:r>
            <a:r>
              <a:rPr lang="en-US" baseline="30000" dirty="0">
                <a:sym typeface="Wingdings" panose="05000000000000000000" pitchFamily="2" charset="2"/>
              </a:rPr>
              <a:t>+</a:t>
            </a:r>
            <a:r>
              <a:rPr lang="en-US" dirty="0">
                <a:sym typeface="Wingdings" panose="05000000000000000000" pitchFamily="2" charset="2"/>
              </a:rPr>
              <a:t> + OH</a:t>
            </a:r>
            <a:r>
              <a:rPr lang="en-US" baseline="30000" dirty="0">
                <a:sym typeface="Wingdings" panose="05000000000000000000" pitchFamily="2" charset="2"/>
              </a:rPr>
              <a:t>-</a:t>
            </a:r>
            <a:r>
              <a:rPr lang="en-US" dirty="0">
                <a:sym typeface="Wingdings" panose="05000000000000000000" pitchFamily="2" charset="2"/>
              </a:rPr>
              <a:t>  Na</a:t>
            </a:r>
            <a:r>
              <a:rPr lang="en-US" baseline="30000" dirty="0">
                <a:sym typeface="Wingdings" panose="05000000000000000000" pitchFamily="2" charset="2"/>
              </a:rPr>
              <a:t>+</a:t>
            </a:r>
            <a:r>
              <a:rPr lang="en-US" dirty="0">
                <a:sym typeface="Wingdings" panose="05000000000000000000" pitchFamily="2" charset="2"/>
              </a:rPr>
              <a:t> + NO</a:t>
            </a:r>
            <a:r>
              <a:rPr lang="en-US" baseline="-25000" dirty="0">
                <a:sym typeface="Wingdings" panose="05000000000000000000" pitchFamily="2" charset="2"/>
              </a:rPr>
              <a:t>3</a:t>
            </a:r>
            <a:r>
              <a:rPr lang="en-US" baseline="30000" dirty="0">
                <a:sym typeface="Wingdings" panose="05000000000000000000" pitchFamily="2" charset="2"/>
              </a:rPr>
              <a:t>-</a:t>
            </a:r>
            <a:r>
              <a:rPr lang="en-US" dirty="0">
                <a:sym typeface="Wingdings" panose="05000000000000000000" pitchFamily="2" charset="2"/>
              </a:rPr>
              <a:t> + H</a:t>
            </a:r>
            <a:r>
              <a:rPr lang="en-US" baseline="-25000" dirty="0">
                <a:sym typeface="Wingdings" panose="05000000000000000000" pitchFamily="2" charset="2"/>
              </a:rPr>
              <a:t>2</a:t>
            </a:r>
            <a:r>
              <a:rPr lang="en-US" dirty="0">
                <a:sym typeface="Wingdings" panose="05000000000000000000" pitchFamily="2" charset="2"/>
              </a:rPr>
              <a:t>O</a:t>
            </a:r>
          </a:p>
          <a:p>
            <a:pPr marL="0" indent="0">
              <a:buNone/>
            </a:pPr>
            <a:endParaRPr lang="en-US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H</a:t>
            </a:r>
            <a:r>
              <a:rPr lang="en-US" baseline="30000" dirty="0">
                <a:sym typeface="Wingdings" panose="05000000000000000000" pitchFamily="2" charset="2"/>
              </a:rPr>
              <a:t>+</a:t>
            </a:r>
            <a:r>
              <a:rPr lang="en-US" dirty="0">
                <a:sym typeface="Wingdings" panose="05000000000000000000" pitchFamily="2" charset="2"/>
              </a:rPr>
              <a:t> + OH</a:t>
            </a:r>
            <a:r>
              <a:rPr lang="en-US" baseline="30000" dirty="0">
                <a:sym typeface="Wingdings" panose="05000000000000000000" pitchFamily="2" charset="2"/>
              </a:rPr>
              <a:t>-</a:t>
            </a:r>
            <a:r>
              <a:rPr lang="en-US" dirty="0">
                <a:sym typeface="Wingdings" panose="05000000000000000000" pitchFamily="2" charset="2"/>
              </a:rPr>
              <a:t>  H</a:t>
            </a:r>
            <a:r>
              <a:rPr lang="en-US" baseline="-25000" dirty="0">
                <a:sym typeface="Wingdings" panose="05000000000000000000" pitchFamily="2" charset="2"/>
              </a:rPr>
              <a:t>2</a:t>
            </a:r>
            <a:r>
              <a:rPr lang="en-US" dirty="0">
                <a:sym typeface="Wingdings" panose="05000000000000000000" pitchFamily="2" charset="2"/>
              </a:rPr>
              <a:t>O</a:t>
            </a:r>
          </a:p>
          <a:p>
            <a:pPr marL="0" indent="0">
              <a:buNone/>
            </a:pPr>
            <a:endParaRPr lang="en-US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US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Na</a:t>
            </a:r>
            <a:r>
              <a:rPr lang="en-US" baseline="-25000" dirty="0">
                <a:sym typeface="Wingdings" panose="05000000000000000000" pitchFamily="2" charset="2"/>
              </a:rPr>
              <a:t>3</a:t>
            </a:r>
            <a:r>
              <a:rPr lang="en-US" dirty="0">
                <a:sym typeface="Wingdings" panose="05000000000000000000" pitchFamily="2" charset="2"/>
              </a:rPr>
              <a:t>PO</a:t>
            </a:r>
            <a:r>
              <a:rPr lang="en-US" baseline="-25000" dirty="0">
                <a:sym typeface="Wingdings" panose="05000000000000000000" pitchFamily="2" charset="2"/>
              </a:rPr>
              <a:t>4 (</a:t>
            </a:r>
            <a:r>
              <a:rPr lang="en-US" baseline="-25000" dirty="0" err="1">
                <a:sym typeface="Wingdings" panose="05000000000000000000" pitchFamily="2" charset="2"/>
              </a:rPr>
              <a:t>aq</a:t>
            </a:r>
            <a:r>
              <a:rPr lang="en-US" baseline="-25000" dirty="0">
                <a:sym typeface="Wingdings" panose="05000000000000000000" pitchFamily="2" charset="2"/>
              </a:rPr>
              <a:t>) </a:t>
            </a:r>
            <a:r>
              <a:rPr lang="en-US" dirty="0">
                <a:sym typeface="Wingdings" panose="05000000000000000000" pitchFamily="2" charset="2"/>
              </a:rPr>
              <a:t>+ CaCl</a:t>
            </a:r>
            <a:r>
              <a:rPr lang="en-US" baseline="-25000" dirty="0">
                <a:sym typeface="Wingdings" panose="05000000000000000000" pitchFamily="2" charset="2"/>
              </a:rPr>
              <a:t>2 (</a:t>
            </a:r>
            <a:r>
              <a:rPr lang="en-US" baseline="-25000" dirty="0" err="1">
                <a:sym typeface="Wingdings" panose="05000000000000000000" pitchFamily="2" charset="2"/>
              </a:rPr>
              <a:t>aq</a:t>
            </a:r>
            <a:r>
              <a:rPr lang="en-US" baseline="-25000" dirty="0">
                <a:sym typeface="Wingdings" panose="05000000000000000000" pitchFamily="2" charset="2"/>
              </a:rPr>
              <a:t>)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 err="1">
                <a:sym typeface="Wingdings" panose="05000000000000000000" pitchFamily="2" charset="2"/>
              </a:rPr>
              <a:t>NaCl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baseline="-25000" dirty="0">
                <a:sym typeface="Wingdings" panose="05000000000000000000" pitchFamily="2" charset="2"/>
              </a:rPr>
              <a:t>(</a:t>
            </a:r>
            <a:r>
              <a:rPr lang="en-US" baseline="-25000" dirty="0" err="1">
                <a:sym typeface="Wingdings" panose="05000000000000000000" pitchFamily="2" charset="2"/>
              </a:rPr>
              <a:t>aq</a:t>
            </a:r>
            <a:r>
              <a:rPr lang="en-US" baseline="-25000" dirty="0">
                <a:sym typeface="Wingdings" panose="05000000000000000000" pitchFamily="2" charset="2"/>
              </a:rPr>
              <a:t>) </a:t>
            </a:r>
            <a:r>
              <a:rPr lang="en-US" dirty="0">
                <a:sym typeface="Wingdings" panose="05000000000000000000" pitchFamily="2" charset="2"/>
              </a:rPr>
              <a:t>+ Ca</a:t>
            </a:r>
            <a:r>
              <a:rPr lang="en-US" baseline="-25000" dirty="0">
                <a:sym typeface="Wingdings" panose="05000000000000000000" pitchFamily="2" charset="2"/>
              </a:rPr>
              <a:t>3</a:t>
            </a:r>
            <a:r>
              <a:rPr lang="en-US" dirty="0">
                <a:sym typeface="Wingdings" panose="05000000000000000000" pitchFamily="2" charset="2"/>
              </a:rPr>
              <a:t>(PO</a:t>
            </a:r>
            <a:r>
              <a:rPr lang="en-US" baseline="-25000" dirty="0">
                <a:sym typeface="Wingdings" panose="05000000000000000000" pitchFamily="2" charset="2"/>
              </a:rPr>
              <a:t>4</a:t>
            </a:r>
            <a:r>
              <a:rPr lang="en-US" dirty="0">
                <a:sym typeface="Wingdings" panose="05000000000000000000" pitchFamily="2" charset="2"/>
              </a:rPr>
              <a:t>)</a:t>
            </a:r>
            <a:r>
              <a:rPr lang="en-US" baseline="-25000" dirty="0">
                <a:sym typeface="Wingdings" panose="05000000000000000000" pitchFamily="2" charset="2"/>
              </a:rPr>
              <a:t>2 (s)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2Na</a:t>
            </a:r>
            <a:r>
              <a:rPr lang="en-US" baseline="-25000" dirty="0">
                <a:sym typeface="Wingdings" panose="05000000000000000000" pitchFamily="2" charset="2"/>
              </a:rPr>
              <a:t>3</a:t>
            </a:r>
            <a:r>
              <a:rPr lang="en-US" dirty="0">
                <a:sym typeface="Wingdings" panose="05000000000000000000" pitchFamily="2" charset="2"/>
              </a:rPr>
              <a:t>PO</a:t>
            </a:r>
            <a:r>
              <a:rPr lang="en-US" baseline="-25000" dirty="0">
                <a:sym typeface="Wingdings" panose="05000000000000000000" pitchFamily="2" charset="2"/>
              </a:rPr>
              <a:t>4 (</a:t>
            </a:r>
            <a:r>
              <a:rPr lang="en-US" baseline="-25000" dirty="0" err="1">
                <a:sym typeface="Wingdings" panose="05000000000000000000" pitchFamily="2" charset="2"/>
              </a:rPr>
              <a:t>aq</a:t>
            </a:r>
            <a:r>
              <a:rPr lang="en-US" baseline="-25000" dirty="0">
                <a:sym typeface="Wingdings" panose="05000000000000000000" pitchFamily="2" charset="2"/>
              </a:rPr>
              <a:t>) </a:t>
            </a:r>
            <a:r>
              <a:rPr lang="en-US" dirty="0">
                <a:sym typeface="Wingdings" panose="05000000000000000000" pitchFamily="2" charset="2"/>
              </a:rPr>
              <a:t>+ 3CaCl</a:t>
            </a:r>
            <a:r>
              <a:rPr lang="en-US" baseline="-25000" dirty="0">
                <a:sym typeface="Wingdings" panose="05000000000000000000" pitchFamily="2" charset="2"/>
              </a:rPr>
              <a:t>2 (</a:t>
            </a:r>
            <a:r>
              <a:rPr lang="en-US" baseline="-25000" dirty="0" err="1">
                <a:sym typeface="Wingdings" panose="05000000000000000000" pitchFamily="2" charset="2"/>
              </a:rPr>
              <a:t>aq</a:t>
            </a:r>
            <a:r>
              <a:rPr lang="en-US" baseline="-25000" dirty="0">
                <a:sym typeface="Wingdings" panose="05000000000000000000" pitchFamily="2" charset="2"/>
              </a:rPr>
              <a:t>) </a:t>
            </a:r>
            <a:r>
              <a:rPr lang="en-US" dirty="0">
                <a:sym typeface="Wingdings" panose="05000000000000000000" pitchFamily="2" charset="2"/>
              </a:rPr>
              <a:t> 6NaCl </a:t>
            </a:r>
            <a:r>
              <a:rPr lang="en-US" baseline="-25000" dirty="0">
                <a:sym typeface="Wingdings" panose="05000000000000000000" pitchFamily="2" charset="2"/>
              </a:rPr>
              <a:t>(</a:t>
            </a:r>
            <a:r>
              <a:rPr lang="en-US" baseline="-25000" dirty="0" err="1">
                <a:sym typeface="Wingdings" panose="05000000000000000000" pitchFamily="2" charset="2"/>
              </a:rPr>
              <a:t>aq</a:t>
            </a:r>
            <a:r>
              <a:rPr lang="en-US" baseline="-25000" dirty="0">
                <a:sym typeface="Wingdings" panose="05000000000000000000" pitchFamily="2" charset="2"/>
              </a:rPr>
              <a:t>) </a:t>
            </a:r>
            <a:r>
              <a:rPr lang="en-US" dirty="0">
                <a:sym typeface="Wingdings" panose="05000000000000000000" pitchFamily="2" charset="2"/>
              </a:rPr>
              <a:t>+ Ca</a:t>
            </a:r>
            <a:r>
              <a:rPr lang="en-US" baseline="-25000" dirty="0">
                <a:sym typeface="Wingdings" panose="05000000000000000000" pitchFamily="2" charset="2"/>
              </a:rPr>
              <a:t>3</a:t>
            </a:r>
            <a:r>
              <a:rPr lang="en-US" dirty="0">
                <a:sym typeface="Wingdings" panose="05000000000000000000" pitchFamily="2" charset="2"/>
              </a:rPr>
              <a:t>(PO</a:t>
            </a:r>
            <a:r>
              <a:rPr lang="en-US" baseline="-25000" dirty="0">
                <a:sym typeface="Wingdings" panose="05000000000000000000" pitchFamily="2" charset="2"/>
              </a:rPr>
              <a:t>4</a:t>
            </a:r>
            <a:r>
              <a:rPr lang="en-US" dirty="0">
                <a:sym typeface="Wingdings" panose="05000000000000000000" pitchFamily="2" charset="2"/>
              </a:rPr>
              <a:t>)</a:t>
            </a:r>
            <a:r>
              <a:rPr lang="en-US" baseline="-25000" dirty="0">
                <a:sym typeface="Wingdings" panose="05000000000000000000" pitchFamily="2" charset="2"/>
              </a:rPr>
              <a:t>2 (s)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6Na</a:t>
            </a:r>
            <a:r>
              <a:rPr lang="en-US" baseline="30000" dirty="0"/>
              <a:t>+</a:t>
            </a:r>
            <a:r>
              <a:rPr lang="en-US" dirty="0"/>
              <a:t> + 2PO</a:t>
            </a:r>
            <a:r>
              <a:rPr lang="en-US" baseline="-25000" dirty="0"/>
              <a:t>4</a:t>
            </a:r>
            <a:r>
              <a:rPr lang="en-US" baseline="30000" dirty="0"/>
              <a:t>3-</a:t>
            </a:r>
            <a:r>
              <a:rPr lang="en-US" dirty="0"/>
              <a:t> + 3Ca</a:t>
            </a:r>
            <a:r>
              <a:rPr lang="en-US" baseline="30000" dirty="0"/>
              <a:t>2+ </a:t>
            </a:r>
            <a:r>
              <a:rPr lang="en-US" dirty="0"/>
              <a:t>+ 6Cl</a:t>
            </a:r>
            <a:r>
              <a:rPr lang="en-US" baseline="30000" dirty="0"/>
              <a:t>-</a:t>
            </a:r>
            <a:r>
              <a:rPr lang="en-US" dirty="0"/>
              <a:t> </a:t>
            </a:r>
            <a:r>
              <a:rPr lang="en-US" dirty="0">
                <a:sym typeface="Wingdings" panose="05000000000000000000" pitchFamily="2" charset="2"/>
              </a:rPr>
              <a:t> 6Na</a:t>
            </a:r>
            <a:r>
              <a:rPr lang="en-US" baseline="30000" dirty="0">
                <a:sym typeface="Wingdings" panose="05000000000000000000" pitchFamily="2" charset="2"/>
              </a:rPr>
              <a:t>+</a:t>
            </a:r>
            <a:r>
              <a:rPr lang="en-US" dirty="0">
                <a:sym typeface="Wingdings" panose="05000000000000000000" pitchFamily="2" charset="2"/>
              </a:rPr>
              <a:t> + 6Cl</a:t>
            </a:r>
            <a:r>
              <a:rPr lang="en-US" baseline="30000" dirty="0">
                <a:sym typeface="Wingdings" panose="05000000000000000000" pitchFamily="2" charset="2"/>
              </a:rPr>
              <a:t>-</a:t>
            </a:r>
            <a:r>
              <a:rPr lang="en-US" dirty="0">
                <a:sym typeface="Wingdings" panose="05000000000000000000" pitchFamily="2" charset="2"/>
              </a:rPr>
              <a:t> + Ca</a:t>
            </a:r>
            <a:r>
              <a:rPr lang="en-US" baseline="-25000" dirty="0">
                <a:sym typeface="Wingdings" panose="05000000000000000000" pitchFamily="2" charset="2"/>
              </a:rPr>
              <a:t>3</a:t>
            </a:r>
            <a:r>
              <a:rPr lang="en-US" dirty="0">
                <a:sym typeface="Wingdings" panose="05000000000000000000" pitchFamily="2" charset="2"/>
              </a:rPr>
              <a:t>(PO</a:t>
            </a:r>
            <a:r>
              <a:rPr lang="en-US" baseline="-25000" dirty="0">
                <a:sym typeface="Wingdings" panose="05000000000000000000" pitchFamily="2" charset="2"/>
              </a:rPr>
              <a:t>4</a:t>
            </a:r>
            <a:r>
              <a:rPr lang="en-US" dirty="0">
                <a:sym typeface="Wingdings" panose="05000000000000000000" pitchFamily="2" charset="2"/>
              </a:rPr>
              <a:t>)</a:t>
            </a:r>
            <a:r>
              <a:rPr lang="en-US" baseline="-25000" dirty="0">
                <a:sym typeface="Wingdings" panose="05000000000000000000" pitchFamily="2" charset="2"/>
              </a:rPr>
              <a:t>2</a:t>
            </a:r>
            <a:endParaRPr lang="en-US" baseline="-250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2PO</a:t>
            </a:r>
            <a:r>
              <a:rPr lang="en-US" baseline="-25000" dirty="0"/>
              <a:t>4</a:t>
            </a:r>
            <a:r>
              <a:rPr lang="en-US" baseline="30000" dirty="0"/>
              <a:t>3-</a:t>
            </a:r>
            <a:r>
              <a:rPr lang="en-US" dirty="0"/>
              <a:t> + 3Ca</a:t>
            </a:r>
            <a:r>
              <a:rPr lang="en-US" baseline="30000" dirty="0"/>
              <a:t>2+ </a:t>
            </a:r>
            <a:r>
              <a:rPr lang="en-US" dirty="0">
                <a:sym typeface="Wingdings" panose="05000000000000000000" pitchFamily="2" charset="2"/>
              </a:rPr>
              <a:t> Ca</a:t>
            </a:r>
            <a:r>
              <a:rPr lang="en-US" baseline="-25000" dirty="0">
                <a:sym typeface="Wingdings" panose="05000000000000000000" pitchFamily="2" charset="2"/>
              </a:rPr>
              <a:t>3</a:t>
            </a:r>
            <a:r>
              <a:rPr lang="en-US" dirty="0">
                <a:sym typeface="Wingdings" panose="05000000000000000000" pitchFamily="2" charset="2"/>
              </a:rPr>
              <a:t>(PO</a:t>
            </a:r>
            <a:r>
              <a:rPr lang="en-US" baseline="-25000" dirty="0">
                <a:sym typeface="Wingdings" panose="05000000000000000000" pitchFamily="2" charset="2"/>
              </a:rPr>
              <a:t>4</a:t>
            </a:r>
            <a:r>
              <a:rPr lang="en-US" dirty="0">
                <a:sym typeface="Wingdings" panose="05000000000000000000" pitchFamily="2" charset="2"/>
              </a:rPr>
              <a:t>)</a:t>
            </a:r>
            <a:r>
              <a:rPr lang="en-US" baseline="-25000" dirty="0">
                <a:sym typeface="Wingdings" panose="05000000000000000000" pitchFamily="2" charset="2"/>
              </a:rPr>
              <a:t>2</a:t>
            </a:r>
            <a:endParaRPr lang="en-US" baseline="-25000" dirty="0"/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6558461" y="1898765"/>
            <a:ext cx="3250034" cy="260060"/>
            <a:chOff x="6878972" y="2558641"/>
            <a:chExt cx="3250034" cy="260060"/>
          </a:xfrm>
        </p:grpSpPr>
        <p:cxnSp>
          <p:nvCxnSpPr>
            <p:cNvPr id="6" name="Straight Connector 5"/>
            <p:cNvCxnSpPr/>
            <p:nvPr/>
          </p:nvCxnSpPr>
          <p:spPr>
            <a:xfrm flipV="1">
              <a:off x="6878972" y="2558642"/>
              <a:ext cx="293614" cy="260059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flipV="1">
              <a:off x="7636429" y="2558642"/>
              <a:ext cx="293614" cy="260059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flipV="1">
              <a:off x="9128620" y="2558641"/>
              <a:ext cx="293614" cy="260059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V="1">
              <a:off x="9835392" y="2558641"/>
              <a:ext cx="293614" cy="260059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14"/>
          <p:cNvGrpSpPr/>
          <p:nvPr/>
        </p:nvGrpSpPr>
        <p:grpSpPr>
          <a:xfrm>
            <a:off x="6096000" y="5128469"/>
            <a:ext cx="4508883" cy="277255"/>
            <a:chOff x="6096000" y="4767743"/>
            <a:chExt cx="4508883" cy="277255"/>
          </a:xfrm>
        </p:grpSpPr>
        <p:cxnSp>
          <p:nvCxnSpPr>
            <p:cNvPr id="11" name="Straight Connector 10"/>
            <p:cNvCxnSpPr/>
            <p:nvPr/>
          </p:nvCxnSpPr>
          <p:spPr>
            <a:xfrm flipV="1">
              <a:off x="6096000" y="4784939"/>
              <a:ext cx="293614" cy="260059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V="1">
              <a:off x="8661302" y="4767743"/>
              <a:ext cx="293614" cy="260059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V="1">
              <a:off x="9531975" y="4784939"/>
              <a:ext cx="293614" cy="260059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V="1">
              <a:off x="10311269" y="4784938"/>
              <a:ext cx="293614" cy="260059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002061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try it!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Complete Q2 on pg. 45.</a:t>
            </a:r>
          </a:p>
        </p:txBody>
      </p:sp>
    </p:spTree>
    <p:extLst>
      <p:ext uri="{BB962C8B-B14F-4D97-AF65-F5344CB8AC3E}">
        <p14:creationId xmlns:p14="http://schemas.microsoft.com/office/powerpoint/2010/main" val="30971935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L2: Equations and Calculations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485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Learning Objectives:</a:t>
            </a:r>
          </a:p>
          <a:p>
            <a:pPr marL="514350" indent="-514350">
              <a:buAutoNum type="arabicPeriod"/>
            </a:pPr>
            <a:r>
              <a:rPr lang="en-US" dirty="0"/>
              <a:t>Explain the difference between empirical and molecular formula.</a:t>
            </a:r>
          </a:p>
          <a:p>
            <a:pPr marL="514350" indent="-514350">
              <a:buAutoNum type="arabicPeriod"/>
            </a:pPr>
            <a:r>
              <a:rPr lang="en-US" dirty="0"/>
              <a:t>Calculate molecular formula given empirical formula and M</a:t>
            </a:r>
            <a:r>
              <a:rPr lang="en-US" baseline="-25000" dirty="0"/>
              <a:t>r</a:t>
            </a:r>
            <a:r>
              <a:rPr lang="en-US" dirty="0"/>
              <a:t>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dirty="0"/>
              <a:t>Calculate empirical formula give data about mass.</a:t>
            </a:r>
          </a:p>
          <a:p>
            <a:pPr marL="514350" indent="-514350">
              <a:buAutoNum type="arabicPeriod"/>
            </a:pPr>
            <a:r>
              <a:rPr lang="en-US" dirty="0"/>
              <a:t>Write balanced equations and ionic equations.</a:t>
            </a:r>
          </a:p>
          <a:p>
            <a:pPr marL="514350" indent="-514350">
              <a:buAutoNum type="arabicPeriod"/>
            </a:pPr>
            <a:r>
              <a:rPr lang="en-US" dirty="0"/>
              <a:t>Use balanced equations to calculate: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sz="2800" dirty="0"/>
              <a:t>Masses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sz="2800" dirty="0"/>
              <a:t>Volumes of gases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sz="2800"/>
              <a:t>Concentrations and volumes for solutions</a:t>
            </a:r>
            <a:endParaRPr lang="en-US" sz="28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025" y="2366424"/>
            <a:ext cx="498102" cy="38122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025" y="2882590"/>
            <a:ext cx="498102" cy="38122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025" y="3398756"/>
            <a:ext cx="498102" cy="38122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025" y="3914922"/>
            <a:ext cx="498102" cy="381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48737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equations to calculate masses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9084" y="1825625"/>
            <a:ext cx="5181600" cy="4351338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Write out the balanced equation for the reaction.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Calculate the number of moles using given information.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Calculate the number of moles for the unknown quantities using the molar ratios from the balanced equation.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Calculate the mass of the unknown quantity using M</a:t>
            </a:r>
            <a:r>
              <a:rPr lang="en-US" baseline="-25000" dirty="0"/>
              <a:t>r</a:t>
            </a:r>
            <a:r>
              <a:rPr lang="en-US" dirty="0"/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sz="half" idx="2"/>
              </p:nvPr>
            </p:nvSpPr>
            <p:spPr>
              <a:xfrm>
                <a:off x="6172200" y="1627464"/>
                <a:ext cx="5181600" cy="4798503"/>
              </a:xfrm>
            </p:spPr>
            <p:txBody>
              <a:bodyPr>
                <a:normAutofit fontScale="85000" lnSpcReduction="20000"/>
              </a:bodyPr>
              <a:lstStyle/>
              <a:p>
                <a:pPr marL="0" indent="0">
                  <a:buNone/>
                </a:pPr>
                <a:r>
                  <a:rPr lang="en-US" dirty="0"/>
                  <a:t>4Fe</a:t>
                </a:r>
                <a:r>
                  <a:rPr lang="en-US" baseline="-25000" dirty="0"/>
                  <a:t> (s) </a:t>
                </a:r>
                <a:r>
                  <a:rPr lang="en-US" dirty="0"/>
                  <a:t>+ 3O</a:t>
                </a:r>
                <a:r>
                  <a:rPr lang="en-US" baseline="-25000" dirty="0"/>
                  <a:t>2 (g) </a:t>
                </a:r>
                <a:r>
                  <a:rPr lang="en-US" dirty="0">
                    <a:sym typeface="Wingdings" panose="05000000000000000000" pitchFamily="2" charset="2"/>
                  </a:rPr>
                  <a:t> 2Fe</a:t>
                </a:r>
                <a:r>
                  <a:rPr lang="en-US" baseline="-25000" dirty="0">
                    <a:sym typeface="Wingdings" panose="05000000000000000000" pitchFamily="2" charset="2"/>
                  </a:rPr>
                  <a:t>2</a:t>
                </a:r>
                <a:r>
                  <a:rPr lang="en-US" dirty="0">
                    <a:sym typeface="Wingdings" panose="05000000000000000000" pitchFamily="2" charset="2"/>
                  </a:rPr>
                  <a:t>O</a:t>
                </a:r>
                <a:r>
                  <a:rPr lang="en-US" baseline="-25000" dirty="0">
                    <a:sym typeface="Wingdings" panose="05000000000000000000" pitchFamily="2" charset="2"/>
                  </a:rPr>
                  <a:t>3 (s) </a:t>
                </a:r>
                <a:endParaRPr lang="en-US" dirty="0">
                  <a:sym typeface="Wingdings" panose="05000000000000000000" pitchFamily="2" charset="2"/>
                </a:endParaRPr>
              </a:p>
              <a:p>
                <a:pPr marL="0" indent="0">
                  <a:buNone/>
                </a:pPr>
                <a:r>
                  <a:rPr lang="en-US" dirty="0">
                    <a:sym typeface="Wingdings" panose="05000000000000000000" pitchFamily="2" charset="2"/>
                  </a:rPr>
                  <a:t>Given: 28.0 g Fe</a:t>
                </a:r>
              </a:p>
              <a:p>
                <a:pPr marL="0" indent="0">
                  <a:buNone/>
                </a:pPr>
                <a:r>
                  <a:rPr lang="en-US" dirty="0">
                    <a:sym typeface="Wingdings" panose="05000000000000000000" pitchFamily="2" charset="2"/>
                  </a:rPr>
                  <a:t>Unknown: ___ g Fe</a:t>
                </a:r>
                <a:r>
                  <a:rPr lang="en-US" baseline="-25000" dirty="0">
                    <a:sym typeface="Wingdings" panose="05000000000000000000" pitchFamily="2" charset="2"/>
                  </a:rPr>
                  <a:t>2</a:t>
                </a:r>
                <a:r>
                  <a:rPr lang="en-US" dirty="0">
                    <a:sym typeface="Wingdings" panose="05000000000000000000" pitchFamily="2" charset="2"/>
                  </a:rPr>
                  <a:t>O</a:t>
                </a:r>
                <a:r>
                  <a:rPr lang="en-US" baseline="-25000" dirty="0">
                    <a:sym typeface="Wingdings" panose="05000000000000000000" pitchFamily="2" charset="2"/>
                  </a:rPr>
                  <a:t>3</a:t>
                </a:r>
              </a:p>
              <a:p>
                <a:pPr marL="0" indent="0">
                  <a:buNone/>
                </a:pPr>
                <a:endParaRPr lang="en-US" dirty="0">
                  <a:sym typeface="Wingdings" panose="05000000000000000000" pitchFamily="2" charset="2"/>
                </a:endParaRPr>
              </a:p>
              <a:p>
                <a:pPr marL="0" indent="0">
                  <a:buNone/>
                </a:pPr>
                <a:r>
                  <a:rPr lang="en-US" dirty="0">
                    <a:sym typeface="Wingdings" panose="05000000000000000000" pitchFamily="2" charset="2"/>
                  </a:rPr>
                  <a:t>Fe: n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𝑚𝑎𝑠𝑠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𝐴</m:t>
                        </m:r>
                        <m:r>
                          <a:rPr lang="en-US" b="0" i="1" baseline="-25000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𝑟</m:t>
                        </m:r>
                      </m:den>
                    </m:f>
                  </m:oMath>
                </a14:m>
                <a:r>
                  <a:rPr lang="en-US" dirty="0">
                    <a:sym typeface="Wingdings" panose="05000000000000000000" pitchFamily="2" charset="2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28.0 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𝑔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55.8</m:t>
                        </m:r>
                      </m:den>
                    </m:f>
                  </m:oMath>
                </a14:m>
                <a:r>
                  <a:rPr lang="en-US" dirty="0"/>
                  <a:t> = 0.502 moles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Molar ratio Fe:Fe</a:t>
                </a:r>
                <a:r>
                  <a:rPr lang="en-US" baseline="-25000" dirty="0"/>
                  <a:t>2</a:t>
                </a:r>
                <a:r>
                  <a:rPr lang="en-US" dirty="0"/>
                  <a:t>O</a:t>
                </a:r>
                <a:r>
                  <a:rPr lang="en-US" baseline="-25000" dirty="0"/>
                  <a:t>3</a:t>
                </a:r>
                <a:r>
                  <a:rPr lang="en-US" dirty="0"/>
                  <a:t> = 4:2 = 2:1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Fe</a:t>
                </a:r>
                <a:r>
                  <a:rPr lang="en-US" baseline="-25000" dirty="0"/>
                  <a:t>2</a:t>
                </a:r>
                <a:r>
                  <a:rPr lang="en-US" dirty="0"/>
                  <a:t>O</a:t>
                </a:r>
                <a:r>
                  <a:rPr lang="en-US" baseline="-25000" dirty="0"/>
                  <a:t>3</a:t>
                </a:r>
                <a:r>
                  <a:rPr lang="en-US" dirty="0"/>
                  <a:t>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0.502 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𝑚𝑜𝑙𝑒𝑠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𝐹𝑒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/>
                  <a:t> = 0.251 moles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mass</a:t>
                </a:r>
                <a:r>
                  <a:rPr lang="en-US" sz="2400" dirty="0"/>
                  <a:t> = n x M</a:t>
                </a:r>
                <a:r>
                  <a:rPr lang="en-US" sz="2400" baseline="-25000" dirty="0"/>
                  <a:t>r</a:t>
                </a:r>
                <a:r>
                  <a:rPr lang="en-US" sz="2400" dirty="0"/>
                  <a:t> = 0.251[2(55.8)+3(16.0)]</a:t>
                </a:r>
              </a:p>
              <a:p>
                <a:pPr marL="0" indent="0">
                  <a:buNone/>
                </a:pPr>
                <a:r>
                  <a:rPr lang="en-US" sz="2400" dirty="0"/>
                  <a:t>Mass = 40.0 g (3 </a:t>
                </a:r>
                <a:r>
                  <a:rPr lang="en-US" sz="2400" dirty="0" err="1"/>
                  <a:t>s.f.</a:t>
                </a:r>
                <a:r>
                  <a:rPr lang="en-US" sz="2400" dirty="0"/>
                  <a:t>)</a:t>
                </a:r>
                <a:endParaRPr lang="en-US" dirty="0"/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6172200" y="1627464"/>
                <a:ext cx="5181600" cy="4798503"/>
              </a:xfrm>
              <a:blipFill>
                <a:blip r:embed="rId2"/>
                <a:stretch>
                  <a:fillRect l="-1882" t="-3050" b="-12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56320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calculate!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Complete Q1-3 on pg. 47.</a:t>
            </a:r>
          </a:p>
        </p:txBody>
      </p:sp>
    </p:spTree>
    <p:extLst>
      <p:ext uri="{BB962C8B-B14F-4D97-AF65-F5344CB8AC3E}">
        <p14:creationId xmlns:p14="http://schemas.microsoft.com/office/powerpoint/2010/main" val="25376374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L2: Equations and Calculations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485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Learning Objectives:</a:t>
            </a:r>
          </a:p>
          <a:p>
            <a:pPr marL="514350" indent="-514350">
              <a:buAutoNum type="arabicPeriod"/>
            </a:pPr>
            <a:r>
              <a:rPr lang="en-US" dirty="0"/>
              <a:t>Explain the difference between empirical and molecular formula.</a:t>
            </a:r>
          </a:p>
          <a:p>
            <a:pPr marL="514350" indent="-514350">
              <a:buAutoNum type="arabicPeriod"/>
            </a:pPr>
            <a:r>
              <a:rPr lang="en-US" dirty="0"/>
              <a:t>Calculate molecular formula given empirical formula and M</a:t>
            </a:r>
            <a:r>
              <a:rPr lang="en-US" baseline="-25000" dirty="0"/>
              <a:t>r</a:t>
            </a:r>
            <a:r>
              <a:rPr lang="en-US" dirty="0"/>
              <a:t>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dirty="0"/>
              <a:t>Calculate empirical formula give data about mass.</a:t>
            </a:r>
          </a:p>
          <a:p>
            <a:pPr marL="514350" indent="-514350">
              <a:buAutoNum type="arabicPeriod"/>
            </a:pPr>
            <a:r>
              <a:rPr lang="en-US" dirty="0"/>
              <a:t>Write balanced equations and ionic equations.</a:t>
            </a:r>
          </a:p>
          <a:p>
            <a:pPr marL="514350" indent="-514350">
              <a:buAutoNum type="arabicPeriod"/>
            </a:pPr>
            <a:r>
              <a:rPr lang="en-US" dirty="0"/>
              <a:t>Use balanced equations to calculate: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sz="2800" dirty="0"/>
              <a:t>Masses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sz="2800" dirty="0"/>
              <a:t>Volumes of gases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sz="2800"/>
              <a:t>Concentrations and volumes for solutions</a:t>
            </a:r>
            <a:endParaRPr lang="en-US" sz="28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025" y="2366424"/>
            <a:ext cx="498102" cy="38122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025" y="2882590"/>
            <a:ext cx="498102" cy="38122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025" y="3398756"/>
            <a:ext cx="498102" cy="38122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025" y="3914922"/>
            <a:ext cx="498102" cy="38122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4650" y="4906275"/>
            <a:ext cx="498102" cy="381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8442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Empirical Formula vs Molecular Formula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FF0000"/>
                </a:solidFill>
              </a:rPr>
              <a:t>Molecular formula </a:t>
            </a:r>
            <a:r>
              <a:rPr lang="en-US" sz="3200" dirty="0"/>
              <a:t>= actual number of atoms of each element in a compound</a:t>
            </a:r>
          </a:p>
          <a:p>
            <a:endParaRPr lang="en-US" sz="3200" dirty="0"/>
          </a:p>
          <a:p>
            <a:r>
              <a:rPr lang="en-US" sz="3200" b="1" dirty="0">
                <a:solidFill>
                  <a:srgbClr val="FF0000"/>
                </a:solidFill>
              </a:rPr>
              <a:t>Empirical formula </a:t>
            </a:r>
            <a:r>
              <a:rPr lang="en-US" sz="3200" dirty="0"/>
              <a:t>= the simplest whole number ratio of atoms of each element in a compound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7518" y="1825625"/>
            <a:ext cx="5181600" cy="4351338"/>
          </a:xfrm>
        </p:spPr>
        <p:txBody>
          <a:bodyPr/>
          <a:lstStyle/>
          <a:p>
            <a:endParaRPr lang="en-US" sz="1200" dirty="0"/>
          </a:p>
          <a:p>
            <a:pPr marL="0" indent="0" algn="ctr">
              <a:buNone/>
            </a:pPr>
            <a:r>
              <a:rPr lang="en-US" dirty="0"/>
              <a:t>Molecular Formula</a:t>
            </a:r>
          </a:p>
          <a:p>
            <a:pPr marL="0" indent="0" algn="ctr">
              <a:buNone/>
            </a:pPr>
            <a:r>
              <a:rPr lang="en-US" sz="4800" b="1" dirty="0">
                <a:solidFill>
                  <a:srgbClr val="FF0000"/>
                </a:solidFill>
              </a:rPr>
              <a:t>C</a:t>
            </a:r>
            <a:r>
              <a:rPr lang="en-US" sz="4800" b="1" baseline="-25000" dirty="0">
                <a:solidFill>
                  <a:srgbClr val="FF0000"/>
                </a:solidFill>
              </a:rPr>
              <a:t>6</a:t>
            </a:r>
            <a:r>
              <a:rPr lang="en-US" sz="4800" b="1" dirty="0">
                <a:solidFill>
                  <a:srgbClr val="FF0000"/>
                </a:solidFill>
              </a:rPr>
              <a:t>H</a:t>
            </a:r>
            <a:r>
              <a:rPr lang="en-US" sz="4800" b="1" baseline="-25000" dirty="0">
                <a:solidFill>
                  <a:srgbClr val="FF0000"/>
                </a:solidFill>
              </a:rPr>
              <a:t>12</a:t>
            </a:r>
            <a:r>
              <a:rPr lang="en-US" sz="4800" b="1" dirty="0">
                <a:solidFill>
                  <a:srgbClr val="FF0000"/>
                </a:solidFill>
              </a:rPr>
              <a:t>O</a:t>
            </a:r>
            <a:r>
              <a:rPr lang="en-US" sz="4800" b="1" baseline="-25000" dirty="0">
                <a:solidFill>
                  <a:srgbClr val="FF0000"/>
                </a:solidFill>
              </a:rPr>
              <a:t>6</a:t>
            </a:r>
          </a:p>
          <a:p>
            <a:pPr algn="ctr"/>
            <a:endParaRPr lang="en-US" sz="3600" dirty="0"/>
          </a:p>
          <a:p>
            <a:pPr marL="0" indent="0" algn="ctr">
              <a:buNone/>
            </a:pPr>
            <a:r>
              <a:rPr lang="en-US" dirty="0"/>
              <a:t>Empirical Formula</a:t>
            </a:r>
          </a:p>
          <a:p>
            <a:pPr marL="0" indent="0" algn="ctr">
              <a:buNone/>
            </a:pPr>
            <a:r>
              <a:rPr lang="en-US" sz="4800" b="1" dirty="0">
                <a:solidFill>
                  <a:srgbClr val="FF0000"/>
                </a:solidFill>
              </a:rPr>
              <a:t>CH</a:t>
            </a:r>
            <a:r>
              <a:rPr lang="en-US" sz="4800" b="1" baseline="-25000" dirty="0">
                <a:solidFill>
                  <a:srgbClr val="FF0000"/>
                </a:solidFill>
              </a:rPr>
              <a:t>2</a:t>
            </a:r>
            <a:r>
              <a:rPr lang="en-US" sz="4800" b="1" dirty="0">
                <a:solidFill>
                  <a:srgbClr val="FF0000"/>
                </a:solidFill>
              </a:rPr>
              <a:t>O</a:t>
            </a:r>
          </a:p>
        </p:txBody>
      </p:sp>
    </p:spTree>
    <p:extLst>
      <p:ext uri="{BB962C8B-B14F-4D97-AF65-F5344CB8AC3E}">
        <p14:creationId xmlns:p14="http://schemas.microsoft.com/office/powerpoint/2010/main" val="9552404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equations to calculate volumes of gas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is the same as the previous, except once you calculated the number of moles you use the </a:t>
            </a:r>
            <a:r>
              <a:rPr lang="en-US" b="1" dirty="0">
                <a:solidFill>
                  <a:srgbClr val="FF0000"/>
                </a:solidFill>
              </a:rPr>
              <a:t>ideal gas equation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051937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calculate!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Complete Q2, 3, and 5 on pg. 48.</a:t>
            </a:r>
          </a:p>
        </p:txBody>
      </p:sp>
    </p:spTree>
    <p:extLst>
      <p:ext uri="{BB962C8B-B14F-4D97-AF65-F5344CB8AC3E}">
        <p14:creationId xmlns:p14="http://schemas.microsoft.com/office/powerpoint/2010/main" val="4537276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L2: Equations and Calculations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485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Learning Objectives:</a:t>
            </a:r>
          </a:p>
          <a:p>
            <a:pPr marL="514350" indent="-514350">
              <a:buAutoNum type="arabicPeriod"/>
            </a:pPr>
            <a:r>
              <a:rPr lang="en-US" dirty="0"/>
              <a:t>Explain the difference between empirical and molecular formula.</a:t>
            </a:r>
          </a:p>
          <a:p>
            <a:pPr marL="514350" indent="-514350">
              <a:buAutoNum type="arabicPeriod"/>
            </a:pPr>
            <a:r>
              <a:rPr lang="en-US" dirty="0"/>
              <a:t>Calculate molecular formula given empirical formula and M</a:t>
            </a:r>
            <a:r>
              <a:rPr lang="en-US" baseline="-25000" dirty="0"/>
              <a:t>r</a:t>
            </a:r>
            <a:r>
              <a:rPr lang="en-US" dirty="0"/>
              <a:t>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dirty="0"/>
              <a:t>Calculate empirical formula give data about mass.</a:t>
            </a:r>
          </a:p>
          <a:p>
            <a:pPr marL="514350" indent="-514350">
              <a:buAutoNum type="arabicPeriod"/>
            </a:pPr>
            <a:r>
              <a:rPr lang="en-US" dirty="0"/>
              <a:t>Write balanced equations and ionic equations.</a:t>
            </a:r>
          </a:p>
          <a:p>
            <a:pPr marL="514350" indent="-514350">
              <a:buAutoNum type="arabicPeriod"/>
            </a:pPr>
            <a:r>
              <a:rPr lang="en-US" dirty="0"/>
              <a:t>Use balanced equations to calculate: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sz="2800" dirty="0"/>
              <a:t>Masses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sz="2800" dirty="0"/>
              <a:t>Volumes of gases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sz="2800"/>
              <a:t>Concentrations and volumes for solutions</a:t>
            </a:r>
            <a:endParaRPr lang="en-US" sz="28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025" y="2366424"/>
            <a:ext cx="498102" cy="38122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025" y="2882590"/>
            <a:ext cx="498102" cy="38122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025" y="3398756"/>
            <a:ext cx="498102" cy="38122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025" y="3914922"/>
            <a:ext cx="498102" cy="38122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4650" y="4906275"/>
            <a:ext cx="498102" cy="38122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4650" y="5306722"/>
            <a:ext cx="498102" cy="381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94254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Calculating Concentrations and Volumes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This is the same as the previous, except once you calculated the number of moles you convert between moles and concentration or volume.</a:t>
                </a:r>
              </a:p>
              <a:p>
                <a:endParaRPr lang="en-US" dirty="0"/>
              </a:p>
              <a:p>
                <a:r>
                  <a:rPr lang="en-US" b="1" i="1" dirty="0">
                    <a:solidFill>
                      <a:srgbClr val="FF0000"/>
                    </a:solidFill>
                  </a:rPr>
                  <a:t>Concentration (</a:t>
                </a:r>
                <a:r>
                  <a:rPr lang="en-US" b="1" i="1" dirty="0" err="1">
                    <a:solidFill>
                      <a:srgbClr val="FF0000"/>
                    </a:solidFill>
                  </a:rPr>
                  <a:t>mol</a:t>
                </a:r>
                <a:r>
                  <a:rPr lang="en-US" b="1" i="1" dirty="0">
                    <a:solidFill>
                      <a:srgbClr val="FF0000"/>
                    </a:solidFill>
                  </a:rPr>
                  <a:t> dm</a:t>
                </a:r>
                <a:r>
                  <a:rPr lang="en-US" b="1" i="1" baseline="30000" dirty="0">
                    <a:solidFill>
                      <a:srgbClr val="FF0000"/>
                    </a:solidFill>
                  </a:rPr>
                  <a:t>-3</a:t>
                </a:r>
                <a:r>
                  <a:rPr lang="en-US" b="1" i="1" dirty="0">
                    <a:solidFill>
                      <a:srgbClr val="FF0000"/>
                    </a:solidFill>
                  </a:rPr>
                  <a:t>)</a:t>
                </a:r>
                <a:r>
                  <a:rPr lang="en-US" b="1" dirty="0">
                    <a:solidFill>
                      <a:srgbClr val="FF0000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𝒎𝒐𝒍𝒆𝒔</m:t>
                        </m:r>
                      </m:num>
                      <m:den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𝒗𝒐𝒍𝒖𝒎𝒆</m:t>
                        </m:r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(</m:t>
                        </m:r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𝒅𝒎</m:t>
                        </m:r>
                        <m:r>
                          <a:rPr lang="en-US" b="1" i="1" baseline="3000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endParaRPr lang="en-US" b="1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736469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Calculate!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Complete Q1 and 3 on pg. 52.</a:t>
            </a:r>
          </a:p>
          <a:p>
            <a:r>
              <a:rPr lang="en-US" dirty="0"/>
              <a:t>Complete Q1 and 3 on pg. 53.</a:t>
            </a:r>
          </a:p>
        </p:txBody>
      </p:sp>
    </p:spTree>
    <p:extLst>
      <p:ext uri="{BB962C8B-B14F-4D97-AF65-F5344CB8AC3E}">
        <p14:creationId xmlns:p14="http://schemas.microsoft.com/office/powerpoint/2010/main" val="410909660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L2: Equations and Calculations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485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Learning Objectives:</a:t>
            </a:r>
          </a:p>
          <a:p>
            <a:pPr marL="514350" indent="-514350">
              <a:buAutoNum type="arabicPeriod"/>
            </a:pPr>
            <a:r>
              <a:rPr lang="en-US" dirty="0"/>
              <a:t>Explain the difference between empirical and molecular formula.</a:t>
            </a:r>
          </a:p>
          <a:p>
            <a:pPr marL="514350" indent="-514350">
              <a:buAutoNum type="arabicPeriod"/>
            </a:pPr>
            <a:r>
              <a:rPr lang="en-US" dirty="0"/>
              <a:t>Calculate molecular formula given empirical formula and M</a:t>
            </a:r>
            <a:r>
              <a:rPr lang="en-US" baseline="-25000" dirty="0"/>
              <a:t>r</a:t>
            </a:r>
            <a:r>
              <a:rPr lang="en-US" dirty="0"/>
              <a:t>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dirty="0"/>
              <a:t>Calculate empirical formula give data about mass.</a:t>
            </a:r>
          </a:p>
          <a:p>
            <a:pPr marL="514350" indent="-514350">
              <a:buAutoNum type="arabicPeriod"/>
            </a:pPr>
            <a:r>
              <a:rPr lang="en-US" dirty="0"/>
              <a:t>Write balanced equations and ionic equations.</a:t>
            </a:r>
          </a:p>
          <a:p>
            <a:pPr marL="514350" indent="-514350">
              <a:buAutoNum type="arabicPeriod"/>
            </a:pPr>
            <a:r>
              <a:rPr lang="en-US" dirty="0"/>
              <a:t>Use balanced equations to calculate: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sz="2800" dirty="0"/>
              <a:t>Masses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sz="2800" dirty="0"/>
              <a:t>Volumes of gases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sz="2800"/>
              <a:t>Concentrations and volumes for solutions</a:t>
            </a:r>
            <a:endParaRPr lang="en-US" sz="28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025" y="2366424"/>
            <a:ext cx="498102" cy="38122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025" y="2882590"/>
            <a:ext cx="498102" cy="38122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025" y="3398756"/>
            <a:ext cx="498102" cy="38122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025" y="3914922"/>
            <a:ext cx="498102" cy="38122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4650" y="4906275"/>
            <a:ext cx="498102" cy="38122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4650" y="5306722"/>
            <a:ext cx="498102" cy="38122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5127" y="5747992"/>
            <a:ext cx="498102" cy="38122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025" y="4390109"/>
            <a:ext cx="498102" cy="381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44493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Revise Section 2.3, 2.4.</a:t>
            </a:r>
          </a:p>
          <a:p>
            <a:r>
              <a:rPr lang="en-US" dirty="0"/>
              <a:t>Complete practice questions not done in class and check your work.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Looking Ahead:</a:t>
            </a:r>
          </a:p>
          <a:p>
            <a:r>
              <a:rPr lang="en-US" dirty="0"/>
              <a:t>Read Section 2.5 (pg. 49-53).</a:t>
            </a:r>
          </a:p>
          <a:p>
            <a:r>
              <a:rPr lang="en-US" dirty="0"/>
              <a:t>Pay close attention to practical information.</a:t>
            </a:r>
          </a:p>
          <a:p>
            <a:r>
              <a:rPr lang="en-US" b="1" dirty="0"/>
              <a:t>Required Practical 1</a:t>
            </a:r>
            <a:r>
              <a:rPr lang="en-US" b="1"/>
              <a:t>: Titrations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83402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L2: Equations and Calculations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485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Learning Objectives:</a:t>
            </a:r>
          </a:p>
          <a:p>
            <a:pPr marL="514350" indent="-514350">
              <a:buAutoNum type="arabicPeriod"/>
            </a:pPr>
            <a:r>
              <a:rPr lang="en-US" dirty="0"/>
              <a:t>Explain the difference between empirical and molecular formula.</a:t>
            </a:r>
          </a:p>
          <a:p>
            <a:pPr marL="514350" indent="-514350">
              <a:buAutoNum type="arabicPeriod"/>
            </a:pPr>
            <a:r>
              <a:rPr lang="en-US" dirty="0"/>
              <a:t>Calculate molecular formula given empirical formula and M</a:t>
            </a:r>
            <a:r>
              <a:rPr lang="en-US" baseline="-25000" dirty="0"/>
              <a:t>r</a:t>
            </a:r>
            <a:r>
              <a:rPr lang="en-US" dirty="0"/>
              <a:t>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dirty="0"/>
              <a:t>Calculate empirical formula give data about mass.</a:t>
            </a:r>
          </a:p>
          <a:p>
            <a:pPr marL="514350" indent="-514350">
              <a:buAutoNum type="arabicPeriod"/>
            </a:pPr>
            <a:r>
              <a:rPr lang="en-US" dirty="0"/>
              <a:t>Write balanced equations and ionic equations.</a:t>
            </a:r>
          </a:p>
          <a:p>
            <a:pPr marL="514350" indent="-514350">
              <a:buAutoNum type="arabicPeriod"/>
            </a:pPr>
            <a:r>
              <a:rPr lang="en-US" dirty="0"/>
              <a:t>Use balanced equations to calculate: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sz="2800" dirty="0"/>
              <a:t>Masses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sz="2800" dirty="0"/>
              <a:t>Volumes of gases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sz="2800"/>
              <a:t>Concentrations and volumes for solutions</a:t>
            </a:r>
            <a:endParaRPr lang="en-US" sz="28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025" y="2366424"/>
            <a:ext cx="498102" cy="381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93215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Calculating Molecular Formula Using Empirical Formula and M</a:t>
            </a:r>
            <a:r>
              <a:rPr lang="en-US" baseline="-25000" dirty="0"/>
              <a:t>r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2033751"/>
            <a:ext cx="10515600" cy="4143211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Find the empirical mass (add up the A</a:t>
            </a:r>
            <a:r>
              <a:rPr lang="en-US" baseline="-25000" dirty="0"/>
              <a:t>r </a:t>
            </a:r>
            <a:r>
              <a:rPr lang="en-US" dirty="0"/>
              <a:t>for the empirical formula).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Divide the molecular mass, M</a:t>
            </a:r>
            <a:r>
              <a:rPr lang="en-US" baseline="-25000" dirty="0"/>
              <a:t>r</a:t>
            </a:r>
            <a:r>
              <a:rPr lang="en-US" dirty="0"/>
              <a:t> , by the empirical mass.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Multiply the empirical mass by the multiple found in step 2.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0" indent="0">
              <a:buNone/>
            </a:pPr>
            <a:r>
              <a:rPr lang="en-US" dirty="0"/>
              <a:t>Empirical Formula: </a:t>
            </a:r>
            <a:r>
              <a:rPr lang="en-US" b="1" dirty="0">
                <a:solidFill>
                  <a:srgbClr val="FF0000"/>
                </a:solidFill>
              </a:rPr>
              <a:t>CH</a:t>
            </a:r>
            <a:r>
              <a:rPr lang="en-US" b="1" baseline="-25000" dirty="0">
                <a:solidFill>
                  <a:srgbClr val="FF0000"/>
                </a:solidFill>
              </a:rPr>
              <a:t>2</a:t>
            </a:r>
            <a:r>
              <a:rPr lang="en-US" b="1" dirty="0">
                <a:solidFill>
                  <a:srgbClr val="FF0000"/>
                </a:solidFill>
              </a:rPr>
              <a:t>O		</a:t>
            </a:r>
            <a:r>
              <a:rPr lang="en-US" dirty="0"/>
              <a:t>Mr = </a:t>
            </a:r>
            <a:r>
              <a:rPr lang="en-US" b="1" dirty="0">
                <a:solidFill>
                  <a:srgbClr val="FF0000"/>
                </a:solidFill>
              </a:rPr>
              <a:t>180</a:t>
            </a:r>
          </a:p>
          <a:p>
            <a:pPr marL="0" indent="0">
              <a:buNone/>
            </a:pPr>
            <a:r>
              <a:rPr lang="en-US" dirty="0"/>
              <a:t>Empirical Mass = </a:t>
            </a:r>
            <a:r>
              <a:rPr lang="en-US" b="1" dirty="0">
                <a:solidFill>
                  <a:srgbClr val="FF0000"/>
                </a:solidFill>
              </a:rPr>
              <a:t>12.0 + 2(1.0) + 16.0 = 30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180 / 30 = 6 </a:t>
            </a:r>
            <a:r>
              <a:rPr lang="en-US" dirty="0">
                <a:sym typeface="Wingdings" panose="05000000000000000000" pitchFamily="2" charset="2"/>
              </a:rPr>
              <a:t> molecular formula contains </a:t>
            </a:r>
            <a:r>
              <a:rPr lang="en-US" b="1" dirty="0">
                <a:solidFill>
                  <a:srgbClr val="FF0000"/>
                </a:solidFill>
                <a:sym typeface="Wingdings" panose="05000000000000000000" pitchFamily="2" charset="2"/>
              </a:rPr>
              <a:t>6x the atoms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Molecular Formula: </a:t>
            </a:r>
            <a:r>
              <a:rPr lang="en-US" b="1" dirty="0">
                <a:solidFill>
                  <a:srgbClr val="FF0000"/>
                </a:solidFill>
              </a:rPr>
              <a:t>C</a:t>
            </a:r>
            <a:r>
              <a:rPr lang="en-US" b="1" baseline="-25000" dirty="0">
                <a:solidFill>
                  <a:srgbClr val="FF0000"/>
                </a:solidFill>
              </a:rPr>
              <a:t>6</a:t>
            </a:r>
            <a:r>
              <a:rPr lang="en-US" b="1" dirty="0">
                <a:solidFill>
                  <a:srgbClr val="FF0000"/>
                </a:solidFill>
              </a:rPr>
              <a:t>H</a:t>
            </a:r>
            <a:r>
              <a:rPr lang="en-US" b="1" baseline="-25000" dirty="0">
                <a:solidFill>
                  <a:srgbClr val="FF0000"/>
                </a:solidFill>
              </a:rPr>
              <a:t>12</a:t>
            </a:r>
            <a:r>
              <a:rPr lang="en-US" b="1" dirty="0">
                <a:solidFill>
                  <a:srgbClr val="FF0000"/>
                </a:solidFill>
              </a:rPr>
              <a:t>O</a:t>
            </a:r>
            <a:r>
              <a:rPr lang="en-US" b="1" baseline="-25000" dirty="0">
                <a:solidFill>
                  <a:srgbClr val="FF0000"/>
                </a:solidFill>
              </a:rPr>
              <a:t>6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7312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Calculate!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Complete Q1 and 4 on pg. 55.</a:t>
            </a:r>
          </a:p>
          <a:p>
            <a:r>
              <a:rPr lang="en-US" dirty="0"/>
              <a:t>Check answers in the back of the book.</a:t>
            </a:r>
          </a:p>
          <a:p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01228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L2: Equations and Calculations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485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Learning Objectives:</a:t>
            </a:r>
          </a:p>
          <a:p>
            <a:pPr marL="514350" indent="-514350">
              <a:buAutoNum type="arabicPeriod"/>
            </a:pPr>
            <a:r>
              <a:rPr lang="en-US" dirty="0"/>
              <a:t>Explain the difference between empirical and molecular formula.</a:t>
            </a:r>
          </a:p>
          <a:p>
            <a:pPr marL="514350" indent="-514350">
              <a:buAutoNum type="arabicPeriod"/>
            </a:pPr>
            <a:r>
              <a:rPr lang="en-US" dirty="0"/>
              <a:t>Calculate molecular formula given empirical formula and M</a:t>
            </a:r>
            <a:r>
              <a:rPr lang="en-US" baseline="-25000" dirty="0"/>
              <a:t>r</a:t>
            </a:r>
            <a:r>
              <a:rPr lang="en-US" dirty="0"/>
              <a:t>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dirty="0"/>
              <a:t>Calculate empirical formula give data about mass.</a:t>
            </a:r>
          </a:p>
          <a:p>
            <a:pPr marL="514350" indent="-514350">
              <a:buAutoNum type="arabicPeriod"/>
            </a:pPr>
            <a:r>
              <a:rPr lang="en-US" dirty="0"/>
              <a:t>Write balanced equations and ionic equations.</a:t>
            </a:r>
          </a:p>
          <a:p>
            <a:pPr marL="514350" indent="-514350">
              <a:buAutoNum type="arabicPeriod"/>
            </a:pPr>
            <a:r>
              <a:rPr lang="en-US" dirty="0"/>
              <a:t>Use balanced equations to calculate: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sz="2800" dirty="0"/>
              <a:t>Masses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sz="2800" dirty="0"/>
              <a:t>Volumes of gases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sz="2800"/>
              <a:t>Concentrations and volumes for solutions</a:t>
            </a:r>
            <a:endParaRPr lang="en-US" sz="28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025" y="2366424"/>
            <a:ext cx="498102" cy="38122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025" y="2882590"/>
            <a:ext cx="498102" cy="381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02155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Calculating Empirical Formula from Mass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601718" y="1825625"/>
            <a:ext cx="5181600" cy="4351337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If percentages given, assume the percentages are masses in grams.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Work out how many moles, n, there are of each element.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Divide the n for each element by the smallest number to work out the ratios.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Apply the ratio to the formula.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6"/>
              <p:cNvSpPr>
                <a:spLocks noGrp="1"/>
              </p:cNvSpPr>
              <p:nvPr>
                <p:ph sz="half" idx="2"/>
              </p:nvPr>
            </p:nvSpPr>
            <p:spPr>
              <a:xfrm>
                <a:off x="6574871" y="1825625"/>
                <a:ext cx="5399690" cy="4351338"/>
              </a:xfrm>
            </p:spPr>
            <p:txBody>
              <a:bodyPr>
                <a:normAutofit fontScale="70000" lnSpcReduction="20000"/>
              </a:bodyPr>
              <a:lstStyle/>
              <a:p>
                <a:pPr marL="0" indent="0">
                  <a:buNone/>
                </a:pPr>
                <a:r>
                  <a:rPr lang="en-US" dirty="0"/>
                  <a:t>56.5% K, 8.70% C, 34.8% O by mass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K:  </a:t>
                </a:r>
                <a:r>
                  <a:rPr lang="en-US" i="1" dirty="0"/>
                  <a:t>n </a:t>
                </a:r>
                <a:r>
                  <a:rPr lang="en-US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𝑚𝑎𝑠𝑠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  <m:r>
                          <a:rPr lang="en-US" b="0" i="1" baseline="-25000" smtClean="0">
                            <a:latin typeface="Cambria Math" panose="02040503050406030204" pitchFamily="18" charset="0"/>
                          </a:rPr>
                          <m:t>𝑟</m:t>
                        </m:r>
                      </m:den>
                    </m:f>
                  </m:oMath>
                </a14:m>
                <a:r>
                  <a:rPr lang="en-US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56.5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39.1</m:t>
                        </m:r>
                      </m:den>
                    </m:f>
                  </m:oMath>
                </a14:m>
                <a:r>
                  <a:rPr lang="en-US" dirty="0"/>
                  <a:t> = 1.45 mole</a:t>
                </a:r>
              </a:p>
              <a:p>
                <a:pPr marL="0" indent="0">
                  <a:buNone/>
                </a:pPr>
                <a:endParaRPr lang="en-US" sz="200" dirty="0"/>
              </a:p>
              <a:p>
                <a:pPr marL="0" indent="0">
                  <a:buNone/>
                </a:pPr>
                <a:r>
                  <a:rPr lang="en-US" dirty="0"/>
                  <a:t>C: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8.70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12.0</m:t>
                        </m:r>
                      </m:den>
                    </m:f>
                  </m:oMath>
                </a14:m>
                <a:r>
                  <a:rPr lang="en-US" dirty="0"/>
                  <a:t> = 0.725 mole</a:t>
                </a:r>
              </a:p>
              <a:p>
                <a:pPr marL="0" indent="0">
                  <a:buNone/>
                </a:pPr>
                <a:endParaRPr lang="en-US" sz="600" dirty="0"/>
              </a:p>
              <a:p>
                <a:pPr marL="0" indent="0">
                  <a:buNone/>
                </a:pPr>
                <a:r>
                  <a:rPr lang="en-US" dirty="0"/>
                  <a:t>O: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34.8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16.0</m:t>
                        </m:r>
                      </m:den>
                    </m:f>
                  </m:oMath>
                </a14:m>
                <a:r>
                  <a:rPr lang="en-US" dirty="0"/>
                  <a:t> = 2.18 moles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K: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1.45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0.725</m:t>
                        </m:r>
                      </m:den>
                    </m:f>
                  </m:oMath>
                </a14:m>
                <a:r>
                  <a:rPr lang="en-US" dirty="0"/>
                  <a:t> = 2.0</a:t>
                </a:r>
              </a:p>
              <a:p>
                <a:pPr marL="0" indent="0">
                  <a:buNone/>
                </a:pPr>
                <a:endParaRPr lang="en-US" sz="600" dirty="0"/>
              </a:p>
              <a:p>
                <a:pPr marL="0" indent="0">
                  <a:buNone/>
                </a:pPr>
                <a:r>
                  <a:rPr lang="en-US" dirty="0"/>
                  <a:t>C: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0.725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0.725</m:t>
                        </m:r>
                      </m:den>
                    </m:f>
                  </m:oMath>
                </a14:m>
                <a:r>
                  <a:rPr lang="en-US" dirty="0"/>
                  <a:t> = 1.0</a:t>
                </a:r>
              </a:p>
              <a:p>
                <a:pPr marL="0" indent="0">
                  <a:buNone/>
                </a:pPr>
                <a:endParaRPr lang="en-US" sz="1000" dirty="0"/>
              </a:p>
              <a:p>
                <a:pPr marL="0" indent="0">
                  <a:buNone/>
                </a:pPr>
                <a:r>
                  <a:rPr lang="en-US" dirty="0"/>
                  <a:t>O: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2.18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0.725</m:t>
                        </m:r>
                      </m:den>
                    </m:f>
                  </m:oMath>
                </a14:m>
                <a:r>
                  <a:rPr lang="en-US" dirty="0"/>
                  <a:t> = 3.0		</a:t>
                </a:r>
                <a:r>
                  <a:rPr lang="en-US" dirty="0">
                    <a:sym typeface="Wingdings" panose="05000000000000000000" pitchFamily="2" charset="2"/>
                  </a:rPr>
                  <a:t> 	K</a:t>
                </a:r>
                <a:r>
                  <a:rPr lang="en-US" baseline="-25000" dirty="0">
                    <a:sym typeface="Wingdings" panose="05000000000000000000" pitchFamily="2" charset="2"/>
                  </a:rPr>
                  <a:t>2</a:t>
                </a:r>
                <a:r>
                  <a:rPr lang="en-US" dirty="0">
                    <a:sym typeface="Wingdings" panose="05000000000000000000" pitchFamily="2" charset="2"/>
                  </a:rPr>
                  <a:t>CO</a:t>
                </a:r>
                <a:r>
                  <a:rPr lang="en-US" baseline="-25000" dirty="0">
                    <a:sym typeface="Wingdings" panose="05000000000000000000" pitchFamily="2" charset="2"/>
                  </a:rPr>
                  <a:t>3</a:t>
                </a:r>
                <a:endParaRPr lang="en-US" baseline="-25000" dirty="0"/>
              </a:p>
            </p:txBody>
          </p:sp>
        </mc:Choice>
        <mc:Fallback xmlns="">
          <p:sp>
            <p:nvSpPr>
              <p:cNvPr id="7" name="Content Placeholder 6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6574871" y="1825625"/>
                <a:ext cx="5399690" cy="4351338"/>
              </a:xfrm>
              <a:blipFill>
                <a:blip r:embed="rId2"/>
                <a:stretch>
                  <a:fillRect l="-1243" t="-25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/>
          <p:cNvSpPr/>
          <p:nvPr/>
        </p:nvSpPr>
        <p:spPr>
          <a:xfrm>
            <a:off x="9420837" y="5511567"/>
            <a:ext cx="1812022" cy="66539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406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calculate!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Complete Q1, 3, and 5 on pg. 57. </a:t>
            </a:r>
          </a:p>
        </p:txBody>
      </p:sp>
    </p:spTree>
    <p:extLst>
      <p:ext uri="{BB962C8B-B14F-4D97-AF65-F5344CB8AC3E}">
        <p14:creationId xmlns:p14="http://schemas.microsoft.com/office/powerpoint/2010/main" val="30178810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Calculating Empirical Formula from Masses in a Reaction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6197" y="2399251"/>
            <a:ext cx="5181600" cy="3777712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300" dirty="0"/>
              <a:t>Calculate the number of moles of given compounds.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300" dirty="0"/>
              <a:t>Calculate the number of moles of each element in your empirical formula.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300" dirty="0"/>
              <a:t>Divide number of moles by the smallest to find the ratio.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300" dirty="0"/>
              <a:t>Apply the ratio to the formula.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sz="half" idx="2"/>
              </p:nvPr>
            </p:nvSpPr>
            <p:spPr>
              <a:xfrm>
                <a:off x="6423870" y="1825625"/>
                <a:ext cx="5181600" cy="4351338"/>
              </a:xfrm>
            </p:spPr>
            <p:txBody>
              <a:bodyPr>
                <a:normAutofit fontScale="85000" lnSpcReduction="20000"/>
              </a:bodyPr>
              <a:lstStyle/>
              <a:p>
                <a:pPr marL="0" indent="0">
                  <a:buNone/>
                </a:pPr>
                <a:r>
                  <a:rPr lang="en-US" dirty="0"/>
                  <a:t>A hydrocarbon is completely combusted to produce 4.40 g CO</a:t>
                </a:r>
                <a:r>
                  <a:rPr lang="en-US" baseline="-25000" dirty="0"/>
                  <a:t>2</a:t>
                </a:r>
                <a:r>
                  <a:rPr lang="en-US" dirty="0"/>
                  <a:t> and 1.8 g H</a:t>
                </a:r>
                <a:r>
                  <a:rPr lang="en-US" baseline="-25000" dirty="0"/>
                  <a:t>2</a:t>
                </a:r>
                <a:r>
                  <a:rPr lang="en-US" dirty="0"/>
                  <a:t>O.</a:t>
                </a:r>
              </a:p>
              <a:p>
                <a:pPr marL="0" indent="0">
                  <a:buNone/>
                </a:pPr>
                <a:r>
                  <a:rPr lang="en-US" dirty="0"/>
                  <a:t>Hydrocarbon:  </a:t>
                </a:r>
                <a:r>
                  <a:rPr lang="en-US" dirty="0" err="1"/>
                  <a:t>C</a:t>
                </a:r>
                <a:r>
                  <a:rPr lang="en-US" baseline="-25000" dirty="0" err="1"/>
                  <a:t>x</a:t>
                </a:r>
                <a:r>
                  <a:rPr lang="en-US" dirty="0" err="1"/>
                  <a:t>H</a:t>
                </a:r>
                <a:r>
                  <a:rPr lang="en-US" baseline="-25000" dirty="0" err="1"/>
                  <a:t>x</a:t>
                </a:r>
                <a:endParaRPr lang="en-US" baseline="-25000" dirty="0"/>
              </a:p>
              <a:p>
                <a:pPr marL="0" indent="0">
                  <a:buNone/>
                </a:pPr>
                <a:endParaRPr lang="en-US" baseline="-25000" dirty="0"/>
              </a:p>
              <a:p>
                <a:pPr marL="0" indent="0">
                  <a:buNone/>
                </a:pPr>
                <a:r>
                  <a:rPr lang="en-US" dirty="0"/>
                  <a:t>CO</a:t>
                </a:r>
                <a:r>
                  <a:rPr lang="en-US" baseline="-25000" dirty="0"/>
                  <a:t>2</a:t>
                </a:r>
                <a:r>
                  <a:rPr lang="en-US" dirty="0"/>
                  <a:t>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4.40 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12.0+2(16.0)</m:t>
                        </m:r>
                      </m:den>
                    </m:f>
                  </m:oMath>
                </a14:m>
                <a:r>
                  <a:rPr lang="en-US" dirty="0"/>
                  <a:t> = 0.1 mole</a:t>
                </a:r>
              </a:p>
              <a:p>
                <a:pPr marL="0" indent="0">
                  <a:buNone/>
                </a:pPr>
                <a:endParaRPr lang="en-US" sz="400" dirty="0"/>
              </a:p>
              <a:p>
                <a:pPr marL="0" indent="0">
                  <a:buNone/>
                </a:pPr>
                <a:r>
                  <a:rPr lang="en-US" dirty="0"/>
                  <a:t>H</a:t>
                </a:r>
                <a:r>
                  <a:rPr lang="en-US" baseline="-25000" dirty="0"/>
                  <a:t>2</a:t>
                </a:r>
                <a:r>
                  <a:rPr lang="en-US" dirty="0"/>
                  <a:t>O: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1.80 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1.0</m:t>
                            </m:r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+16.0</m:t>
                        </m:r>
                      </m:den>
                    </m:f>
                  </m:oMath>
                </a14:m>
                <a:r>
                  <a:rPr lang="en-US" dirty="0"/>
                  <a:t> = 0.1 mole</a:t>
                </a:r>
              </a:p>
              <a:p>
                <a:pPr marL="0" indent="0">
                  <a:buNone/>
                </a:pPr>
                <a:endParaRPr lang="en-US" sz="1600" dirty="0"/>
              </a:p>
              <a:p>
                <a:pPr marL="0" indent="0">
                  <a:buNone/>
                </a:pPr>
                <a:r>
                  <a:rPr lang="en-US" dirty="0"/>
                  <a:t>0.1 mole CO</a:t>
                </a:r>
                <a:r>
                  <a:rPr lang="en-US" baseline="-25000" dirty="0"/>
                  <a:t>2</a:t>
                </a:r>
                <a:r>
                  <a:rPr lang="en-US" dirty="0"/>
                  <a:t> = 0.1 mole C</a:t>
                </a:r>
              </a:p>
              <a:p>
                <a:pPr marL="0" indent="0">
                  <a:buNone/>
                </a:pPr>
                <a:r>
                  <a:rPr lang="en-US" dirty="0"/>
                  <a:t>0.1 mole H</a:t>
                </a:r>
                <a:r>
                  <a:rPr lang="en-US" baseline="-25000" dirty="0"/>
                  <a:t>2</a:t>
                </a:r>
                <a:r>
                  <a:rPr lang="en-US" dirty="0"/>
                  <a:t>O = 0.2 mole H</a:t>
                </a:r>
              </a:p>
              <a:p>
                <a:pPr marL="0" indent="0">
                  <a:buNone/>
                </a:pPr>
                <a:endParaRPr lang="en-US" sz="1400" dirty="0"/>
              </a:p>
              <a:p>
                <a:pPr marL="0" indent="0">
                  <a:buNone/>
                </a:pPr>
                <a:r>
                  <a:rPr lang="en-US" dirty="0"/>
                  <a:t>C: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0.1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0.1</m:t>
                        </m:r>
                      </m:den>
                    </m:f>
                  </m:oMath>
                </a14:m>
                <a:r>
                  <a:rPr lang="en-US" dirty="0"/>
                  <a:t> = 1.0	H: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0.2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0.1</m:t>
                        </m:r>
                      </m:den>
                    </m:f>
                  </m:oMath>
                </a14:m>
                <a:r>
                  <a:rPr lang="en-US" dirty="0"/>
                  <a:t> = 2.0	</a:t>
                </a:r>
                <a:r>
                  <a:rPr lang="en-US" dirty="0">
                    <a:sym typeface="Wingdings" panose="05000000000000000000" pitchFamily="2" charset="2"/>
                  </a:rPr>
                  <a:t>   CH</a:t>
                </a:r>
                <a:r>
                  <a:rPr lang="en-US" baseline="-25000" dirty="0">
                    <a:sym typeface="Wingdings" panose="05000000000000000000" pitchFamily="2" charset="2"/>
                  </a:rPr>
                  <a:t>2</a:t>
                </a:r>
                <a:endParaRPr lang="en-US" baseline="-25000" dirty="0"/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6423870" y="1825625"/>
                <a:ext cx="5181600" cy="4351338"/>
              </a:xfrm>
              <a:blipFill>
                <a:blip r:embed="rId2"/>
                <a:stretch>
                  <a:fillRect l="-1882" t="-3221" r="-2235" b="-5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/>
          <p:cNvSpPr/>
          <p:nvPr/>
        </p:nvSpPr>
        <p:spPr>
          <a:xfrm>
            <a:off x="9915787" y="5511568"/>
            <a:ext cx="1812022" cy="66539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845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395</TotalTime>
  <Words>1219</Words>
  <Application>Microsoft Office PowerPoint</Application>
  <PresentationFormat>Widescreen</PresentationFormat>
  <Paragraphs>211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Arial</vt:lpstr>
      <vt:lpstr>Calibri</vt:lpstr>
      <vt:lpstr>Calibri Light</vt:lpstr>
      <vt:lpstr>Cambria Math</vt:lpstr>
      <vt:lpstr>Wingdings</vt:lpstr>
      <vt:lpstr>Office Theme</vt:lpstr>
      <vt:lpstr>L2: Equations and Calculations</vt:lpstr>
      <vt:lpstr>Empirical Formula vs Molecular Formula</vt:lpstr>
      <vt:lpstr>L2: Equations and Calculations</vt:lpstr>
      <vt:lpstr>Calculating Molecular Formula Using Empirical Formula and Mr</vt:lpstr>
      <vt:lpstr>Let’s Calculate!</vt:lpstr>
      <vt:lpstr>L2: Equations and Calculations</vt:lpstr>
      <vt:lpstr>Calculating Empirical Formula from Mass</vt:lpstr>
      <vt:lpstr>Let’s calculate!</vt:lpstr>
      <vt:lpstr>Calculating Empirical Formula from Masses in a Reaction</vt:lpstr>
      <vt:lpstr>Let’s Calculate!</vt:lpstr>
      <vt:lpstr>L2: Equations and Calculations</vt:lpstr>
      <vt:lpstr>Balancing Equations</vt:lpstr>
      <vt:lpstr>Let’s Balance!</vt:lpstr>
      <vt:lpstr>Ionic Equations</vt:lpstr>
      <vt:lpstr>Let’s try it!</vt:lpstr>
      <vt:lpstr>L2: Equations and Calculations</vt:lpstr>
      <vt:lpstr>Using equations to calculate masses</vt:lpstr>
      <vt:lpstr>Let’s calculate!</vt:lpstr>
      <vt:lpstr>L2: Equations and Calculations</vt:lpstr>
      <vt:lpstr>Using equations to calculate volumes of gas</vt:lpstr>
      <vt:lpstr>Let’s calculate!</vt:lpstr>
      <vt:lpstr>L2: Equations and Calculations</vt:lpstr>
      <vt:lpstr>Calculating Concentrations and Volumes</vt:lpstr>
      <vt:lpstr>Let’s Calculate!</vt:lpstr>
      <vt:lpstr>L2: Equations and Calculations</vt:lpstr>
      <vt:lpstr>Homework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L2: Equations and Calculations</dc:title>
  <dc:creator>Penguizaur</dc:creator>
  <cp:lastModifiedBy>Penguizaur</cp:lastModifiedBy>
  <cp:revision>34</cp:revision>
  <dcterms:created xsi:type="dcterms:W3CDTF">2016-10-13T13:04:48Z</dcterms:created>
  <dcterms:modified xsi:type="dcterms:W3CDTF">2016-10-17T11:04:17Z</dcterms:modified>
</cp:coreProperties>
</file>