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9" r:id="rId5"/>
    <p:sldId id="261" r:id="rId6"/>
    <p:sldId id="275" r:id="rId7"/>
    <p:sldId id="258" r:id="rId8"/>
    <p:sldId id="260" r:id="rId9"/>
    <p:sldId id="262" r:id="rId10"/>
    <p:sldId id="263" r:id="rId11"/>
    <p:sldId id="276" r:id="rId12"/>
    <p:sldId id="264" r:id="rId13"/>
    <p:sldId id="265" r:id="rId14"/>
    <p:sldId id="266" r:id="rId15"/>
    <p:sldId id="267" r:id="rId16"/>
    <p:sldId id="277" r:id="rId17"/>
    <p:sldId id="268" r:id="rId18"/>
    <p:sldId id="269" r:id="rId19"/>
    <p:sldId id="278" r:id="rId20"/>
    <p:sldId id="270" r:id="rId21"/>
    <p:sldId id="271" r:id="rId22"/>
    <p:sldId id="279" r:id="rId23"/>
    <p:sldId id="272" r:id="rId24"/>
    <p:sldId id="273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EEE2-9DD1-4B08-B0E3-DA4CBC161DE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3DB9-8DCB-4A0A-801B-5A83C3E2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EEE2-9DD1-4B08-B0E3-DA4CBC161DE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3DB9-8DCB-4A0A-801B-5A83C3E2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1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EEE2-9DD1-4B08-B0E3-DA4CBC161DE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3DB9-8DCB-4A0A-801B-5A83C3E2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3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EEE2-9DD1-4B08-B0E3-DA4CBC161DE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3DB9-8DCB-4A0A-801B-5A83C3E2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EEE2-9DD1-4B08-B0E3-DA4CBC161DE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3DB9-8DCB-4A0A-801B-5A83C3E2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5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EEE2-9DD1-4B08-B0E3-DA4CBC161DE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3DB9-8DCB-4A0A-801B-5A83C3E2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EEE2-9DD1-4B08-B0E3-DA4CBC161DE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3DB9-8DCB-4A0A-801B-5A83C3E2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EEE2-9DD1-4B08-B0E3-DA4CBC161DE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3DB9-8DCB-4A0A-801B-5A83C3E2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3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EEE2-9DD1-4B08-B0E3-DA4CBC161DE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3DB9-8DCB-4A0A-801B-5A83C3E2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8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EEE2-9DD1-4B08-B0E3-DA4CBC161DE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3DB9-8DCB-4A0A-801B-5A83C3E2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7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EEE2-9DD1-4B08-B0E3-DA4CBC161DE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3DB9-8DCB-4A0A-801B-5A83C3E2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1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CEEE2-9DD1-4B08-B0E3-DA4CBC161DE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43DB9-8DCB-4A0A-801B-5A83C3E2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Equations and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8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Explain the difference between empirical and molecular formula.</a:t>
            </a:r>
          </a:p>
          <a:p>
            <a:pPr marL="514350" indent="-514350">
              <a:buAutoNum type="arabicPeriod"/>
            </a:pPr>
            <a:r>
              <a:rPr lang="en-US" dirty="0"/>
              <a:t>Calculate molecular formula given empirical formula and M</a:t>
            </a:r>
            <a:r>
              <a:rPr lang="en-US" baseline="-25000" dirty="0"/>
              <a:t>r</a:t>
            </a:r>
            <a:r>
              <a:rPr 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Calculate empirical formula give data about mass.</a:t>
            </a:r>
          </a:p>
          <a:p>
            <a:pPr marL="514350" indent="-514350">
              <a:buAutoNum type="arabicPeriod"/>
            </a:pPr>
            <a:r>
              <a:rPr lang="en-US" dirty="0"/>
              <a:t>Write balanced equations and ionic equations.</a:t>
            </a:r>
          </a:p>
          <a:p>
            <a:pPr marL="514350" indent="-514350">
              <a:buAutoNum type="arabicPeriod"/>
            </a:pPr>
            <a:r>
              <a:rPr lang="en-US" dirty="0"/>
              <a:t>Use balanced equations to calculate: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Masses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Volumes of gases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/>
              <a:t>Concentrations and volumes for solutions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6250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Calculate!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Q7, 8, 9 on pg. 57.</a:t>
            </a:r>
          </a:p>
        </p:txBody>
      </p:sp>
    </p:spTree>
    <p:extLst>
      <p:ext uri="{BB962C8B-B14F-4D97-AF65-F5344CB8AC3E}">
        <p14:creationId xmlns:p14="http://schemas.microsoft.com/office/powerpoint/2010/main" val="4264674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Equations and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8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Explain the difference between empirical and molecular formula.</a:t>
            </a:r>
          </a:p>
          <a:p>
            <a:pPr marL="514350" indent="-514350">
              <a:buAutoNum type="arabicPeriod"/>
            </a:pPr>
            <a:r>
              <a:rPr lang="en-US" dirty="0"/>
              <a:t>Calculate molecular formula given empirical formula and M</a:t>
            </a:r>
            <a:r>
              <a:rPr lang="en-US" baseline="-25000" dirty="0"/>
              <a:t>r</a:t>
            </a:r>
            <a:r>
              <a:rPr 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Calculate empirical formula give data about mass.</a:t>
            </a:r>
          </a:p>
          <a:p>
            <a:pPr marL="514350" indent="-514350">
              <a:buAutoNum type="arabicPeriod"/>
            </a:pPr>
            <a:r>
              <a:rPr lang="en-US" dirty="0"/>
              <a:t>Write balanced equations and ionic equations.</a:t>
            </a:r>
          </a:p>
          <a:p>
            <a:pPr marL="514350" indent="-514350">
              <a:buAutoNum type="arabicPeriod"/>
            </a:pPr>
            <a:r>
              <a:rPr lang="en-US" dirty="0"/>
              <a:t>Use balanced equations to calculate: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Masses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Volumes of gases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/>
              <a:t>Concentrations and volumes for solutions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2366424"/>
            <a:ext cx="498102" cy="3812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2882590"/>
            <a:ext cx="498102" cy="3812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3398756"/>
            <a:ext cx="498102" cy="38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69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Balanced chemical equations have to have the same number of atoms on each side of the reaction.</a:t>
            </a:r>
          </a:p>
          <a:p>
            <a:r>
              <a:rPr lang="en-US" dirty="0"/>
              <a:t>Don’t forget to use state symbols: (g), (l), (s), and 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/>
              <a:t>__CH</a:t>
            </a:r>
            <a:r>
              <a:rPr lang="en-US" sz="4400" baseline="-25000" dirty="0"/>
              <a:t>4 (g)</a:t>
            </a:r>
            <a:r>
              <a:rPr lang="en-US" sz="4400" dirty="0"/>
              <a:t> + __O</a:t>
            </a:r>
            <a:r>
              <a:rPr lang="en-US" sz="4400" baseline="-25000" dirty="0"/>
              <a:t>2 (g)</a:t>
            </a:r>
            <a:r>
              <a:rPr lang="en-US" sz="4400" dirty="0"/>
              <a:t> </a:t>
            </a:r>
            <a:r>
              <a:rPr lang="en-US" sz="4400" dirty="0">
                <a:sym typeface="Wingdings" panose="05000000000000000000" pitchFamily="2" charset="2"/>
              </a:rPr>
              <a:t> __CO</a:t>
            </a:r>
            <a:r>
              <a:rPr lang="en-US" sz="4400" baseline="-25000" dirty="0">
                <a:sym typeface="Wingdings" panose="05000000000000000000" pitchFamily="2" charset="2"/>
              </a:rPr>
              <a:t>2 (g)</a:t>
            </a:r>
            <a:r>
              <a:rPr lang="en-US" sz="4400" dirty="0">
                <a:sym typeface="Wingdings" panose="05000000000000000000" pitchFamily="2" charset="2"/>
              </a:rPr>
              <a:t> + __H</a:t>
            </a:r>
            <a:r>
              <a:rPr lang="en-US" sz="4400" baseline="-25000" dirty="0">
                <a:sym typeface="Wingdings" panose="05000000000000000000" pitchFamily="2" charset="2"/>
              </a:rPr>
              <a:t>2</a:t>
            </a:r>
            <a:r>
              <a:rPr lang="en-US" sz="4400" dirty="0">
                <a:sym typeface="Wingdings" panose="05000000000000000000" pitchFamily="2" charset="2"/>
              </a:rPr>
              <a:t>O </a:t>
            </a:r>
            <a:r>
              <a:rPr lang="en-US" sz="4400" baseline="-25000" dirty="0">
                <a:sym typeface="Wingdings" panose="05000000000000000000" pitchFamily="2" charset="2"/>
              </a:rPr>
              <a:t>(g)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3963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Balance!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Q1 on pg. 45.</a:t>
            </a:r>
          </a:p>
        </p:txBody>
      </p:sp>
    </p:spTree>
    <p:extLst>
      <p:ext uri="{BB962C8B-B14F-4D97-AF65-F5344CB8AC3E}">
        <p14:creationId xmlns:p14="http://schemas.microsoft.com/office/powerpoint/2010/main" val="2058141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573" y="1822450"/>
            <a:ext cx="5533239" cy="435133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Ionic equations </a:t>
            </a:r>
            <a:r>
              <a:rPr lang="en-US" dirty="0"/>
              <a:t>can be written for reactions involving ions. </a:t>
            </a:r>
          </a:p>
          <a:p>
            <a:r>
              <a:rPr lang="en-US" dirty="0"/>
              <a:t>In ionic equations only the reacting particles and their products are included.</a:t>
            </a:r>
          </a:p>
          <a:p>
            <a:r>
              <a:rPr lang="en-US" b="1" dirty="0">
                <a:solidFill>
                  <a:srgbClr val="FF0000"/>
                </a:solidFill>
              </a:rPr>
              <a:t>Spectator ions</a:t>
            </a:r>
            <a:r>
              <a:rPr lang="en-US" dirty="0"/>
              <a:t>, ions that remain in solution unchanged, are removed.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b="1" u="sng" dirty="0"/>
              <a:t>Writing Ionic Equations: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Balance the equation.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Rewrite all dissolved ions (</a:t>
            </a:r>
            <a:r>
              <a:rPr lang="en-US" dirty="0" err="1"/>
              <a:t>aq</a:t>
            </a:r>
            <a:r>
              <a:rPr lang="en-US" dirty="0"/>
              <a:t>) separately.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Cross out any ions that appear unchanged on both sides.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Rewrite the equation without the spectator ions.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1758" y="1168924"/>
            <a:ext cx="6363093" cy="54298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HNO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 </a:t>
            </a:r>
            <a:r>
              <a:rPr lang="en-US" dirty="0"/>
              <a:t>+ NaOH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 </a:t>
            </a:r>
            <a:r>
              <a:rPr lang="en-US" dirty="0">
                <a:sym typeface="Wingdings" panose="05000000000000000000" pitchFamily="2" charset="2"/>
              </a:rPr>
              <a:t> NaNO</a:t>
            </a:r>
            <a:r>
              <a:rPr lang="en-US" baseline="-25000" dirty="0">
                <a:sym typeface="Wingdings" panose="05000000000000000000" pitchFamily="2" charset="2"/>
              </a:rPr>
              <a:t>3 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+ 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  <a:r>
              <a:rPr lang="en-US" baseline="-25000" dirty="0">
                <a:sym typeface="Wingdings" panose="05000000000000000000" pitchFamily="2" charset="2"/>
              </a:rPr>
              <a:t> (l)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H</a:t>
            </a:r>
            <a:r>
              <a:rPr lang="en-US" baseline="30000" dirty="0">
                <a:sym typeface="Wingdings" panose="05000000000000000000" pitchFamily="2" charset="2"/>
              </a:rPr>
              <a:t>+</a:t>
            </a:r>
            <a:r>
              <a:rPr lang="en-US" dirty="0">
                <a:sym typeface="Wingdings" panose="05000000000000000000" pitchFamily="2" charset="2"/>
              </a:rPr>
              <a:t> + NO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  <a:r>
              <a:rPr lang="en-US" dirty="0">
                <a:sym typeface="Wingdings" panose="05000000000000000000" pitchFamily="2" charset="2"/>
              </a:rPr>
              <a:t> + Na</a:t>
            </a:r>
            <a:r>
              <a:rPr lang="en-US" baseline="30000" dirty="0">
                <a:sym typeface="Wingdings" panose="05000000000000000000" pitchFamily="2" charset="2"/>
              </a:rPr>
              <a:t>+</a:t>
            </a:r>
            <a:r>
              <a:rPr lang="en-US" dirty="0">
                <a:sym typeface="Wingdings" panose="05000000000000000000" pitchFamily="2" charset="2"/>
              </a:rPr>
              <a:t> + OH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  <a:r>
              <a:rPr lang="en-US" dirty="0">
                <a:sym typeface="Wingdings" panose="05000000000000000000" pitchFamily="2" charset="2"/>
              </a:rPr>
              <a:t>  Na</a:t>
            </a:r>
            <a:r>
              <a:rPr lang="en-US" baseline="30000" dirty="0">
                <a:sym typeface="Wingdings" panose="05000000000000000000" pitchFamily="2" charset="2"/>
              </a:rPr>
              <a:t>+</a:t>
            </a:r>
            <a:r>
              <a:rPr lang="en-US" dirty="0">
                <a:sym typeface="Wingdings" panose="05000000000000000000" pitchFamily="2" charset="2"/>
              </a:rPr>
              <a:t> + NO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  <a:r>
              <a:rPr lang="en-US" dirty="0">
                <a:sym typeface="Wingdings" panose="05000000000000000000" pitchFamily="2" charset="2"/>
              </a:rPr>
              <a:t> + 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H</a:t>
            </a:r>
            <a:r>
              <a:rPr lang="en-US" baseline="30000" dirty="0">
                <a:sym typeface="Wingdings" panose="05000000000000000000" pitchFamily="2" charset="2"/>
              </a:rPr>
              <a:t>+</a:t>
            </a:r>
            <a:r>
              <a:rPr lang="en-US" dirty="0">
                <a:sym typeface="Wingdings" panose="05000000000000000000" pitchFamily="2" charset="2"/>
              </a:rPr>
              <a:t> + OH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  <a:r>
              <a:rPr lang="en-US" dirty="0">
                <a:sym typeface="Wingdings" panose="05000000000000000000" pitchFamily="2" charset="2"/>
              </a:rPr>
              <a:t>  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Na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PO</a:t>
            </a:r>
            <a:r>
              <a:rPr lang="en-US" baseline="-25000" dirty="0">
                <a:sym typeface="Wingdings" panose="05000000000000000000" pitchFamily="2" charset="2"/>
              </a:rPr>
              <a:t>4 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+ CaCl</a:t>
            </a:r>
            <a:r>
              <a:rPr lang="en-US" baseline="-25000" dirty="0">
                <a:sym typeface="Wingdings" panose="05000000000000000000" pitchFamily="2" charset="2"/>
              </a:rPr>
              <a:t>2 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NaCl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aseline="-25000" dirty="0">
                <a:sym typeface="Wingdings" panose="05000000000000000000" pitchFamily="2" charset="2"/>
              </a:rPr>
              <a:t>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+ Ca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(PO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>
                <a:sym typeface="Wingdings" panose="05000000000000000000" pitchFamily="2" charset="2"/>
              </a:rPr>
              <a:t>)</a:t>
            </a:r>
            <a:r>
              <a:rPr lang="en-US" baseline="-25000" dirty="0">
                <a:sym typeface="Wingdings" panose="05000000000000000000" pitchFamily="2" charset="2"/>
              </a:rPr>
              <a:t>2 (s)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2Na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PO</a:t>
            </a:r>
            <a:r>
              <a:rPr lang="en-US" baseline="-25000" dirty="0">
                <a:sym typeface="Wingdings" panose="05000000000000000000" pitchFamily="2" charset="2"/>
              </a:rPr>
              <a:t>4 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+ 3CaCl</a:t>
            </a:r>
            <a:r>
              <a:rPr lang="en-US" baseline="-25000" dirty="0">
                <a:sym typeface="Wingdings" panose="05000000000000000000" pitchFamily="2" charset="2"/>
              </a:rPr>
              <a:t>2 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 6NaCl </a:t>
            </a:r>
            <a:r>
              <a:rPr lang="en-US" baseline="-25000" dirty="0">
                <a:sym typeface="Wingdings" panose="05000000000000000000" pitchFamily="2" charset="2"/>
              </a:rPr>
              <a:t>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+ Ca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(PO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>
                <a:sym typeface="Wingdings" panose="05000000000000000000" pitchFamily="2" charset="2"/>
              </a:rPr>
              <a:t>)</a:t>
            </a:r>
            <a:r>
              <a:rPr lang="en-US" baseline="-25000" dirty="0">
                <a:sym typeface="Wingdings" panose="05000000000000000000" pitchFamily="2" charset="2"/>
              </a:rPr>
              <a:t>2 (s)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6Na</a:t>
            </a:r>
            <a:r>
              <a:rPr lang="en-US" baseline="30000" dirty="0"/>
              <a:t>+</a:t>
            </a:r>
            <a:r>
              <a:rPr lang="en-US" dirty="0"/>
              <a:t> + 2PO</a:t>
            </a:r>
            <a:r>
              <a:rPr lang="en-US" baseline="-25000" dirty="0"/>
              <a:t>4</a:t>
            </a:r>
            <a:r>
              <a:rPr lang="en-US" baseline="30000" dirty="0"/>
              <a:t>3-</a:t>
            </a:r>
            <a:r>
              <a:rPr lang="en-US" dirty="0"/>
              <a:t> + 3Ca</a:t>
            </a:r>
            <a:r>
              <a:rPr lang="en-US" baseline="30000" dirty="0"/>
              <a:t>2+ </a:t>
            </a:r>
            <a:r>
              <a:rPr lang="en-US" dirty="0"/>
              <a:t>+ 6Cl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6Na</a:t>
            </a:r>
            <a:r>
              <a:rPr lang="en-US" baseline="30000" dirty="0">
                <a:sym typeface="Wingdings" panose="05000000000000000000" pitchFamily="2" charset="2"/>
              </a:rPr>
              <a:t>+</a:t>
            </a:r>
            <a:r>
              <a:rPr lang="en-US" dirty="0">
                <a:sym typeface="Wingdings" panose="05000000000000000000" pitchFamily="2" charset="2"/>
              </a:rPr>
              <a:t> + 6Cl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  <a:r>
              <a:rPr lang="en-US" dirty="0">
                <a:sym typeface="Wingdings" panose="05000000000000000000" pitchFamily="2" charset="2"/>
              </a:rPr>
              <a:t> + Ca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(PO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>
                <a:sym typeface="Wingdings" panose="05000000000000000000" pitchFamily="2" charset="2"/>
              </a:rPr>
              <a:t>)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2PO</a:t>
            </a:r>
            <a:r>
              <a:rPr lang="en-US" baseline="-25000" dirty="0"/>
              <a:t>4</a:t>
            </a:r>
            <a:r>
              <a:rPr lang="en-US" baseline="30000" dirty="0"/>
              <a:t>3-</a:t>
            </a:r>
            <a:r>
              <a:rPr lang="en-US" dirty="0"/>
              <a:t> + 3Ca</a:t>
            </a:r>
            <a:r>
              <a:rPr lang="en-US" baseline="30000" dirty="0"/>
              <a:t>2+ </a:t>
            </a:r>
            <a:r>
              <a:rPr lang="en-US" dirty="0">
                <a:sym typeface="Wingdings" panose="05000000000000000000" pitchFamily="2" charset="2"/>
              </a:rPr>
              <a:t> Ca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(PO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>
                <a:sym typeface="Wingdings" panose="05000000000000000000" pitchFamily="2" charset="2"/>
              </a:rPr>
              <a:t>)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558461" y="1898765"/>
            <a:ext cx="3250034" cy="260060"/>
            <a:chOff x="6878972" y="2558641"/>
            <a:chExt cx="3250034" cy="26006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6878972" y="2558642"/>
              <a:ext cx="293614" cy="26005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636429" y="2558642"/>
              <a:ext cx="293614" cy="26005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9128620" y="2558641"/>
              <a:ext cx="293614" cy="26005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9835392" y="2558641"/>
              <a:ext cx="293614" cy="26005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096000" y="5128469"/>
            <a:ext cx="4508883" cy="277255"/>
            <a:chOff x="6096000" y="4767743"/>
            <a:chExt cx="4508883" cy="27725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6096000" y="4784939"/>
              <a:ext cx="293614" cy="26005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8661302" y="4767743"/>
              <a:ext cx="293614" cy="26005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9531975" y="4784939"/>
              <a:ext cx="293614" cy="26005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0311269" y="4784938"/>
              <a:ext cx="293614" cy="26005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206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it!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Q2 on pg. 45.</a:t>
            </a:r>
          </a:p>
        </p:txBody>
      </p:sp>
    </p:spTree>
    <p:extLst>
      <p:ext uri="{BB962C8B-B14F-4D97-AF65-F5344CB8AC3E}">
        <p14:creationId xmlns:p14="http://schemas.microsoft.com/office/powerpoint/2010/main" val="3097193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Equations and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8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Explain the difference between empirical and molecular formula.</a:t>
            </a:r>
          </a:p>
          <a:p>
            <a:pPr marL="514350" indent="-514350">
              <a:buAutoNum type="arabicPeriod"/>
            </a:pPr>
            <a:r>
              <a:rPr lang="en-US" dirty="0"/>
              <a:t>Calculate molecular formula given empirical formula and M</a:t>
            </a:r>
            <a:r>
              <a:rPr lang="en-US" baseline="-25000" dirty="0"/>
              <a:t>r</a:t>
            </a:r>
            <a:r>
              <a:rPr 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Calculate empirical formula give data about mass.</a:t>
            </a:r>
          </a:p>
          <a:p>
            <a:pPr marL="514350" indent="-514350">
              <a:buAutoNum type="arabicPeriod"/>
            </a:pPr>
            <a:r>
              <a:rPr lang="en-US" dirty="0"/>
              <a:t>Write balanced equations and ionic equations.</a:t>
            </a:r>
          </a:p>
          <a:p>
            <a:pPr marL="514350" indent="-514350">
              <a:buAutoNum type="arabicPeriod"/>
            </a:pPr>
            <a:r>
              <a:rPr lang="en-US" dirty="0"/>
              <a:t>Use balanced equations to calculate: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Masses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Volumes of gases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/>
              <a:t>Concentrations and volumes for solutions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2366424"/>
            <a:ext cx="498102" cy="3812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2882590"/>
            <a:ext cx="498102" cy="3812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3398756"/>
            <a:ext cx="498102" cy="3812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3914922"/>
            <a:ext cx="498102" cy="38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873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equations to calculate masses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084" y="1825625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Write out the balanced equation for the reaction.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 the number of moles using given information.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 the number of moles for the unknown quantities using the molar ratios from the balanced equation.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 the mass of the unknown quantity using M</a:t>
            </a:r>
            <a:r>
              <a:rPr lang="en-US" baseline="-25000" dirty="0"/>
              <a:t>r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627464"/>
                <a:ext cx="5181600" cy="4798503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4Fe</a:t>
                </a:r>
                <a:r>
                  <a:rPr lang="en-US" baseline="-25000" dirty="0"/>
                  <a:t> (s) </a:t>
                </a:r>
                <a:r>
                  <a:rPr lang="en-US" dirty="0"/>
                  <a:t>+ 3O</a:t>
                </a:r>
                <a:r>
                  <a:rPr lang="en-US" baseline="-25000" dirty="0"/>
                  <a:t>2 (g) </a:t>
                </a:r>
                <a:r>
                  <a:rPr lang="en-US" dirty="0">
                    <a:sym typeface="Wingdings" panose="05000000000000000000" pitchFamily="2" charset="2"/>
                  </a:rPr>
                  <a:t> 2Fe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O</a:t>
                </a:r>
                <a:r>
                  <a:rPr lang="en-US" baseline="-25000" dirty="0">
                    <a:sym typeface="Wingdings" panose="05000000000000000000" pitchFamily="2" charset="2"/>
                  </a:rPr>
                  <a:t>3 (s) </a:t>
                </a: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Given: 28.0 g Fe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Unknown: ___ g Fe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O</a:t>
                </a:r>
                <a:r>
                  <a:rPr lang="en-US" baseline="-25000" dirty="0">
                    <a:sym typeface="Wingdings" panose="05000000000000000000" pitchFamily="2" charset="2"/>
                  </a:rPr>
                  <a:t>3</a:t>
                </a:r>
              </a:p>
              <a:p>
                <a:pPr marL="0" indent="0">
                  <a:buNone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Fe: 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𝑚𝑎𝑠𝑠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28.0 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𝑔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55.8</m:t>
                        </m:r>
                      </m:den>
                    </m:f>
                  </m:oMath>
                </a14:m>
                <a:r>
                  <a:rPr lang="en-US" dirty="0"/>
                  <a:t> = 0.502 moles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Molar ratio Fe:Fe</a:t>
                </a:r>
                <a:r>
                  <a:rPr lang="en-US" baseline="-25000" dirty="0"/>
                  <a:t>2</a:t>
                </a:r>
                <a:r>
                  <a:rPr lang="en-US" dirty="0"/>
                  <a:t>O</a:t>
                </a:r>
                <a:r>
                  <a:rPr lang="en-US" baseline="-25000" dirty="0"/>
                  <a:t>3</a:t>
                </a:r>
                <a:r>
                  <a:rPr lang="en-US" dirty="0"/>
                  <a:t> = 4:2 = 2:1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Fe</a:t>
                </a:r>
                <a:r>
                  <a:rPr lang="en-US" baseline="-25000" dirty="0"/>
                  <a:t>2</a:t>
                </a:r>
                <a:r>
                  <a:rPr lang="en-US" dirty="0"/>
                  <a:t>O</a:t>
                </a:r>
                <a:r>
                  <a:rPr lang="en-US" baseline="-25000" dirty="0"/>
                  <a:t>3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0.502 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𝑚𝑜𝑙𝑒𝑠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= 0.251 moles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mass</a:t>
                </a:r>
                <a:r>
                  <a:rPr lang="en-US" sz="2400" dirty="0"/>
                  <a:t> = n x M</a:t>
                </a:r>
                <a:r>
                  <a:rPr lang="en-US" sz="2400" baseline="-25000" dirty="0"/>
                  <a:t>r</a:t>
                </a:r>
                <a:r>
                  <a:rPr lang="en-US" sz="2400" dirty="0"/>
                  <a:t> = 0.251[2(55.8)+3(16.0)]</a:t>
                </a:r>
              </a:p>
              <a:p>
                <a:pPr marL="0" indent="0">
                  <a:buNone/>
                </a:pPr>
                <a:r>
                  <a:rPr lang="en-US" sz="2400" dirty="0"/>
                  <a:t>Mass = 40.0 g (3 </a:t>
                </a:r>
                <a:r>
                  <a:rPr lang="en-US" sz="2400" dirty="0" err="1"/>
                  <a:t>s.f.</a:t>
                </a:r>
                <a:r>
                  <a:rPr lang="en-US" sz="2400" dirty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627464"/>
                <a:ext cx="5181600" cy="4798503"/>
              </a:xfrm>
              <a:blipFill>
                <a:blip r:embed="rId2"/>
                <a:stretch>
                  <a:fillRect l="-1882" t="-3050" b="-1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32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calculate!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Q1-3 on pg. 47.</a:t>
            </a:r>
          </a:p>
        </p:txBody>
      </p:sp>
    </p:spTree>
    <p:extLst>
      <p:ext uri="{BB962C8B-B14F-4D97-AF65-F5344CB8AC3E}">
        <p14:creationId xmlns:p14="http://schemas.microsoft.com/office/powerpoint/2010/main" val="2537637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Equations and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8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Explain the difference between empirical and molecular formula.</a:t>
            </a:r>
          </a:p>
          <a:p>
            <a:pPr marL="514350" indent="-514350">
              <a:buAutoNum type="arabicPeriod"/>
            </a:pPr>
            <a:r>
              <a:rPr lang="en-US" dirty="0"/>
              <a:t>Calculate molecular formula given empirical formula and M</a:t>
            </a:r>
            <a:r>
              <a:rPr lang="en-US" baseline="-25000" dirty="0"/>
              <a:t>r</a:t>
            </a:r>
            <a:r>
              <a:rPr 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Calculate empirical formula give data about mass.</a:t>
            </a:r>
          </a:p>
          <a:p>
            <a:pPr marL="514350" indent="-514350">
              <a:buAutoNum type="arabicPeriod"/>
            </a:pPr>
            <a:r>
              <a:rPr lang="en-US" dirty="0"/>
              <a:t>Write balanced equations and ionic equations.</a:t>
            </a:r>
          </a:p>
          <a:p>
            <a:pPr marL="514350" indent="-514350">
              <a:buAutoNum type="arabicPeriod"/>
            </a:pPr>
            <a:r>
              <a:rPr lang="en-US" dirty="0"/>
              <a:t>Use balanced equations to calculate: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Masses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Volumes of gases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/>
              <a:t>Concentrations and volumes for solutions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2366424"/>
            <a:ext cx="498102" cy="3812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2882590"/>
            <a:ext cx="498102" cy="3812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3398756"/>
            <a:ext cx="498102" cy="3812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3914922"/>
            <a:ext cx="498102" cy="3812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650" y="4906275"/>
            <a:ext cx="498102" cy="38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44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Formula vs Molecular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Molecular formula </a:t>
            </a:r>
            <a:r>
              <a:rPr lang="en-US" sz="3200" dirty="0"/>
              <a:t>= actual number of atoms of each element in a compound</a:t>
            </a:r>
          </a:p>
          <a:p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Empirical formula </a:t>
            </a:r>
            <a:r>
              <a:rPr lang="en-US" sz="3200" dirty="0"/>
              <a:t>= the simplest whole number ratio of atoms of each element in a compound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7518" y="1825625"/>
            <a:ext cx="5181600" cy="4351338"/>
          </a:xfrm>
        </p:spPr>
        <p:txBody>
          <a:bodyPr/>
          <a:lstStyle/>
          <a:p>
            <a:endParaRPr lang="en-US" sz="1200" dirty="0"/>
          </a:p>
          <a:p>
            <a:pPr marL="0" indent="0" algn="ctr">
              <a:buNone/>
            </a:pPr>
            <a:r>
              <a:rPr lang="en-US" dirty="0"/>
              <a:t>Molecular Formula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</a:rPr>
              <a:t>C</a:t>
            </a:r>
            <a:r>
              <a:rPr lang="en-US" sz="4800" b="1" baseline="-25000" dirty="0">
                <a:solidFill>
                  <a:srgbClr val="FF0000"/>
                </a:solidFill>
              </a:rPr>
              <a:t>6</a:t>
            </a:r>
            <a:r>
              <a:rPr lang="en-US" sz="4800" b="1" dirty="0">
                <a:solidFill>
                  <a:srgbClr val="FF0000"/>
                </a:solidFill>
              </a:rPr>
              <a:t>H</a:t>
            </a:r>
            <a:r>
              <a:rPr lang="en-US" sz="4800" b="1" baseline="-25000" dirty="0">
                <a:solidFill>
                  <a:srgbClr val="FF0000"/>
                </a:solidFill>
              </a:rPr>
              <a:t>12</a:t>
            </a:r>
            <a:r>
              <a:rPr lang="en-US" sz="4800" b="1" dirty="0">
                <a:solidFill>
                  <a:srgbClr val="FF0000"/>
                </a:solidFill>
              </a:rPr>
              <a:t>O</a:t>
            </a:r>
            <a:r>
              <a:rPr lang="en-US" sz="4800" b="1" baseline="-25000" dirty="0">
                <a:solidFill>
                  <a:srgbClr val="FF0000"/>
                </a:solidFill>
              </a:rPr>
              <a:t>6</a:t>
            </a:r>
          </a:p>
          <a:p>
            <a:pPr algn="ctr"/>
            <a:endParaRPr lang="en-US" sz="3600" dirty="0"/>
          </a:p>
          <a:p>
            <a:pPr marL="0" indent="0" algn="ctr">
              <a:buNone/>
            </a:pPr>
            <a:r>
              <a:rPr lang="en-US" dirty="0"/>
              <a:t>Empirical Formula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</a:rPr>
              <a:t>CH</a:t>
            </a:r>
            <a:r>
              <a:rPr lang="en-US" sz="4800" b="1" baseline="-25000" dirty="0">
                <a:solidFill>
                  <a:srgbClr val="FF0000"/>
                </a:solidFill>
              </a:rPr>
              <a:t>2</a:t>
            </a:r>
            <a:r>
              <a:rPr lang="en-US" sz="4800" b="1" dirty="0">
                <a:solidFill>
                  <a:srgbClr val="FF0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955240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equations to calculate volumes of gas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same as the previous, except once you calculated the number of moles you use the </a:t>
            </a:r>
            <a:r>
              <a:rPr lang="en-US" b="1" dirty="0">
                <a:solidFill>
                  <a:srgbClr val="FF0000"/>
                </a:solidFill>
              </a:rPr>
              <a:t>ideal gas equation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5193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calculate!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Q2, 3, and 5 on pg. 48.</a:t>
            </a:r>
          </a:p>
        </p:txBody>
      </p:sp>
    </p:spTree>
    <p:extLst>
      <p:ext uri="{BB962C8B-B14F-4D97-AF65-F5344CB8AC3E}">
        <p14:creationId xmlns:p14="http://schemas.microsoft.com/office/powerpoint/2010/main" val="453727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Equations and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8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Explain the difference between empirical and molecular formula.</a:t>
            </a:r>
          </a:p>
          <a:p>
            <a:pPr marL="514350" indent="-514350">
              <a:buAutoNum type="arabicPeriod"/>
            </a:pPr>
            <a:r>
              <a:rPr lang="en-US" dirty="0"/>
              <a:t>Calculate molecular formula given empirical formula and M</a:t>
            </a:r>
            <a:r>
              <a:rPr lang="en-US" baseline="-25000" dirty="0"/>
              <a:t>r</a:t>
            </a:r>
            <a:r>
              <a:rPr 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Calculate empirical formula give data about mass.</a:t>
            </a:r>
          </a:p>
          <a:p>
            <a:pPr marL="514350" indent="-514350">
              <a:buAutoNum type="arabicPeriod"/>
            </a:pPr>
            <a:r>
              <a:rPr lang="en-US" dirty="0"/>
              <a:t>Write balanced equations and ionic equations.</a:t>
            </a:r>
          </a:p>
          <a:p>
            <a:pPr marL="514350" indent="-514350">
              <a:buAutoNum type="arabicPeriod"/>
            </a:pPr>
            <a:r>
              <a:rPr lang="en-US" dirty="0"/>
              <a:t>Use balanced equations to calculate: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Masses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Volumes of gases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/>
              <a:t>Concentrations and volumes for solutions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2366424"/>
            <a:ext cx="498102" cy="3812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2882590"/>
            <a:ext cx="498102" cy="3812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3398756"/>
            <a:ext cx="498102" cy="3812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3914922"/>
            <a:ext cx="498102" cy="3812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650" y="4906275"/>
            <a:ext cx="498102" cy="3812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650" y="5306722"/>
            <a:ext cx="498102" cy="38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425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Concentrations and Volumes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This is the same as the previous, except once you calculated the number of moles you convert between moles and concentration or volume.</a:t>
                </a:r>
              </a:p>
              <a:p>
                <a:endParaRPr lang="en-US" dirty="0"/>
              </a:p>
              <a:p>
                <a:r>
                  <a:rPr lang="en-US" b="1" i="1" dirty="0">
                    <a:solidFill>
                      <a:srgbClr val="FF0000"/>
                    </a:solidFill>
                  </a:rPr>
                  <a:t>Concentration (</a:t>
                </a:r>
                <a:r>
                  <a:rPr lang="en-US" b="1" i="1" dirty="0" err="1">
                    <a:solidFill>
                      <a:srgbClr val="FF0000"/>
                    </a:solidFill>
                  </a:rPr>
                  <a:t>mol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 dm</a:t>
                </a:r>
                <a:r>
                  <a:rPr lang="en-US" b="1" i="1" baseline="30000" dirty="0">
                    <a:solidFill>
                      <a:srgbClr val="FF0000"/>
                    </a:solidFill>
                  </a:rPr>
                  <a:t>-3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)</a:t>
                </a:r>
                <a:r>
                  <a:rPr lang="en-US" b="1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𝒎𝒐𝒍𝒆𝒔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𝒗𝒐𝒍𝒖𝒎𝒆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𝒅𝒎</m:t>
                        </m:r>
                        <m:r>
                          <a:rPr lang="en-US" b="1" i="1" baseline="30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3646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Calculate!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Q1 and 3 on pg. 52.</a:t>
            </a:r>
          </a:p>
          <a:p>
            <a:r>
              <a:rPr lang="en-US" dirty="0"/>
              <a:t>Complete Q1 and 3 on pg. 53.</a:t>
            </a:r>
          </a:p>
        </p:txBody>
      </p:sp>
    </p:spTree>
    <p:extLst>
      <p:ext uri="{BB962C8B-B14F-4D97-AF65-F5344CB8AC3E}">
        <p14:creationId xmlns:p14="http://schemas.microsoft.com/office/powerpoint/2010/main" val="4109096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Equations and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8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Explain the difference between empirical and molecular formula.</a:t>
            </a:r>
          </a:p>
          <a:p>
            <a:pPr marL="514350" indent="-514350">
              <a:buAutoNum type="arabicPeriod"/>
            </a:pPr>
            <a:r>
              <a:rPr lang="en-US" dirty="0"/>
              <a:t>Calculate molecular formula given empirical formula and M</a:t>
            </a:r>
            <a:r>
              <a:rPr lang="en-US" baseline="-25000" dirty="0"/>
              <a:t>r</a:t>
            </a:r>
            <a:r>
              <a:rPr 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Calculate empirical formula give data about mass.</a:t>
            </a:r>
          </a:p>
          <a:p>
            <a:pPr marL="514350" indent="-514350">
              <a:buAutoNum type="arabicPeriod"/>
            </a:pPr>
            <a:r>
              <a:rPr lang="en-US" dirty="0"/>
              <a:t>Write balanced equations and ionic equations.</a:t>
            </a:r>
          </a:p>
          <a:p>
            <a:pPr marL="514350" indent="-514350">
              <a:buAutoNum type="arabicPeriod"/>
            </a:pPr>
            <a:r>
              <a:rPr lang="en-US" dirty="0"/>
              <a:t>Use balanced equations to calculate: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Masses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Volumes of gases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/>
              <a:t>Concentrations and volumes for solutions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2366424"/>
            <a:ext cx="498102" cy="3812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2882590"/>
            <a:ext cx="498102" cy="3812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3398756"/>
            <a:ext cx="498102" cy="3812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3914922"/>
            <a:ext cx="498102" cy="3812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650" y="4906275"/>
            <a:ext cx="498102" cy="3812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650" y="5306722"/>
            <a:ext cx="498102" cy="3812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127" y="5747992"/>
            <a:ext cx="498102" cy="3812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4390109"/>
            <a:ext cx="498102" cy="38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449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Revise Section 2.3, 2.4.</a:t>
            </a:r>
          </a:p>
          <a:p>
            <a:r>
              <a:rPr lang="en-US" dirty="0"/>
              <a:t>Complete practice questions not done in class and check your work.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Looking Ahead:</a:t>
            </a:r>
          </a:p>
          <a:p>
            <a:r>
              <a:rPr lang="en-US" dirty="0"/>
              <a:t>Read Section 2.5 (pg. 49-53).</a:t>
            </a:r>
          </a:p>
          <a:p>
            <a:r>
              <a:rPr lang="en-US" dirty="0"/>
              <a:t>Pay close attention to practical information.</a:t>
            </a:r>
          </a:p>
          <a:p>
            <a:r>
              <a:rPr lang="en-US" b="1" dirty="0"/>
              <a:t>Required Practical 1</a:t>
            </a:r>
            <a:r>
              <a:rPr lang="en-US" b="1"/>
              <a:t>: Titrations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4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Equations and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8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Explain the difference between empirical and molecular formula.</a:t>
            </a:r>
          </a:p>
          <a:p>
            <a:pPr marL="514350" indent="-514350">
              <a:buAutoNum type="arabicPeriod"/>
            </a:pPr>
            <a:r>
              <a:rPr lang="en-US" dirty="0"/>
              <a:t>Calculate molecular formula given empirical formula and M</a:t>
            </a:r>
            <a:r>
              <a:rPr lang="en-US" baseline="-25000" dirty="0"/>
              <a:t>r</a:t>
            </a:r>
            <a:r>
              <a:rPr 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Calculate empirical formula give data about mass.</a:t>
            </a:r>
          </a:p>
          <a:p>
            <a:pPr marL="514350" indent="-514350">
              <a:buAutoNum type="arabicPeriod"/>
            </a:pPr>
            <a:r>
              <a:rPr lang="en-US" dirty="0"/>
              <a:t>Write balanced equations and ionic equations.</a:t>
            </a:r>
          </a:p>
          <a:p>
            <a:pPr marL="514350" indent="-514350">
              <a:buAutoNum type="arabicPeriod"/>
            </a:pPr>
            <a:r>
              <a:rPr lang="en-US" dirty="0"/>
              <a:t>Use balanced equations to calculate: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Masses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Volumes of gases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/>
              <a:t>Concentrations and volumes for solutions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2366424"/>
            <a:ext cx="498102" cy="38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32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Molecular Formula Using Empirical Formula and M</a:t>
            </a:r>
            <a:r>
              <a:rPr lang="en-US" baseline="-25000" dirty="0"/>
              <a:t>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033751"/>
            <a:ext cx="10515600" cy="414321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 the empirical mass (add up the A</a:t>
            </a:r>
            <a:r>
              <a:rPr lang="en-US" baseline="-25000" dirty="0"/>
              <a:t>r </a:t>
            </a:r>
            <a:r>
              <a:rPr lang="en-US" dirty="0"/>
              <a:t>for the empirical formula).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Divide the molecular mass, M</a:t>
            </a:r>
            <a:r>
              <a:rPr lang="en-US" baseline="-25000" dirty="0"/>
              <a:t>r</a:t>
            </a:r>
            <a:r>
              <a:rPr lang="en-US" dirty="0"/>
              <a:t> , by the empirical mass.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Multiply the empirical mass by the multiple found in step 2.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Empirical Formula: </a:t>
            </a:r>
            <a:r>
              <a:rPr lang="en-US" b="1" dirty="0">
                <a:solidFill>
                  <a:srgbClr val="FF0000"/>
                </a:solidFill>
              </a:rPr>
              <a:t>CH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O		</a:t>
            </a:r>
            <a:r>
              <a:rPr lang="en-US" dirty="0"/>
              <a:t>Mr = </a:t>
            </a:r>
            <a:r>
              <a:rPr lang="en-US" b="1" dirty="0">
                <a:solidFill>
                  <a:srgbClr val="FF0000"/>
                </a:solidFill>
              </a:rPr>
              <a:t>180</a:t>
            </a:r>
          </a:p>
          <a:p>
            <a:pPr marL="0" indent="0">
              <a:buNone/>
            </a:pPr>
            <a:r>
              <a:rPr lang="en-US" dirty="0"/>
              <a:t>Empirical Mass = </a:t>
            </a:r>
            <a:r>
              <a:rPr lang="en-US" b="1" dirty="0">
                <a:solidFill>
                  <a:srgbClr val="FF0000"/>
                </a:solidFill>
              </a:rPr>
              <a:t>12.0 + 2(1.0) + 16.0 = 30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180 / 30 = 6 </a:t>
            </a:r>
            <a:r>
              <a:rPr lang="en-US" dirty="0">
                <a:sym typeface="Wingdings" panose="05000000000000000000" pitchFamily="2" charset="2"/>
              </a:rPr>
              <a:t> molecular formula contains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6x the atoms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Molecular Formula: 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baseline="-25000" dirty="0">
                <a:solidFill>
                  <a:srgbClr val="FF0000"/>
                </a:solidFill>
              </a:rPr>
              <a:t>6</a:t>
            </a: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baseline="-25000" dirty="0">
                <a:solidFill>
                  <a:srgbClr val="FF0000"/>
                </a:solidFill>
              </a:rPr>
              <a:t>12</a:t>
            </a:r>
            <a:r>
              <a:rPr lang="en-US" b="1" dirty="0">
                <a:solidFill>
                  <a:srgbClr val="FF0000"/>
                </a:solidFill>
              </a:rPr>
              <a:t>O</a:t>
            </a:r>
            <a:r>
              <a:rPr lang="en-US" b="1" baseline="-25000" dirty="0">
                <a:solidFill>
                  <a:srgbClr val="FF0000"/>
                </a:solidFill>
              </a:rPr>
              <a:t>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1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Calculate!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Q1 and 4 on pg. 55.</a:t>
            </a:r>
          </a:p>
          <a:p>
            <a:r>
              <a:rPr lang="en-US" dirty="0"/>
              <a:t>Check answers in the back of the book.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2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Equations and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8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Explain the difference between empirical and molecular formula.</a:t>
            </a:r>
          </a:p>
          <a:p>
            <a:pPr marL="514350" indent="-514350">
              <a:buAutoNum type="arabicPeriod"/>
            </a:pPr>
            <a:r>
              <a:rPr lang="en-US" dirty="0"/>
              <a:t>Calculate molecular formula given empirical formula and M</a:t>
            </a:r>
            <a:r>
              <a:rPr lang="en-US" baseline="-25000" dirty="0"/>
              <a:t>r</a:t>
            </a:r>
            <a:r>
              <a:rPr 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Calculate empirical formula give data about mass.</a:t>
            </a:r>
          </a:p>
          <a:p>
            <a:pPr marL="514350" indent="-514350">
              <a:buAutoNum type="arabicPeriod"/>
            </a:pPr>
            <a:r>
              <a:rPr lang="en-US" dirty="0"/>
              <a:t>Write balanced equations and ionic equations.</a:t>
            </a:r>
          </a:p>
          <a:p>
            <a:pPr marL="514350" indent="-514350">
              <a:buAutoNum type="arabicPeriod"/>
            </a:pPr>
            <a:r>
              <a:rPr lang="en-US" dirty="0"/>
              <a:t>Use balanced equations to calculate: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Masses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Volumes of gases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/>
              <a:t>Concentrations and volumes for solutions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2366424"/>
            <a:ext cx="498102" cy="3812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25" y="2882590"/>
            <a:ext cx="498102" cy="38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215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Empirical Formula from Mass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1718" y="1825625"/>
            <a:ext cx="5181600" cy="435133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If percentages given, assume the percentages are masses in grams.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 out how many moles, n, there are of each element.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Divide the n for each element by the smallest number to work out the ratios.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Apply the ratio to the formula.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574871" y="1825625"/>
                <a:ext cx="5399690" cy="4351338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56.5% K, 8.70% C, 34.8% O by mass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K:  </a:t>
                </a:r>
                <a:r>
                  <a:rPr lang="en-US" i="1" dirty="0"/>
                  <a:t>n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𝑚𝑎𝑠𝑠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56.5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39.1</m:t>
                        </m:r>
                      </m:den>
                    </m:f>
                  </m:oMath>
                </a14:m>
                <a:r>
                  <a:rPr lang="en-US" dirty="0"/>
                  <a:t> = 1.45 mole</a:t>
                </a:r>
              </a:p>
              <a:p>
                <a:pPr marL="0" indent="0">
                  <a:buNone/>
                </a:pPr>
                <a:endParaRPr lang="en-US" sz="200" dirty="0"/>
              </a:p>
              <a:p>
                <a:pPr marL="0" indent="0">
                  <a:buNone/>
                </a:pPr>
                <a:r>
                  <a:rPr lang="en-US" dirty="0"/>
                  <a:t>C: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8.70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12.0</m:t>
                        </m:r>
                      </m:den>
                    </m:f>
                  </m:oMath>
                </a14:m>
                <a:r>
                  <a:rPr lang="en-US" dirty="0"/>
                  <a:t> = 0.725 mole</a:t>
                </a:r>
              </a:p>
              <a:p>
                <a:pPr marL="0" indent="0">
                  <a:buNone/>
                </a:pPr>
                <a:endParaRPr lang="en-US" sz="600" dirty="0"/>
              </a:p>
              <a:p>
                <a:pPr marL="0" indent="0">
                  <a:buNone/>
                </a:pPr>
                <a:r>
                  <a:rPr lang="en-US" dirty="0"/>
                  <a:t>O: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34.8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16.0</m:t>
                        </m:r>
                      </m:den>
                    </m:f>
                  </m:oMath>
                </a14:m>
                <a:r>
                  <a:rPr lang="en-US" dirty="0"/>
                  <a:t> = 2.18 moles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K: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1.45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0.725</m:t>
                        </m:r>
                      </m:den>
                    </m:f>
                  </m:oMath>
                </a14:m>
                <a:r>
                  <a:rPr lang="en-US" dirty="0"/>
                  <a:t> = 2.0</a:t>
                </a:r>
              </a:p>
              <a:p>
                <a:pPr marL="0" indent="0">
                  <a:buNone/>
                </a:pPr>
                <a:endParaRPr lang="en-US" sz="600" dirty="0"/>
              </a:p>
              <a:p>
                <a:pPr marL="0" indent="0">
                  <a:buNone/>
                </a:pPr>
                <a:r>
                  <a:rPr lang="en-US" dirty="0"/>
                  <a:t>C: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0.725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0.725</m:t>
                        </m:r>
                      </m:den>
                    </m:f>
                  </m:oMath>
                </a14:m>
                <a:r>
                  <a:rPr lang="en-US" dirty="0"/>
                  <a:t> = 1.0</a:t>
                </a:r>
              </a:p>
              <a:p>
                <a:pPr marL="0" indent="0">
                  <a:buNone/>
                </a:pPr>
                <a:endParaRPr lang="en-US" sz="1000" dirty="0"/>
              </a:p>
              <a:p>
                <a:pPr marL="0" indent="0">
                  <a:buNone/>
                </a:pPr>
                <a:r>
                  <a:rPr lang="en-US" dirty="0"/>
                  <a:t>O: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2.18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0.725</m:t>
                        </m:r>
                      </m:den>
                    </m:f>
                  </m:oMath>
                </a14:m>
                <a:r>
                  <a:rPr lang="en-US" dirty="0"/>
                  <a:t> = 3.0		</a:t>
                </a:r>
                <a:r>
                  <a:rPr lang="en-US" dirty="0">
                    <a:sym typeface="Wingdings" panose="05000000000000000000" pitchFamily="2" charset="2"/>
                  </a:rPr>
                  <a:t> 	K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CO</a:t>
                </a:r>
                <a:r>
                  <a:rPr lang="en-US" baseline="-25000" dirty="0">
                    <a:sym typeface="Wingdings" panose="05000000000000000000" pitchFamily="2" charset="2"/>
                  </a:rPr>
                  <a:t>3</a:t>
                </a:r>
                <a:endParaRPr lang="en-US" baseline="-25000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574871" y="1825625"/>
                <a:ext cx="5399690" cy="4351338"/>
              </a:xfrm>
              <a:blipFill>
                <a:blip r:embed="rId2"/>
                <a:stretch>
                  <a:fillRect l="-1243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9420837" y="5511567"/>
            <a:ext cx="1812022" cy="6653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0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calculate!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Q1, 3, and 5 on pg. 57. </a:t>
            </a:r>
          </a:p>
        </p:txBody>
      </p:sp>
    </p:spTree>
    <p:extLst>
      <p:ext uri="{BB962C8B-B14F-4D97-AF65-F5344CB8AC3E}">
        <p14:creationId xmlns:p14="http://schemas.microsoft.com/office/powerpoint/2010/main" val="3017881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Empirical Formula from Masses in a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197" y="2399251"/>
            <a:ext cx="5181600" cy="37777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/>
              <a:t>Calculate the number of moles of given compounds.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Calculate the number of moles of each element in your empirical formula.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Divide number of moles by the smallest to find the ratio.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Apply the ratio to the formula.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423870" y="1825625"/>
                <a:ext cx="5181600" cy="435133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A hydrocarbon is completely combusted to produce 4.40 g CO</a:t>
                </a:r>
                <a:r>
                  <a:rPr lang="en-US" baseline="-25000" dirty="0"/>
                  <a:t>2</a:t>
                </a:r>
                <a:r>
                  <a:rPr lang="en-US" dirty="0"/>
                  <a:t> and 1.8 g H</a:t>
                </a:r>
                <a:r>
                  <a:rPr lang="en-US" baseline="-25000" dirty="0"/>
                  <a:t>2</a:t>
                </a:r>
                <a:r>
                  <a:rPr lang="en-US" dirty="0"/>
                  <a:t>O.</a:t>
                </a:r>
              </a:p>
              <a:p>
                <a:pPr marL="0" indent="0">
                  <a:buNone/>
                </a:pPr>
                <a:r>
                  <a:rPr lang="en-US" dirty="0"/>
                  <a:t>Hydrocarbon:  </a:t>
                </a:r>
                <a:r>
                  <a:rPr lang="en-US" dirty="0" err="1"/>
                  <a:t>C</a:t>
                </a:r>
                <a:r>
                  <a:rPr lang="en-US" baseline="-25000" dirty="0" err="1"/>
                  <a:t>x</a:t>
                </a:r>
                <a:r>
                  <a:rPr lang="en-US" dirty="0" err="1"/>
                  <a:t>H</a:t>
                </a:r>
                <a:r>
                  <a:rPr lang="en-US" baseline="-25000" dirty="0" err="1"/>
                  <a:t>x</a:t>
                </a:r>
                <a:endParaRPr lang="en-US" baseline="-25000" dirty="0"/>
              </a:p>
              <a:p>
                <a:pPr marL="0" indent="0">
                  <a:buNone/>
                </a:pPr>
                <a:endParaRPr lang="en-US" baseline="-25000" dirty="0"/>
              </a:p>
              <a:p>
                <a:pPr marL="0" indent="0">
                  <a:buNone/>
                </a:pPr>
                <a:r>
                  <a:rPr lang="en-US" dirty="0"/>
                  <a:t>CO</a:t>
                </a:r>
                <a:r>
                  <a:rPr lang="en-US" baseline="-25000" dirty="0"/>
                  <a:t>2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4.40 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12.0+2(16.0)</m:t>
                        </m:r>
                      </m:den>
                    </m:f>
                  </m:oMath>
                </a14:m>
                <a:r>
                  <a:rPr lang="en-US" dirty="0"/>
                  <a:t> = 0.1 mole</a:t>
                </a:r>
              </a:p>
              <a:p>
                <a:pPr marL="0" indent="0">
                  <a:buNone/>
                </a:pPr>
                <a:endParaRPr lang="en-US" sz="400" dirty="0"/>
              </a:p>
              <a:p>
                <a:pPr marL="0" indent="0">
                  <a:buNone/>
                </a:pPr>
                <a:r>
                  <a:rPr lang="en-US" dirty="0"/>
                  <a:t>H</a:t>
                </a:r>
                <a:r>
                  <a:rPr lang="en-US" baseline="-25000" dirty="0"/>
                  <a:t>2</a:t>
                </a:r>
                <a:r>
                  <a:rPr lang="en-US" dirty="0"/>
                  <a:t>O: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1.80 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1.0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+16.0</m:t>
                        </m:r>
                      </m:den>
                    </m:f>
                  </m:oMath>
                </a14:m>
                <a:r>
                  <a:rPr lang="en-US" dirty="0"/>
                  <a:t> = 0.1 mole</a:t>
                </a:r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r>
                  <a:rPr lang="en-US" dirty="0"/>
                  <a:t>0.1 mole CO</a:t>
                </a:r>
                <a:r>
                  <a:rPr lang="en-US" baseline="-25000" dirty="0"/>
                  <a:t>2</a:t>
                </a:r>
                <a:r>
                  <a:rPr lang="en-US" dirty="0"/>
                  <a:t> = 0.1 mole C</a:t>
                </a:r>
              </a:p>
              <a:p>
                <a:pPr marL="0" indent="0">
                  <a:buNone/>
                </a:pPr>
                <a:r>
                  <a:rPr lang="en-US" dirty="0"/>
                  <a:t>0.1 mole H</a:t>
                </a:r>
                <a:r>
                  <a:rPr lang="en-US" baseline="-25000" dirty="0"/>
                  <a:t>2</a:t>
                </a:r>
                <a:r>
                  <a:rPr lang="en-US" dirty="0"/>
                  <a:t>O = 0.2 mole H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dirty="0"/>
                  <a:t>C: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0.1</m:t>
                        </m:r>
                      </m:den>
                    </m:f>
                  </m:oMath>
                </a14:m>
                <a:r>
                  <a:rPr lang="en-US" dirty="0"/>
                  <a:t> = 1.0	H: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0.1</m:t>
                        </m:r>
                      </m:den>
                    </m:f>
                  </m:oMath>
                </a14:m>
                <a:r>
                  <a:rPr lang="en-US" dirty="0"/>
                  <a:t> = 2.0	</a:t>
                </a:r>
                <a:r>
                  <a:rPr lang="en-US" dirty="0">
                    <a:sym typeface="Wingdings" panose="05000000000000000000" pitchFamily="2" charset="2"/>
                  </a:rPr>
                  <a:t>   CH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endParaRPr lang="en-US" baseline="-250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423870" y="1825625"/>
                <a:ext cx="5181600" cy="4351338"/>
              </a:xfrm>
              <a:blipFill>
                <a:blip r:embed="rId2"/>
                <a:stretch>
                  <a:fillRect l="-1882" t="-3221" r="-2235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9915787" y="5511568"/>
            <a:ext cx="1812022" cy="6653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4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1219</Words>
  <Application>Microsoft Office PowerPoint</Application>
  <PresentationFormat>Widescreen</PresentationFormat>
  <Paragraphs>211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Wingdings</vt:lpstr>
      <vt:lpstr>Office Theme</vt:lpstr>
      <vt:lpstr>L2: Equations and Calculations</vt:lpstr>
      <vt:lpstr>Empirical Formula vs Molecular Formula</vt:lpstr>
      <vt:lpstr>L2: Equations and Calculations</vt:lpstr>
      <vt:lpstr>Calculating Molecular Formula Using Empirical Formula and Mr</vt:lpstr>
      <vt:lpstr>Let’s Calculate!</vt:lpstr>
      <vt:lpstr>L2: Equations and Calculations</vt:lpstr>
      <vt:lpstr>Calculating Empirical Formula from Mass</vt:lpstr>
      <vt:lpstr>Let’s calculate!</vt:lpstr>
      <vt:lpstr>Calculating Empirical Formula from Masses in a Reaction</vt:lpstr>
      <vt:lpstr>Let’s Calculate!</vt:lpstr>
      <vt:lpstr>L2: Equations and Calculations</vt:lpstr>
      <vt:lpstr>Balancing Equations</vt:lpstr>
      <vt:lpstr>Let’s Balance!</vt:lpstr>
      <vt:lpstr>Ionic Equations</vt:lpstr>
      <vt:lpstr>Let’s try it!</vt:lpstr>
      <vt:lpstr>L2: Equations and Calculations</vt:lpstr>
      <vt:lpstr>Using equations to calculate masses</vt:lpstr>
      <vt:lpstr>Let’s calculate!</vt:lpstr>
      <vt:lpstr>L2: Equations and Calculations</vt:lpstr>
      <vt:lpstr>Using equations to calculate volumes of gas</vt:lpstr>
      <vt:lpstr>Let’s calculate!</vt:lpstr>
      <vt:lpstr>L2: Equations and Calculations</vt:lpstr>
      <vt:lpstr>Calculating Concentrations and Volumes</vt:lpstr>
      <vt:lpstr>Let’s Calculate!</vt:lpstr>
      <vt:lpstr>L2: Equations and Calculations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L2: Equations and Calculations</dc:title>
  <dc:creator>Penguizaur</dc:creator>
  <cp:lastModifiedBy>Penguizaur</cp:lastModifiedBy>
  <cp:revision>34</cp:revision>
  <dcterms:created xsi:type="dcterms:W3CDTF">2016-10-13T13:04:48Z</dcterms:created>
  <dcterms:modified xsi:type="dcterms:W3CDTF">2016-10-17T11:04:17Z</dcterms:modified>
</cp:coreProperties>
</file>