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58" r:id="rId4"/>
    <p:sldId id="261" r:id="rId5"/>
    <p:sldId id="262" r:id="rId6"/>
    <p:sldId id="260" r:id="rId7"/>
    <p:sldId id="280" r:id="rId8"/>
    <p:sldId id="282" r:id="rId9"/>
    <p:sldId id="266" r:id="rId10"/>
    <p:sldId id="257" r:id="rId11"/>
    <p:sldId id="263" r:id="rId12"/>
    <p:sldId id="264" r:id="rId13"/>
    <p:sldId id="267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9166" autoAdjust="0"/>
  </p:normalViewPr>
  <p:slideViewPr>
    <p:cSldViewPr snapToGrid="0">
      <p:cViewPr varScale="1">
        <p:scale>
          <a:sx n="57" d="100"/>
          <a:sy n="57" d="100"/>
        </p:scale>
        <p:origin x="5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D760C-462F-40BE-BDBE-5AA9C54E31D3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238C2-C276-443A-AE2C-36CFC3C4E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A9C1-A636-4662-8D43-3E651E6D7BA0}" type="datetime1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5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E1DE-DB52-4887-AAD0-13AC98734A12}" type="datetime1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E096-10CD-4567-AACE-380BC1C527B6}" type="datetime1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6C7C6-3F81-4D5F-8596-23665E77AA75}" type="datetime1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1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E638-5ED5-481D-9904-0C7FE00B5990}" type="datetime1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5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C3A0-542D-466E-A1D4-BDA13F605349}" type="datetime1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4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54F7-17F5-4721-8DB4-74F1E3BACB06}" type="datetime1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4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004F2-67AF-4B7B-8359-7B3F6A8B0B39}" type="datetime1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9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5123-0119-4821-9138-B24E9712F661}" type="datetime1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8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82D4-E46F-4270-A9DC-CFC6F5977E42}" type="datetime1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2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D743A-B321-40C1-87EB-89E89293C5B4}" type="datetime1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7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06F8-CDC3-4611-ADE1-519C3F45374F}" type="datetime1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A7C4F-BE6E-454C-9E98-76682ECD0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3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quiz.</a:t>
            </a:r>
          </a:p>
          <a:p>
            <a:r>
              <a:rPr lang="en-US" dirty="0"/>
              <a:t>Review your notes until everyone has finished.</a:t>
            </a:r>
          </a:p>
        </p:txBody>
      </p:sp>
    </p:spTree>
    <p:extLst>
      <p:ext uri="{BB962C8B-B14F-4D97-AF65-F5344CB8AC3E}">
        <p14:creationId xmlns:p14="http://schemas.microsoft.com/office/powerpoint/2010/main" val="3462160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relative atomic mass, A</a:t>
            </a:r>
            <a:r>
              <a:rPr lang="en-US" baseline="-25000" dirty="0"/>
              <a:t>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-25000" dirty="0"/>
              <a:t>r</a:t>
            </a:r>
            <a:r>
              <a:rPr lang="en-US" dirty="0"/>
              <a:t> is an average of all the existing isotopes.</a:t>
            </a:r>
          </a:p>
          <a:p>
            <a:endParaRPr lang="en-US" dirty="0"/>
          </a:p>
          <a:p>
            <a:r>
              <a:rPr lang="en-US" dirty="0"/>
              <a:t>However, isotopes do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exist in equal amounts.</a:t>
            </a:r>
          </a:p>
          <a:p>
            <a:endParaRPr lang="en-US" dirty="0"/>
          </a:p>
          <a:p>
            <a:r>
              <a:rPr lang="en-US" dirty="0"/>
              <a:t>So, calculating A</a:t>
            </a:r>
            <a:r>
              <a:rPr lang="en-US" baseline="-25000" dirty="0"/>
              <a:t>r</a:t>
            </a:r>
            <a:r>
              <a:rPr lang="en-US" dirty="0"/>
              <a:t> takes into account the </a:t>
            </a:r>
            <a:r>
              <a:rPr lang="en-US" b="1" dirty="0">
                <a:solidFill>
                  <a:srgbClr val="FF0000"/>
                </a:solidFill>
              </a:rPr>
              <a:t>relative abundance </a:t>
            </a:r>
            <a:r>
              <a:rPr lang="en-US" dirty="0"/>
              <a:t>of each isotope.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24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Calculating A</a:t>
            </a:r>
            <a:r>
              <a:rPr lang="en-US" baseline="-25000" dirty="0"/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natural sample of chlorine contains a mixture of chlorine-35 and chlorine-37, whose relative isotopic masses are 35.0 and 37.0. 75.5% of the sample is </a:t>
                </a:r>
                <a:r>
                  <a:rPr lang="en-US" baseline="30000" dirty="0"/>
                  <a:t>35</a:t>
                </a:r>
                <a:r>
                  <a:rPr lang="en-US" dirty="0"/>
                  <a:t>Cl and 24.5% is </a:t>
                </a:r>
                <a:r>
                  <a:rPr lang="en-US" baseline="30000" dirty="0"/>
                  <a:t>37</a:t>
                </a:r>
                <a:r>
                  <a:rPr lang="en-US" dirty="0"/>
                  <a:t>Cl. </a:t>
                </a:r>
              </a:p>
              <a:p>
                <a:endParaRPr lang="en-US" dirty="0"/>
              </a:p>
              <a:p>
                <a:r>
                  <a:rPr lang="en-US" dirty="0"/>
                  <a:t>A</a:t>
                </a:r>
                <a:r>
                  <a:rPr lang="en-US" baseline="-25000" dirty="0"/>
                  <a:t>r</a:t>
                </a:r>
                <a:r>
                  <a:rPr lang="en-US" dirty="0"/>
                  <a:t> = 0.755(35) + 0.245(37) = 35.5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Percentages: 75%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= 0.75</a:t>
                </a:r>
              </a:p>
              <a:p>
                <a:r>
                  <a:rPr lang="en-US" dirty="0"/>
                  <a:t>Be careful! Example: 0.01%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= 0.0001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2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worksheet.</a:t>
            </a:r>
          </a:p>
        </p:txBody>
      </p:sp>
    </p:spTree>
    <p:extLst>
      <p:ext uri="{BB962C8B-B14F-4D97-AF65-F5344CB8AC3E}">
        <p14:creationId xmlns:p14="http://schemas.microsoft.com/office/powerpoint/2010/main" val="228610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 – Mass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existence of isotopes.</a:t>
            </a:r>
          </a:p>
          <a:p>
            <a:pPr marL="514350" indent="-514350">
              <a:buAutoNum type="arabicPeriod"/>
            </a:pPr>
            <a:r>
              <a:rPr lang="en-US" dirty="0"/>
              <a:t>Define the term relative atomic mass, A</a:t>
            </a:r>
            <a:r>
              <a:rPr lang="en-US" baseline="-25000" dirty="0"/>
              <a:t>r</a:t>
            </a:r>
            <a:r>
              <a:rPr lang="en-US" dirty="0"/>
              <a:t>, and relative molecular mass, M</a:t>
            </a:r>
            <a:r>
              <a:rPr lang="en-US" baseline="-25000" dirty="0"/>
              <a:t>r</a:t>
            </a:r>
            <a:r>
              <a:rPr lang="en-US" dirty="0"/>
              <a:t>, in terms of </a:t>
            </a:r>
            <a:r>
              <a:rPr lang="en-US" baseline="30000" dirty="0"/>
              <a:t>12</a:t>
            </a:r>
            <a:r>
              <a:rPr lang="en-US" dirty="0"/>
              <a:t>C.</a:t>
            </a:r>
          </a:p>
          <a:p>
            <a:pPr marL="514350" indent="-514350">
              <a:buAutoNum type="arabicPeriod"/>
            </a:pPr>
            <a:r>
              <a:rPr lang="en-US" dirty="0"/>
              <a:t>Calculate A</a:t>
            </a:r>
            <a:r>
              <a:rPr lang="en-US" baseline="-25000" dirty="0"/>
              <a:t>r</a:t>
            </a:r>
            <a:r>
              <a:rPr lang="en-US" dirty="0"/>
              <a:t> from isotopic abundance.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2" y="2399715"/>
            <a:ext cx="426511" cy="3264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34" y="2926440"/>
            <a:ext cx="426511" cy="3264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63" y="3826966"/>
            <a:ext cx="426511" cy="32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32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material from today’s lesson, complete </a:t>
            </a:r>
            <a:r>
              <a:rPr lang="en-US"/>
              <a:t>any unfinished classwork</a:t>
            </a:r>
            <a:r>
              <a:rPr lang="en-US" dirty="0"/>
              <a:t>.</a:t>
            </a:r>
          </a:p>
          <a:p>
            <a:r>
              <a:rPr lang="en-US" dirty="0"/>
              <a:t>Read Unit 1, Section 1-3 (pg. 17-18) in the textbook.</a:t>
            </a:r>
          </a:p>
          <a:p>
            <a:r>
              <a:rPr lang="en-US" dirty="0"/>
              <a:t>Write revision notes. </a:t>
            </a:r>
          </a:p>
          <a:p>
            <a:r>
              <a:rPr lang="en-US" dirty="0"/>
              <a:t>There will be a quiz at the beginning of every lesson.</a:t>
            </a:r>
          </a:p>
          <a:p>
            <a:r>
              <a:rPr lang="en-US" dirty="0"/>
              <a:t>Looking ahead: Read Section 1-4, 1-5 (pg. 19-24).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38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 – Mass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existence of isotopes.</a:t>
            </a:r>
          </a:p>
          <a:p>
            <a:pPr marL="514350" indent="-514350">
              <a:buAutoNum type="arabicPeriod"/>
            </a:pPr>
            <a:r>
              <a:rPr lang="en-US" dirty="0"/>
              <a:t>Define the term relative atomic mass, A</a:t>
            </a:r>
            <a:r>
              <a:rPr lang="en-US" baseline="-25000" dirty="0"/>
              <a:t>r</a:t>
            </a:r>
            <a:r>
              <a:rPr lang="en-US" dirty="0"/>
              <a:t>, and relative molecular mass, M</a:t>
            </a:r>
            <a:r>
              <a:rPr lang="en-US" baseline="-25000" dirty="0"/>
              <a:t>r</a:t>
            </a:r>
            <a:r>
              <a:rPr lang="en-US" dirty="0"/>
              <a:t>, in terms of </a:t>
            </a:r>
            <a:r>
              <a:rPr lang="en-US" baseline="30000" dirty="0"/>
              <a:t>12</a:t>
            </a:r>
            <a:r>
              <a:rPr lang="en-US" dirty="0"/>
              <a:t>C.</a:t>
            </a:r>
          </a:p>
          <a:p>
            <a:pPr marL="514350" indent="-514350">
              <a:buAutoNum type="arabicPeriod"/>
            </a:pPr>
            <a:r>
              <a:rPr lang="en-US" dirty="0"/>
              <a:t>Calculate A</a:t>
            </a:r>
            <a:r>
              <a:rPr lang="en-US" baseline="-25000" dirty="0"/>
              <a:t>r</a:t>
            </a:r>
            <a:r>
              <a:rPr lang="en-US" dirty="0"/>
              <a:t> from isotopic abundance.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8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your textbook glossary define the following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211991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Isotope</a:t>
            </a:r>
          </a:p>
          <a:p>
            <a:r>
              <a:rPr lang="en-US" sz="3600" dirty="0"/>
              <a:t>Relative atomic mass</a:t>
            </a:r>
          </a:p>
          <a:p>
            <a:r>
              <a:rPr lang="en-US" sz="3600" dirty="0"/>
              <a:t>Relative isotopic mass</a:t>
            </a:r>
          </a:p>
          <a:p>
            <a:r>
              <a:rPr lang="en-US" sz="3600" dirty="0"/>
              <a:t>Relative isotopic abundance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802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Isotopes</a:t>
            </a:r>
          </a:p>
        </p:txBody>
      </p:sp>
      <p:pic>
        <p:nvPicPr>
          <p:cNvPr id="1026" name="Picture 2" descr="http://images.slideplayer.com/1/274230/slides/slide_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53" b="16521"/>
          <a:stretch/>
        </p:blipFill>
        <p:spPr bwMode="auto">
          <a:xfrm>
            <a:off x="1198808" y="2021982"/>
            <a:ext cx="9144000" cy="3876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89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Isotopes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72755"/>
            <a:ext cx="10515600" cy="20042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name an isotope just add a dash and the mass at the end of the name.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 carbon-12 is an isotope of carbon with a mass of 12.</a:t>
            </a:r>
          </a:p>
        </p:txBody>
      </p:sp>
      <p:pic>
        <p:nvPicPr>
          <p:cNvPr id="2050" name="Picture 2" descr="http://media.wiley.com/Lux/81/167881.image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76" y="1690688"/>
            <a:ext cx="7030836" cy="202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8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65125"/>
            <a:ext cx="6966397" cy="1325563"/>
          </a:xfrm>
        </p:spPr>
        <p:txBody>
          <a:bodyPr/>
          <a:lstStyle/>
          <a:p>
            <a:r>
              <a:rPr lang="en-US" dirty="0"/>
              <a:t>Relative Atomic Mass, A</a:t>
            </a:r>
            <a:r>
              <a:rPr lang="en-US" baseline="-25000" dirty="0"/>
              <a:t>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86" y="1928656"/>
            <a:ext cx="768761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mass of one atom (mass number),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dirty="0"/>
              <a:t>, is always a whole number (protons + neutrons, you can’t have part of a proton or neutron).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relative</a:t>
            </a:r>
            <a:r>
              <a:rPr lang="en-US" dirty="0"/>
              <a:t> atomic mass,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baseline="-25000" dirty="0">
                <a:solidFill>
                  <a:srgbClr val="FF0000"/>
                </a:solidFill>
              </a:rPr>
              <a:t>r</a:t>
            </a:r>
            <a:r>
              <a:rPr lang="en-US" dirty="0"/>
              <a:t>, is the average mass of an atom compared to an atom of carbon-12, which is given a mass of exactly 12.</a:t>
            </a:r>
          </a:p>
          <a:p>
            <a:endParaRPr lang="en-US" dirty="0"/>
          </a:p>
          <a:p>
            <a:r>
              <a:rPr lang="en-US" dirty="0"/>
              <a:t>It is an average of all the existing isotopes so is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a whole number.</a:t>
            </a:r>
          </a:p>
        </p:txBody>
      </p:sp>
      <p:pic>
        <p:nvPicPr>
          <p:cNvPr id="3074" name="Picture 2" descr="http://www.schoolbag.info/chemistry/dummies/dummies.files/image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85" y="857250"/>
            <a:ext cx="30861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rlv.zcache.ca/element_002_he_helium_full_square_sticker-r291d4f527d144c44a0ae0b8a1963e902_v9wf3_8byvr_32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4" t="10015" r="9893" b="10377"/>
          <a:stretch/>
        </p:blipFill>
        <p:spPr bwMode="auto">
          <a:xfrm>
            <a:off x="8501085" y="3281229"/>
            <a:ext cx="3033986" cy="299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97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65125"/>
            <a:ext cx="6966397" cy="1325563"/>
          </a:xfrm>
        </p:spPr>
        <p:txBody>
          <a:bodyPr/>
          <a:lstStyle/>
          <a:p>
            <a:r>
              <a:rPr lang="en-US" dirty="0"/>
              <a:t>Relative Molecular Mass, M</a:t>
            </a:r>
            <a:r>
              <a:rPr lang="en-US" baseline="-25000" dirty="0"/>
              <a:t>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86" y="1928656"/>
            <a:ext cx="7687614" cy="435133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relative molecular mass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b="1" baseline="-25000" dirty="0">
                <a:solidFill>
                  <a:srgbClr val="FF0000"/>
                </a:solidFill>
              </a:rPr>
              <a:t>r</a:t>
            </a:r>
            <a:r>
              <a:rPr lang="en-US" dirty="0"/>
              <a:t>,  is simply the relative atomic masses of all the atoms in the molecule added together.</a:t>
            </a:r>
          </a:p>
        </p:txBody>
      </p:sp>
      <p:pic>
        <p:nvPicPr>
          <p:cNvPr id="13314" name="Picture 2" descr="http://images.slideplayer.com/20/5996613/slides/slide_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40" r="40997" b="10136"/>
          <a:stretch/>
        </p:blipFill>
        <p:spPr bwMode="auto">
          <a:xfrm>
            <a:off x="323000" y="3677525"/>
            <a:ext cx="5395220" cy="228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astrobob.areavoices.com/files/2013/04/Water-molecule-panel-1024x40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44"/>
          <a:stretch/>
        </p:blipFill>
        <p:spPr bwMode="auto">
          <a:xfrm>
            <a:off x="6718365" y="3578094"/>
            <a:ext cx="3460441" cy="238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153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Answer application </a:t>
            </a:r>
            <a:r>
              <a:rPr lang="en-GB"/>
              <a:t>questions 1-3 on </a:t>
            </a:r>
            <a:r>
              <a:rPr lang="en-GB" dirty="0"/>
              <a:t>pg. 18.</a:t>
            </a:r>
          </a:p>
        </p:txBody>
      </p:sp>
    </p:spTree>
    <p:extLst>
      <p:ext uri="{BB962C8B-B14F-4D97-AF65-F5344CB8AC3E}">
        <p14:creationId xmlns:p14="http://schemas.microsoft.com/office/powerpoint/2010/main" val="86337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 – Mass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Explain the existence of isotopes.</a:t>
            </a:r>
          </a:p>
          <a:p>
            <a:pPr marL="514350" indent="-514350">
              <a:buAutoNum type="arabicPeriod"/>
            </a:pPr>
            <a:r>
              <a:rPr lang="en-US" dirty="0"/>
              <a:t>Define the term relative atomic mass, A</a:t>
            </a:r>
            <a:r>
              <a:rPr lang="en-US" baseline="-25000" dirty="0"/>
              <a:t>r</a:t>
            </a:r>
            <a:r>
              <a:rPr lang="en-US" dirty="0"/>
              <a:t>, and relative molecular mass, M</a:t>
            </a:r>
            <a:r>
              <a:rPr lang="en-US" baseline="-25000" dirty="0"/>
              <a:t>r</a:t>
            </a:r>
            <a:r>
              <a:rPr lang="en-US" dirty="0"/>
              <a:t>, in terms of </a:t>
            </a:r>
            <a:r>
              <a:rPr lang="en-US" baseline="30000" dirty="0"/>
              <a:t>12</a:t>
            </a:r>
            <a:r>
              <a:rPr lang="en-US" dirty="0"/>
              <a:t>C.</a:t>
            </a:r>
          </a:p>
          <a:p>
            <a:pPr marL="514350" indent="-514350">
              <a:buAutoNum type="arabicPeriod"/>
            </a:pPr>
            <a:r>
              <a:rPr lang="en-US" dirty="0"/>
              <a:t>Calculate A</a:t>
            </a:r>
            <a:r>
              <a:rPr lang="en-US" baseline="-25000" dirty="0"/>
              <a:t>r</a:t>
            </a:r>
            <a:r>
              <a:rPr lang="en-US" dirty="0"/>
              <a:t> from isotopic abundance.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82" y="2399715"/>
            <a:ext cx="426511" cy="3264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34" y="2926440"/>
            <a:ext cx="426511" cy="32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51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458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Starter</vt:lpstr>
      <vt:lpstr>L2 – Mass </vt:lpstr>
      <vt:lpstr>Using your textbook glossary define the following terms</vt:lpstr>
      <vt:lpstr>Representing Isotopes</vt:lpstr>
      <vt:lpstr>Representing Isotopes</vt:lpstr>
      <vt:lpstr>Relative Atomic Mass, Ar</vt:lpstr>
      <vt:lpstr>Relative Molecular Mass, Mr</vt:lpstr>
      <vt:lpstr>Practice</vt:lpstr>
      <vt:lpstr>L2 – Mass </vt:lpstr>
      <vt:lpstr>Calculating relative atomic mass, Ar</vt:lpstr>
      <vt:lpstr>Example: Calculating Ar</vt:lpstr>
      <vt:lpstr>Practice</vt:lpstr>
      <vt:lpstr>L2 – Mass 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Penguizaur</dc:creator>
  <cp:lastModifiedBy>Jessica Gao</cp:lastModifiedBy>
  <cp:revision>44</cp:revision>
  <dcterms:created xsi:type="dcterms:W3CDTF">2016-08-09T07:58:42Z</dcterms:created>
  <dcterms:modified xsi:type="dcterms:W3CDTF">2016-09-14T12:30:30Z</dcterms:modified>
</cp:coreProperties>
</file>