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65" r:id="rId12"/>
    <p:sldId id="266" r:id="rId13"/>
    <p:sldId id="267" r:id="rId14"/>
    <p:sldId id="268" r:id="rId15"/>
    <p:sldId id="272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10F20-94E1-4884-A0F6-E8EDAA572053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418CE-8FFE-4169-9E5D-64509F37E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6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238C2-C276-443A-AE2C-36CFC3C4E7A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01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8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9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4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3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2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2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6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9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2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49E0D-9E2C-45A8-83EE-F25C0BA0FD90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601B7-5332-45CE-B6CD-8BD8CAEAB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9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quiz and hand in.</a:t>
            </a:r>
          </a:p>
        </p:txBody>
      </p:sp>
    </p:spTree>
    <p:extLst>
      <p:ext uri="{BB962C8B-B14F-4D97-AF65-F5344CB8AC3E}">
        <p14:creationId xmlns:p14="http://schemas.microsoft.com/office/powerpoint/2010/main" val="4064802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 – Mass Spectrometry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sz="3200" dirty="0"/>
              <a:t>Recall how a TOF mass spectrometer works including the following steps: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Ionisation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Acceleration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Ion drift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Detection</a:t>
            </a:r>
          </a:p>
          <a:p>
            <a:pPr marL="514350" indent="-514350">
              <a:buAutoNum type="arabicPeriod"/>
            </a:pPr>
            <a:r>
              <a:rPr lang="en-US" sz="3200" dirty="0"/>
              <a:t>Interpret simple mass spectra of elements.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82" y="2399715"/>
            <a:ext cx="426511" cy="3264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761" y="3389241"/>
            <a:ext cx="426511" cy="3264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761" y="3838076"/>
            <a:ext cx="426511" cy="3264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2" y="4299449"/>
            <a:ext cx="426511" cy="3264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1" y="4748284"/>
            <a:ext cx="426511" cy="32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432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TOF-MS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Gives accurate information about:</a:t>
            </a:r>
          </a:p>
          <a:p>
            <a:pPr lvl="1"/>
            <a:r>
              <a:rPr lang="en-US" sz="2800" dirty="0"/>
              <a:t>Relative isotopic mass</a:t>
            </a:r>
          </a:p>
          <a:p>
            <a:pPr lvl="1"/>
            <a:r>
              <a:rPr lang="en-US" sz="2800" dirty="0"/>
              <a:t>Relative isotopic abundance</a:t>
            </a:r>
          </a:p>
          <a:p>
            <a:pPr lvl="1"/>
            <a:endParaRPr lang="en-US" sz="2800" dirty="0"/>
          </a:p>
          <a:p>
            <a:r>
              <a:rPr lang="en-US" sz="3200" dirty="0"/>
              <a:t>Can be used to:</a:t>
            </a:r>
          </a:p>
          <a:p>
            <a:pPr lvl="1"/>
            <a:r>
              <a:rPr lang="en-US" sz="2800" dirty="0"/>
              <a:t>Identify elements</a:t>
            </a:r>
          </a:p>
          <a:p>
            <a:pPr lvl="1"/>
            <a:r>
              <a:rPr lang="en-US" sz="2800" dirty="0"/>
              <a:t>Calculate isotopic abundance</a:t>
            </a:r>
          </a:p>
          <a:p>
            <a:pPr lvl="1"/>
            <a:r>
              <a:rPr lang="en-US" sz="2800" dirty="0"/>
              <a:t>Calculate relative atomic mass, A</a:t>
            </a:r>
            <a:r>
              <a:rPr lang="en-US" sz="2800" baseline="-25000" dirty="0"/>
              <a:t>r</a:t>
            </a:r>
          </a:p>
          <a:p>
            <a:pPr lvl="1"/>
            <a:r>
              <a:rPr lang="en-US" sz="2800" dirty="0"/>
              <a:t>Calculate relative molecular mass, M</a:t>
            </a:r>
            <a:r>
              <a:rPr lang="en-US" sz="2800" baseline="-25000" dirty="0"/>
              <a:t>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480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882" y="365125"/>
            <a:ext cx="11269014" cy="1325563"/>
          </a:xfrm>
        </p:spPr>
        <p:txBody>
          <a:bodyPr/>
          <a:lstStyle/>
          <a:p>
            <a:r>
              <a:rPr lang="en-US" dirty="0"/>
              <a:t>Interpreting Mass Spectra: Identifying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1690688"/>
            <a:ext cx="5550794" cy="4761627"/>
          </a:xfrm>
        </p:spPr>
        <p:txBody>
          <a:bodyPr>
            <a:normAutofit/>
          </a:bodyPr>
          <a:lstStyle/>
          <a:p>
            <a:r>
              <a:rPr lang="en-US" dirty="0"/>
              <a:t>MS can be used to identify elements.</a:t>
            </a:r>
          </a:p>
          <a:p>
            <a:endParaRPr lang="en-US" dirty="0"/>
          </a:p>
          <a:p>
            <a:r>
              <a:rPr lang="en-US" dirty="0"/>
              <a:t>m/z = mass to charge ratio</a:t>
            </a:r>
          </a:p>
          <a:p>
            <a:r>
              <a:rPr lang="en-US" dirty="0"/>
              <a:t>Since the charge is usually +1 we assume this is the mass of the particle.</a:t>
            </a:r>
          </a:p>
          <a:p>
            <a:r>
              <a:rPr lang="en-US" dirty="0"/>
              <a:t>There is a specific pattern produced due to the different isotopes of the element.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266" name="Picture 2" descr="http://www.chemguide.co.uk/analysis/masspec/zrmasspec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426" y="1523262"/>
            <a:ext cx="4889678" cy="240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www.chemguide.co.uk/analysis/masspec/bmasspec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797" y="4082603"/>
            <a:ext cx="4562155" cy="254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092484" y="1847968"/>
            <a:ext cx="197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zirconium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8969" y="4717684"/>
            <a:ext cx="197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boron</a:t>
            </a:r>
          </a:p>
        </p:txBody>
      </p:sp>
    </p:spTree>
    <p:extLst>
      <p:ext uri="{BB962C8B-B14F-4D97-AF65-F5344CB8AC3E}">
        <p14:creationId xmlns:p14="http://schemas.microsoft.com/office/powerpoint/2010/main" val="169853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0864403" cy="1325563"/>
          </a:xfrm>
        </p:spPr>
        <p:txBody>
          <a:bodyPr/>
          <a:lstStyle/>
          <a:p>
            <a:r>
              <a:rPr lang="en-US" dirty="0"/>
              <a:t>Interpreting Mass Spectra: Isotopic Abundance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397" y="1739028"/>
            <a:ext cx="6399727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height of the peak relates to the abundance. A comparison of the peaks allows you to calculate isotopic abundance.</a:t>
            </a:r>
          </a:p>
          <a:p>
            <a:endParaRPr lang="en-US" dirty="0"/>
          </a:p>
          <a:p>
            <a:r>
              <a:rPr lang="en-US" dirty="0"/>
              <a:t>A pure sample of chlorine was tested.</a:t>
            </a:r>
          </a:p>
          <a:p>
            <a:endParaRPr lang="en-US" dirty="0"/>
          </a:p>
          <a:p>
            <a:r>
              <a:rPr lang="en-US" dirty="0"/>
              <a:t>The mass spectra shows that the abundance of chlorine-35 is 3x greater than chlorine-37.</a:t>
            </a:r>
          </a:p>
          <a:p>
            <a:endParaRPr lang="en-US" dirty="0"/>
          </a:p>
          <a:p>
            <a:r>
              <a:rPr lang="en-US" dirty="0"/>
              <a:t>Chlorine-35 abundance = 75%</a:t>
            </a:r>
          </a:p>
          <a:p>
            <a:r>
              <a:rPr lang="en-US" dirty="0"/>
              <a:t>Chlorine-37 abundance = 25%</a:t>
            </a:r>
          </a:p>
        </p:txBody>
      </p:sp>
      <p:pic>
        <p:nvPicPr>
          <p:cNvPr id="6146" name="Picture 2" descr="http://www.chemguide.co.uk/analysis/masspec/clmasspe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832" y="2364732"/>
            <a:ext cx="4433417" cy="309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36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488" y="249215"/>
            <a:ext cx="11797048" cy="1325563"/>
          </a:xfrm>
        </p:spPr>
        <p:txBody>
          <a:bodyPr>
            <a:normAutofit/>
          </a:bodyPr>
          <a:lstStyle/>
          <a:p>
            <a:r>
              <a:rPr lang="en-US" sz="4000" dirty="0"/>
              <a:t>Interpreting Mass Spectra: Relative Molecular Mass M</a:t>
            </a:r>
            <a:r>
              <a:rPr lang="en-US" sz="4000" baseline="-25000" dirty="0"/>
              <a:t>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8" y="1574778"/>
            <a:ext cx="6104586" cy="49548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Molecules can also be analysed by TOF-MS.</a:t>
            </a:r>
          </a:p>
          <a:p>
            <a:endParaRPr lang="en-US" dirty="0"/>
          </a:p>
          <a:p>
            <a:r>
              <a:rPr lang="en-US" dirty="0"/>
              <a:t>The peak with the highest m/z value is the molecular ion, M</a:t>
            </a:r>
            <a:r>
              <a:rPr lang="en-US" baseline="30000" dirty="0"/>
              <a:t>+</a:t>
            </a:r>
            <a:r>
              <a:rPr lang="en-US" dirty="0"/>
              <a:t>, which forms when the entire molecule forms into an ion by losing one electron.</a:t>
            </a:r>
          </a:p>
          <a:p>
            <a:r>
              <a:rPr lang="en-US" dirty="0"/>
              <a:t>This gives you the relative molecular mass, M</a:t>
            </a:r>
            <a:r>
              <a:rPr lang="en-US" baseline="-25000" dirty="0"/>
              <a:t>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 other peaks are formed by the fragmentation of the molecule to form smaller ions, creating a unique pattern.</a:t>
            </a:r>
          </a:p>
        </p:txBody>
      </p:sp>
      <p:pic>
        <p:nvPicPr>
          <p:cNvPr id="12290" name="Picture 2" descr="http://www.chemguide.co.uk/analysis/masspec/pentanemspec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083" y="2409814"/>
            <a:ext cx="4849652" cy="2986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428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 – Mass Spectrometry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sz="3200" dirty="0"/>
              <a:t>Recall how a TOF mass spectrometer works including the following steps: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Ionisation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Acceleration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Ion drift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Detection</a:t>
            </a:r>
          </a:p>
          <a:p>
            <a:pPr marL="514350" indent="-514350">
              <a:buAutoNum type="arabicPeriod"/>
            </a:pPr>
            <a:r>
              <a:rPr lang="en-US" sz="3200" dirty="0"/>
              <a:t>Interpret simple mass spectra of elements.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82" y="2399715"/>
            <a:ext cx="426511" cy="3264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761" y="3389241"/>
            <a:ext cx="426511" cy="3264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761" y="3838076"/>
            <a:ext cx="426511" cy="3264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2" y="4299449"/>
            <a:ext cx="426511" cy="3264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1" y="4748284"/>
            <a:ext cx="426511" cy="3264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20" y="5253979"/>
            <a:ext cx="426511" cy="32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311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397" y="1825625"/>
            <a:ext cx="11269014" cy="4351338"/>
          </a:xfrm>
        </p:spPr>
        <p:txBody>
          <a:bodyPr>
            <a:normAutofit/>
          </a:bodyPr>
          <a:lstStyle/>
          <a:p>
            <a:r>
              <a:rPr lang="en-US" dirty="0"/>
              <a:t>Complete practice questions on pg. 20-24.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Homework:</a:t>
            </a:r>
          </a:p>
          <a:p>
            <a:r>
              <a:rPr lang="en-US" dirty="0"/>
              <a:t>Revise material from today’s lesson.</a:t>
            </a:r>
          </a:p>
          <a:p>
            <a:r>
              <a:rPr lang="en-US" dirty="0"/>
              <a:t>Write revision notes.</a:t>
            </a:r>
          </a:p>
          <a:p>
            <a:r>
              <a:rPr lang="en-US" dirty="0"/>
              <a:t>Complete all practice questions not finished in class.</a:t>
            </a:r>
          </a:p>
          <a:p>
            <a:r>
              <a:rPr lang="en-US" dirty="0"/>
              <a:t>Looking ahead: Read Section 1-6 from the textbook (pg. 25-28).</a:t>
            </a:r>
          </a:p>
        </p:txBody>
      </p:sp>
    </p:spTree>
    <p:extLst>
      <p:ext uri="{BB962C8B-B14F-4D97-AF65-F5344CB8AC3E}">
        <p14:creationId xmlns:p14="http://schemas.microsoft.com/office/powerpoint/2010/main" val="72144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 – Mass Spectrometry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sz="3200" dirty="0"/>
              <a:t>Recall how a TOF mass spectrometer works including the following steps: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Ionisation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Acceleration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Ion drift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Detection</a:t>
            </a:r>
          </a:p>
          <a:p>
            <a:pPr marL="514350" indent="-514350">
              <a:buAutoNum type="arabicPeriod"/>
            </a:pPr>
            <a:r>
              <a:rPr lang="en-US" sz="3200" dirty="0"/>
              <a:t>Interpret simple mass spectra of elements.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2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your textbook glossary define the following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9865"/>
            <a:ext cx="10515600" cy="1700011"/>
          </a:xfrm>
        </p:spPr>
        <p:txBody>
          <a:bodyPr/>
          <a:lstStyle/>
          <a:p>
            <a:r>
              <a:rPr lang="en-US" dirty="0"/>
              <a:t>Mass spectrometry</a:t>
            </a:r>
          </a:p>
          <a:p>
            <a:r>
              <a:rPr lang="en-US" dirty="0"/>
              <a:t>Mass spectrum</a:t>
            </a:r>
          </a:p>
          <a:p>
            <a:r>
              <a:rPr lang="en-US" dirty="0"/>
              <a:t>Ionisation</a:t>
            </a:r>
          </a:p>
        </p:txBody>
      </p:sp>
    </p:spTree>
    <p:extLst>
      <p:ext uri="{BB962C8B-B14F-4D97-AF65-F5344CB8AC3E}">
        <p14:creationId xmlns:p14="http://schemas.microsoft.com/office/powerpoint/2010/main" val="382717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Spectrometry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522" y="1825625"/>
            <a:ext cx="5459569" cy="435133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Spectrometers</a:t>
            </a:r>
            <a:r>
              <a:rPr lang="en-US" sz="3200" dirty="0"/>
              <a:t> are instruments that make scientific measurements and produce </a:t>
            </a:r>
            <a:r>
              <a:rPr lang="en-US" sz="3200" b="1" dirty="0">
                <a:solidFill>
                  <a:srgbClr val="FF0000"/>
                </a:solidFill>
              </a:rPr>
              <a:t>spectra</a:t>
            </a:r>
            <a:r>
              <a:rPr lang="en-US" sz="3200" dirty="0"/>
              <a:t> (read outs with a range of results).</a:t>
            </a:r>
          </a:p>
          <a:p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Mass spectrometers </a:t>
            </a:r>
            <a:r>
              <a:rPr lang="en-US" sz="3200" dirty="0"/>
              <a:t>give information about the mass of substances in a sample.</a:t>
            </a:r>
          </a:p>
        </p:txBody>
      </p:sp>
      <p:pic>
        <p:nvPicPr>
          <p:cNvPr id="4098" name="Picture 2" descr="http://media.labcompare.com/m/1/product/1227-40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655" y="72709"/>
            <a:ext cx="4383297" cy="328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msl.ku.edu/sites/msl.drupal.ku.edu/files/images/general/MALDI_line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034" y="3393249"/>
            <a:ext cx="571500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28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of Flight (TOF) Mass Spectrometers (MS)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593" y="2347511"/>
            <a:ext cx="459668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TOF-MS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Ionisation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Acceleration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Ion Drift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Detection</a:t>
            </a:r>
          </a:p>
          <a:p>
            <a:endParaRPr lang="en-US" dirty="0"/>
          </a:p>
        </p:txBody>
      </p:sp>
      <p:pic>
        <p:nvPicPr>
          <p:cNvPr id="5122" name="Picture 2" descr="http://www.kore.co.uk/graphics/ms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887" y="2593572"/>
            <a:ext cx="7713113" cy="2905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72756" y="4971245"/>
            <a:ext cx="11462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Ionisation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81870" y="4971245"/>
            <a:ext cx="8875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2060"/>
                </a:solidFill>
              </a:rPr>
              <a:t>Ion</a:t>
            </a:r>
          </a:p>
        </p:txBody>
      </p:sp>
    </p:spTree>
    <p:extLst>
      <p:ext uri="{BB962C8B-B14F-4D97-AF65-F5344CB8AC3E}">
        <p14:creationId xmlns:p14="http://schemas.microsoft.com/office/powerpoint/2010/main" val="64511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of Flight (TOF) Mass Spectrometers (MS)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89" y="1870756"/>
            <a:ext cx="419099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TOF-MS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Ionisation</a:t>
            </a:r>
          </a:p>
          <a:p>
            <a:r>
              <a:rPr lang="en-US" dirty="0"/>
              <a:t>Electron Impact</a:t>
            </a:r>
          </a:p>
          <a:p>
            <a:r>
              <a:rPr lang="en-US" dirty="0"/>
              <a:t>The sample is bombarded by high energy electrons.</a:t>
            </a:r>
          </a:p>
          <a:p>
            <a:r>
              <a:rPr lang="en-US" dirty="0"/>
              <a:t>The sample atom or molecule loses an e</a:t>
            </a:r>
            <a:r>
              <a:rPr lang="en-US" baseline="30000" dirty="0"/>
              <a:t>-</a:t>
            </a:r>
            <a:r>
              <a:rPr lang="en-US" dirty="0"/>
              <a:t> and gains a +1 charge.</a:t>
            </a:r>
          </a:p>
        </p:txBody>
      </p:sp>
      <p:pic>
        <p:nvPicPr>
          <p:cNvPr id="5122" name="Picture 2" descr="http://www.kore.co.uk/graphics/ms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887" y="2593572"/>
            <a:ext cx="7713113" cy="2905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72756" y="4971245"/>
            <a:ext cx="11462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Ionisation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81870" y="4971245"/>
            <a:ext cx="8875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2060"/>
                </a:solidFill>
              </a:rPr>
              <a:t>Ion</a:t>
            </a:r>
          </a:p>
        </p:txBody>
      </p:sp>
    </p:spTree>
    <p:extLst>
      <p:ext uri="{BB962C8B-B14F-4D97-AF65-F5344CB8AC3E}">
        <p14:creationId xmlns:p14="http://schemas.microsoft.com/office/powerpoint/2010/main" val="311910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of Flight (TOF) Mass Spectrometers (MS)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314" y="1506829"/>
            <a:ext cx="4190998" cy="5138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TOF-MS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Acceleration</a:t>
            </a:r>
          </a:p>
          <a:p>
            <a:r>
              <a:rPr lang="en-US" dirty="0"/>
              <a:t>An electric field accelerates the ions. The electric field gives the same amount of kinetic energy to all particles.</a:t>
            </a:r>
          </a:p>
          <a:p>
            <a:r>
              <a:rPr lang="en-US" dirty="0"/>
              <a:t>BUT: Lighter particles accelerate more and heavier particles accelerate less.</a:t>
            </a:r>
          </a:p>
        </p:txBody>
      </p:sp>
      <p:pic>
        <p:nvPicPr>
          <p:cNvPr id="5122" name="Picture 2" descr="http://www.kore.co.uk/graphics/ms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887" y="2593572"/>
            <a:ext cx="7713113" cy="2905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72756" y="4971245"/>
            <a:ext cx="11462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Ionisation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81870" y="4971245"/>
            <a:ext cx="8875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2060"/>
                </a:solidFill>
              </a:rPr>
              <a:t>Ion</a:t>
            </a:r>
          </a:p>
        </p:txBody>
      </p:sp>
    </p:spTree>
    <p:extLst>
      <p:ext uri="{BB962C8B-B14F-4D97-AF65-F5344CB8AC3E}">
        <p14:creationId xmlns:p14="http://schemas.microsoft.com/office/powerpoint/2010/main" val="83658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of Flight (TOF) Mass Spectrometers (MS)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8" y="2343955"/>
            <a:ext cx="4237152" cy="437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TOF-MS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Ion Drift</a:t>
            </a:r>
          </a:p>
          <a:p>
            <a:r>
              <a:rPr lang="en-US" dirty="0"/>
              <a:t>When they leave the electric field they drift at constant (but different!) speeds until they hit the detector.</a:t>
            </a:r>
          </a:p>
        </p:txBody>
      </p:sp>
      <p:pic>
        <p:nvPicPr>
          <p:cNvPr id="5122" name="Picture 2" descr="http://www.kore.co.uk/graphics/ms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887" y="2593572"/>
            <a:ext cx="7713113" cy="2905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72756" y="4971245"/>
            <a:ext cx="11462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Ionisation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81870" y="4971245"/>
            <a:ext cx="8875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2060"/>
                </a:solidFill>
              </a:rPr>
              <a:t>Ion</a:t>
            </a:r>
          </a:p>
        </p:txBody>
      </p:sp>
    </p:spTree>
    <p:extLst>
      <p:ext uri="{BB962C8B-B14F-4D97-AF65-F5344CB8AC3E}">
        <p14:creationId xmlns:p14="http://schemas.microsoft.com/office/powerpoint/2010/main" val="2201641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of Flight (TOF) Mass Spectrometers (MS)</a:t>
            </a:r>
          </a:p>
        </p:txBody>
      </p:sp>
      <p:pic>
        <p:nvPicPr>
          <p:cNvPr id="5122" name="Picture 2" descr="http://www.kore.co.uk/graphics/ms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887" y="2593572"/>
            <a:ext cx="7713113" cy="2905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72756" y="4971245"/>
            <a:ext cx="11462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Ionisation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81870" y="4971245"/>
            <a:ext cx="8875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2060"/>
                </a:solidFill>
              </a:rPr>
              <a:t>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84" y="1457771"/>
            <a:ext cx="4662152" cy="5177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TOF-MS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Detection</a:t>
            </a:r>
          </a:p>
          <a:p>
            <a:r>
              <a:rPr lang="en-US" dirty="0"/>
              <a:t>Ions will hit the detector at different times, the time for each particle is measured.</a:t>
            </a:r>
          </a:p>
          <a:p>
            <a:r>
              <a:rPr lang="en-US" dirty="0"/>
              <a:t>When the + ions hit </a:t>
            </a:r>
            <a:r>
              <a:rPr lang="en-US"/>
              <a:t>the detector </a:t>
            </a:r>
            <a:r>
              <a:rPr lang="en-US" dirty="0"/>
              <a:t>plate, electrons move onto the + ions to form neutral atoms. </a:t>
            </a:r>
          </a:p>
          <a:p>
            <a:r>
              <a:rPr lang="en-US" dirty="0"/>
              <a:t>The size of the current generated is also measured.</a:t>
            </a:r>
          </a:p>
        </p:txBody>
      </p:sp>
    </p:spTree>
    <p:extLst>
      <p:ext uri="{BB962C8B-B14F-4D97-AF65-F5344CB8AC3E}">
        <p14:creationId xmlns:p14="http://schemas.microsoft.com/office/powerpoint/2010/main" val="1427357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627</Words>
  <Application>Microsoft Office PowerPoint</Application>
  <PresentationFormat>Widescreen</PresentationFormat>
  <Paragraphs>114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Starter</vt:lpstr>
      <vt:lpstr>L3 – Mass Spectrometry</vt:lpstr>
      <vt:lpstr>Using your textbook glossary define the following terms</vt:lpstr>
      <vt:lpstr>Mass Spectrometry</vt:lpstr>
      <vt:lpstr>Time of Flight (TOF) Mass Spectrometers (MS)</vt:lpstr>
      <vt:lpstr>Time of Flight (TOF) Mass Spectrometers (MS)</vt:lpstr>
      <vt:lpstr>Time of Flight (TOF) Mass Spectrometers (MS)</vt:lpstr>
      <vt:lpstr>Time of Flight (TOF) Mass Spectrometers (MS)</vt:lpstr>
      <vt:lpstr>Time of Flight (TOF) Mass Spectrometers (MS)</vt:lpstr>
      <vt:lpstr>L3 – Mass Spectrometry</vt:lpstr>
      <vt:lpstr>Purpose of TOF-MS </vt:lpstr>
      <vt:lpstr>Interpreting Mass Spectra: Identifying Elements</vt:lpstr>
      <vt:lpstr>Interpreting Mass Spectra: Isotopic Abundance</vt:lpstr>
      <vt:lpstr>Interpreting Mass Spectra: Relative Molecular Mass Mr</vt:lpstr>
      <vt:lpstr>L3 – Mass Spectrometry</vt:lpstr>
      <vt:lpstr>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 – Mass Spectrometry</dc:title>
  <dc:creator>Penguizaur</dc:creator>
  <cp:lastModifiedBy>Penguizaur</cp:lastModifiedBy>
  <cp:revision>6</cp:revision>
  <dcterms:created xsi:type="dcterms:W3CDTF">2016-08-12T14:08:16Z</dcterms:created>
  <dcterms:modified xsi:type="dcterms:W3CDTF">2016-08-17T11:48:51Z</dcterms:modified>
</cp:coreProperties>
</file>