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6" r:id="rId3"/>
    <p:sldId id="259" r:id="rId4"/>
    <p:sldId id="262" r:id="rId5"/>
    <p:sldId id="261" r:id="rId6"/>
    <p:sldId id="258" r:id="rId7"/>
    <p:sldId id="263" r:id="rId8"/>
    <p:sldId id="260" r:id="rId9"/>
    <p:sldId id="268" r:id="rId10"/>
    <p:sldId id="265" r:id="rId11"/>
    <p:sldId id="264" r:id="rId12"/>
    <p:sldId id="267" r:id="rId13"/>
    <p:sldId id="266" r:id="rId14"/>
    <p:sldId id="269" r:id="rId15"/>
    <p:sldId id="271" r:id="rId16"/>
    <p:sldId id="270" r:id="rId17"/>
    <p:sldId id="272" r:id="rId18"/>
    <p:sldId id="275" r:id="rId19"/>
    <p:sldId id="276" r:id="rId20"/>
    <p:sldId id="277" r:id="rId21"/>
    <p:sldId id="278" r:id="rId22"/>
    <p:sldId id="274" r:id="rId23"/>
    <p:sldId id="279" r:id="rId24"/>
    <p:sldId id="280" r:id="rId25"/>
    <p:sldId id="273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4471" autoAdjust="0"/>
  </p:normalViewPr>
  <p:slideViewPr>
    <p:cSldViewPr snapToGrid="0">
      <p:cViewPr varScale="1">
        <p:scale>
          <a:sx n="83" d="100"/>
          <a:sy n="83" d="100"/>
        </p:scale>
        <p:origin x="22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0D95B-2838-40B3-ABC6-D4394CAF30E5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22DEA-5503-47DA-AD2A-375747C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22DEA-5503-47DA-AD2A-375747CEA9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5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22DEA-5503-47DA-AD2A-375747CEA9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0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22DEA-5503-47DA-AD2A-375747CEA9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3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6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3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3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F08E-C152-4552-8EF1-FE7DAF14D91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E7B0-5F18-4580-8C45-57F9D4A78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quiz.</a:t>
            </a:r>
          </a:p>
          <a:p>
            <a:r>
              <a:rPr lang="en-US" dirty="0"/>
              <a:t>Review your notes or read the textbook when you have finished.</a:t>
            </a:r>
          </a:p>
        </p:txBody>
      </p:sp>
    </p:spTree>
    <p:extLst>
      <p:ext uri="{BB962C8B-B14F-4D97-AF65-F5344CB8AC3E}">
        <p14:creationId xmlns:p14="http://schemas.microsoft.com/office/powerpoint/2010/main" val="379932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 </a:t>
            </a:r>
            <a:br>
              <a:rPr lang="en-US" dirty="0"/>
            </a:br>
            <a:r>
              <a:rPr lang="en-US" dirty="0"/>
              <a:t>Sub-Shell Notation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8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Sub-shell notation gives the number of electrons in each subshell.</a:t>
            </a:r>
          </a:p>
          <a:p>
            <a:pPr marL="0" indent="0" algn="ctr">
              <a:buNone/>
            </a:pPr>
            <a:r>
              <a:rPr lang="en-US" dirty="0"/>
              <a:t>Example:</a:t>
            </a:r>
          </a:p>
          <a:p>
            <a:pPr marL="0" indent="0" algn="ctr">
              <a:buNone/>
            </a:pP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http://www.benjamin-mills.com/teaching/chemistry/GCSE/electron-configurations/full-size-images/16-S-sulfur-elec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573" y="3367355"/>
            <a:ext cx="2866474" cy="286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20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 </a:t>
            </a:r>
            <a:br>
              <a:rPr lang="en-US" dirty="0"/>
            </a:br>
            <a:r>
              <a:rPr lang="en-US" dirty="0"/>
              <a:t>Sub-Shell Notation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8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Sub-shell notation gives the number of electrons in each subshell.</a:t>
            </a:r>
          </a:p>
          <a:p>
            <a:pPr marL="0" indent="0" algn="ctr">
              <a:buNone/>
            </a:pPr>
            <a:r>
              <a:rPr lang="en-US" dirty="0"/>
              <a:t>Example: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p</a:t>
            </a:r>
            <a:r>
              <a:rPr lang="en-US" baseline="30000" dirty="0"/>
              <a:t>6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p</a:t>
            </a:r>
            <a:r>
              <a:rPr lang="en-US" baseline="30000" dirty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http://www.benjamin-mills.com/teaching/chemistry/GCSE/electron-configurations/full-size-images/16-S-sulfur-elec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35" y="3393478"/>
            <a:ext cx="2915170" cy="29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0093" y="4648952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Energy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5567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Sub-shell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90028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# of e</a:t>
            </a:r>
            <a:r>
              <a:rPr lang="en-US" sz="3200" baseline="30000" dirty="0"/>
              <a:t>-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33516" y="3630305"/>
            <a:ext cx="2866030" cy="11224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2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 </a:t>
            </a:r>
            <a:br>
              <a:rPr lang="en-US" dirty="0"/>
            </a:br>
            <a:r>
              <a:rPr lang="en-US" dirty="0"/>
              <a:t>Sub-Shell Notation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8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Sub-shell notation gives the number of electrons in each subshell.</a:t>
            </a:r>
          </a:p>
          <a:p>
            <a:pPr marL="0" indent="0" algn="ctr">
              <a:buNone/>
            </a:pPr>
            <a:r>
              <a:rPr lang="en-US" dirty="0"/>
              <a:t>Example:</a:t>
            </a:r>
          </a:p>
          <a:p>
            <a:pPr marL="0" indent="0" algn="ctr">
              <a:buNone/>
            </a:pPr>
            <a:r>
              <a:rPr lang="en-US" dirty="0"/>
              <a:t>1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2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2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aseline="30000" dirty="0"/>
              <a:t>6</a:t>
            </a:r>
            <a:r>
              <a:rPr lang="en-US" dirty="0"/>
              <a:t>3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3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aseline="30000" dirty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2" descr="http://www.benjamin-mills.com/teaching/chemistry/GCSE/electron-configurations/full-size-images/16-S-sulfur-elec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35" y="3393478"/>
            <a:ext cx="2915170" cy="29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0093" y="4648952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Energy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5567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Sub-shell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90028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# of e</a:t>
            </a:r>
            <a:r>
              <a:rPr lang="en-US" sz="3200" baseline="30000" dirty="0"/>
              <a:t>-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40239" y="3730256"/>
            <a:ext cx="496887" cy="10481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 </a:t>
            </a:r>
            <a:br>
              <a:rPr lang="en-US" dirty="0"/>
            </a:br>
            <a:r>
              <a:rPr lang="en-US" dirty="0"/>
              <a:t>Sub-Shell Notation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8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Sub-shell notation gives the number of electrons in each subshell.</a:t>
            </a:r>
          </a:p>
          <a:p>
            <a:pPr marL="0" indent="0" algn="ctr">
              <a:buNone/>
            </a:pPr>
            <a:r>
              <a:rPr lang="en-US" dirty="0"/>
              <a:t>Example:</a:t>
            </a:r>
          </a:p>
          <a:p>
            <a:pPr marL="0" indent="0" algn="ctr">
              <a:buNone/>
            </a:pPr>
            <a:r>
              <a:rPr lang="en-US" dirty="0"/>
              <a:t>1s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2s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2p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  <a:r>
              <a:rPr lang="en-US" dirty="0"/>
              <a:t>3s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3p</a:t>
            </a:r>
            <a:r>
              <a:rPr lang="en-US" b="1" baseline="30000" dirty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2" descr="http://www.benjamin-mills.com/teaching/chemistry/GCSE/electron-configurations/full-size-images/16-S-sulfur-elec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35" y="3393478"/>
            <a:ext cx="2915170" cy="29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70093" y="4648952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Energy level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5567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Sub-shell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90028" y="4648951"/>
            <a:ext cx="2402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# of e</a:t>
            </a:r>
            <a:r>
              <a:rPr lang="en-US" sz="3200" baseline="30000" dirty="0"/>
              <a:t>-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49467" y="3521122"/>
            <a:ext cx="237936" cy="12944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2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</a:t>
            </a:r>
            <a:br>
              <a:rPr lang="en-US" dirty="0"/>
            </a:br>
            <a:r>
              <a:rPr lang="en-US" dirty="0"/>
              <a:t>Orbital Diagrams / Box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15" y="2119680"/>
            <a:ext cx="5511085" cy="4386026"/>
          </a:xfrm>
        </p:spPr>
        <p:txBody>
          <a:bodyPr>
            <a:normAutofit/>
          </a:bodyPr>
          <a:lstStyle/>
          <a:p>
            <a:r>
              <a:rPr lang="en-US" sz="3200" dirty="0"/>
              <a:t>Each box represents an </a:t>
            </a:r>
            <a:r>
              <a:rPr lang="en-US" sz="3200" b="1" dirty="0">
                <a:solidFill>
                  <a:srgbClr val="FF0000"/>
                </a:solidFill>
              </a:rPr>
              <a:t>orbital</a:t>
            </a:r>
            <a:r>
              <a:rPr lang="en-US" sz="3200" dirty="0"/>
              <a:t>.</a:t>
            </a:r>
          </a:p>
          <a:p>
            <a:r>
              <a:rPr lang="en-US" sz="3200" dirty="0"/>
              <a:t>We represent electrons with </a:t>
            </a:r>
            <a:r>
              <a:rPr lang="en-US" sz="3200" b="1" dirty="0">
                <a:solidFill>
                  <a:srgbClr val="FF0000"/>
                </a:solidFill>
              </a:rPr>
              <a:t>arrows</a:t>
            </a:r>
            <a:r>
              <a:rPr lang="en-US" sz="3200" dirty="0"/>
              <a:t>.</a:t>
            </a:r>
          </a:p>
          <a:p>
            <a:r>
              <a:rPr lang="en-US" sz="3200" dirty="0"/>
              <a:t>Each orbital can hold up to </a:t>
            </a:r>
            <a:r>
              <a:rPr lang="en-US" sz="3200" b="1" dirty="0">
                <a:solidFill>
                  <a:srgbClr val="FF0000"/>
                </a:solidFill>
              </a:rPr>
              <a:t>2 e</a:t>
            </a:r>
            <a:r>
              <a:rPr lang="en-US" sz="3200" b="1" baseline="30000" dirty="0">
                <a:solidFill>
                  <a:srgbClr val="FF0000"/>
                </a:solidFill>
              </a:rPr>
              <a:t>-</a:t>
            </a:r>
            <a:r>
              <a:rPr lang="en-US" sz="3200" dirty="0"/>
              <a:t>, one spin </a:t>
            </a:r>
            <a:r>
              <a:rPr lang="en-US" sz="3200" b="1" dirty="0">
                <a:solidFill>
                  <a:srgbClr val="FF0000"/>
                </a:solidFill>
              </a:rPr>
              <a:t>up</a:t>
            </a:r>
            <a:r>
              <a:rPr lang="en-US" sz="3200" dirty="0"/>
              <a:t> and one spin </a:t>
            </a:r>
            <a:r>
              <a:rPr lang="en-US" sz="3200" b="1" dirty="0">
                <a:solidFill>
                  <a:srgbClr val="FF0000"/>
                </a:solidFill>
              </a:rPr>
              <a:t>down</a:t>
            </a:r>
            <a:r>
              <a:rPr lang="en-US" sz="3200" dirty="0"/>
              <a:t>.</a:t>
            </a:r>
          </a:p>
        </p:txBody>
      </p:sp>
      <p:pic>
        <p:nvPicPr>
          <p:cNvPr id="11268" name="Picture 4" descr="http://archives.library.illinois.edu/erec/University%20Archives/1505050/Rogers/Text5/Tx54/tx54p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43618"/>
            <a:ext cx="4876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62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Electron Configuration:</a:t>
            </a:r>
            <a:br>
              <a:rPr lang="en-US" dirty="0"/>
            </a:br>
            <a:r>
              <a:rPr lang="en-US" dirty="0"/>
              <a:t>Energy Level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825625"/>
            <a:ext cx="5691116" cy="47389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orbitals are arranged according to </a:t>
            </a:r>
            <a:r>
              <a:rPr lang="en-US" b="1" dirty="0">
                <a:solidFill>
                  <a:srgbClr val="FF0000"/>
                </a:solidFill>
              </a:rPr>
              <a:t>energy of electrons</a:t>
            </a:r>
            <a:r>
              <a:rPr lang="en-US" dirty="0"/>
              <a:t>.</a:t>
            </a:r>
          </a:p>
          <a:p>
            <a:r>
              <a:rPr lang="en-US" dirty="0"/>
              <a:t>Electrons fill the </a:t>
            </a:r>
            <a:r>
              <a:rPr lang="en-US" b="1" dirty="0">
                <a:solidFill>
                  <a:srgbClr val="FF0000"/>
                </a:solidFill>
              </a:rPr>
              <a:t>lowest</a:t>
            </a:r>
            <a:r>
              <a:rPr lang="en-US" dirty="0"/>
              <a:t> energy orbitals </a:t>
            </a:r>
            <a:r>
              <a:rPr lang="en-US" b="1" dirty="0">
                <a:solidFill>
                  <a:srgbClr val="FF0000"/>
                </a:solidFill>
              </a:rPr>
              <a:t>first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NOTE:</a:t>
            </a:r>
          </a:p>
          <a:p>
            <a:r>
              <a:rPr lang="en-US" dirty="0"/>
              <a:t>3d orbital is higher in energy than the 4s orbital!</a:t>
            </a:r>
          </a:p>
          <a:p>
            <a:r>
              <a:rPr lang="en-US" dirty="0"/>
              <a:t>HOWEVER, these orbitals are so close in energy sometimes there are </a:t>
            </a:r>
            <a:r>
              <a:rPr lang="en-US" b="1" dirty="0">
                <a:solidFill>
                  <a:srgbClr val="FF0000"/>
                </a:solidFill>
              </a:rPr>
              <a:t>exceptions</a:t>
            </a:r>
            <a:r>
              <a:rPr lang="en-US" dirty="0"/>
              <a:t>.</a:t>
            </a:r>
          </a:p>
        </p:txBody>
      </p:sp>
      <p:pic>
        <p:nvPicPr>
          <p:cNvPr id="13314" name="Picture 2" descr="https://upload.wikimedia.org/wikipedia/commons/thumb/a/a5/Electron_configuration_bromine.svg/350px-Electron_configuration_bromi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306" y="1825625"/>
            <a:ext cx="549807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9348716" y="1883390"/>
            <a:ext cx="2473724" cy="9826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1176" y="2265528"/>
            <a:ext cx="818866" cy="8211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tatic.vecteezy.com/system/resources/previews/000/086/494/non_2x/vector-minimal-periodic-tabl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9" b="27376"/>
          <a:stretch/>
        </p:blipFill>
        <p:spPr bwMode="auto">
          <a:xfrm>
            <a:off x="660541" y="1009932"/>
            <a:ext cx="11000130" cy="492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28047" y="1009931"/>
            <a:ext cx="1214651" cy="49268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925967" y="1009930"/>
            <a:ext cx="633688" cy="7256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9807" y="486710"/>
            <a:ext cx="135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s-block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99862" y="1735537"/>
            <a:ext cx="3559793" cy="420123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75108" y="1212317"/>
            <a:ext cx="160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p-block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0935" y="3102589"/>
            <a:ext cx="5788927" cy="28341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7224" y="1009930"/>
            <a:ext cx="4121624" cy="1831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8456" y="2579369"/>
            <a:ext cx="538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d-block (</a:t>
            </a:r>
            <a:r>
              <a:rPr lang="en-US" sz="2800" b="1" i="1" dirty="0">
                <a:solidFill>
                  <a:srgbClr val="00B050"/>
                </a:solidFill>
              </a:rPr>
              <a:t>starts energy level 3</a:t>
            </a:r>
            <a:r>
              <a:rPr lang="en-US" sz="2800" b="1" dirty="0">
                <a:solidFill>
                  <a:srgbClr val="00B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37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/>
      <p:bldP spid="10" grpId="0" animBg="1"/>
      <p:bldP spid="11" grpId="0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questions 1-3 on pg. 27 of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4263810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Configurations of Atoms vs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contain the same number of electrons as protons (Z).</a:t>
            </a:r>
          </a:p>
          <a:p>
            <a:r>
              <a:rPr lang="en-US" dirty="0"/>
              <a:t>Positive ions contain less electrons.</a:t>
            </a:r>
          </a:p>
          <a:p>
            <a:r>
              <a:rPr lang="en-US" dirty="0"/>
              <a:t>Negative ions contain more electrons.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F atom (9 electrons)	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	</a:t>
            </a:r>
          </a:p>
          <a:p>
            <a:r>
              <a:rPr lang="en-US" dirty="0"/>
              <a:t>F</a:t>
            </a:r>
            <a:r>
              <a:rPr lang="en-US" baseline="30000" dirty="0"/>
              <a:t>- </a:t>
            </a:r>
            <a:r>
              <a:rPr lang="en-US" dirty="0"/>
              <a:t>ion (10 electrons)	 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15362" name="Picture 2" descr="http://a.files.bbci.co.uk/bam/live/content/zmf8mp3/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603" y="3407754"/>
            <a:ext cx="5010949" cy="276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51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4 on pg. 27 of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100066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31641"/>
            <a:ext cx="10515600" cy="1325563"/>
          </a:xfrm>
        </p:spPr>
        <p:txBody>
          <a:bodyPr/>
          <a:lstStyle/>
          <a:p>
            <a:r>
              <a:rPr lang="en-US" dirty="0"/>
              <a:t>L4: Electron Configuration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16038"/>
            <a:ext cx="10515600" cy="2742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Represent the electron configurations of atoms and ions up to Z = 36 in terms of shells, sub-shells (s, p, and d), and orbitals using: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Sub-shell notation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Box diagrams (orbital diagram)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Energy level diagrams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4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Electron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shorten the electron configuration by replacing most of the inner electrons with the noble gas with the corresponding number of electrons. </a:t>
            </a:r>
          </a:p>
          <a:p>
            <a:r>
              <a:rPr lang="en-US" dirty="0"/>
              <a:t>This is often called </a:t>
            </a:r>
            <a:r>
              <a:rPr lang="en-US" b="1" dirty="0">
                <a:solidFill>
                  <a:srgbClr val="FF0000"/>
                </a:solidFill>
              </a:rPr>
              <a:t>noble gas notation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Ga	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3d</a:t>
            </a:r>
            <a:r>
              <a:rPr lang="en-US" baseline="30000" dirty="0"/>
              <a:t>10</a:t>
            </a:r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4p</a:t>
            </a:r>
            <a:r>
              <a:rPr lang="en-US" baseline="30000" dirty="0"/>
              <a:t>1 	</a:t>
            </a:r>
            <a:r>
              <a:rPr lang="en-US" dirty="0"/>
              <a:t>OR	[Ar]3d</a:t>
            </a:r>
            <a:r>
              <a:rPr lang="en-US" baseline="30000" dirty="0"/>
              <a:t>10</a:t>
            </a:r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4p</a:t>
            </a:r>
            <a:r>
              <a:rPr lang="en-US" baseline="300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5 on pg. 27 of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397411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that you are comfortable…</a:t>
            </a:r>
            <a:br>
              <a:rPr lang="en-US" dirty="0"/>
            </a:br>
            <a:r>
              <a:rPr lang="en-US" dirty="0"/>
              <a:t>the EXCEPTIONS!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d-block elements have some exceptions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Exception 1</a:t>
            </a:r>
          </a:p>
          <a:p>
            <a:r>
              <a:rPr lang="en-US" dirty="0"/>
              <a:t>When they form positive ions, they lose 4s e</a:t>
            </a:r>
            <a:r>
              <a:rPr lang="en-US" baseline="30000" dirty="0"/>
              <a:t>-</a:t>
            </a:r>
            <a:r>
              <a:rPr lang="en-US" dirty="0"/>
              <a:t> before the 3d e</a:t>
            </a:r>
            <a:r>
              <a:rPr lang="en-US" baseline="30000" dirty="0"/>
              <a:t>-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r>
              <a:rPr lang="en-US" dirty="0"/>
              <a:t>Fe		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3d</a:t>
            </a:r>
            <a:r>
              <a:rPr lang="en-US" baseline="30000" dirty="0"/>
              <a:t>6</a:t>
            </a:r>
            <a:r>
              <a:rPr lang="en-US" dirty="0"/>
              <a:t>4s</a:t>
            </a:r>
            <a:r>
              <a:rPr lang="en-US" baseline="30000" dirty="0"/>
              <a:t>2</a:t>
            </a:r>
          </a:p>
          <a:p>
            <a:r>
              <a:rPr lang="en-US" dirty="0"/>
              <a:t>Fe</a:t>
            </a:r>
            <a:r>
              <a:rPr lang="en-US" baseline="30000" dirty="0"/>
              <a:t>3+</a:t>
            </a:r>
            <a:r>
              <a:rPr lang="en-US" dirty="0"/>
              <a:t>		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3d</a:t>
            </a:r>
            <a:r>
              <a:rPr lang="en-US" baseline="30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1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that you are comfortable…</a:t>
            </a:r>
            <a:br>
              <a:rPr lang="en-US" dirty="0"/>
            </a:br>
            <a:r>
              <a:rPr lang="en-US" dirty="0"/>
              <a:t>the EXCEPTIONS!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289"/>
            <a:ext cx="5944737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Exception 2 (and 3)</a:t>
            </a:r>
          </a:p>
          <a:p>
            <a:r>
              <a:rPr lang="en-US" b="1" dirty="0">
                <a:solidFill>
                  <a:srgbClr val="FF0000"/>
                </a:solidFill>
              </a:rPr>
              <a:t>Chromium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Cr</a:t>
            </a:r>
            <a:r>
              <a:rPr lang="en-US" dirty="0"/>
              <a:t>) and </a:t>
            </a:r>
            <a:r>
              <a:rPr lang="en-US" b="1" dirty="0">
                <a:solidFill>
                  <a:srgbClr val="FF0000"/>
                </a:solidFill>
              </a:rPr>
              <a:t>Copper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Cu</a:t>
            </a:r>
            <a:r>
              <a:rPr lang="en-US" dirty="0"/>
              <a:t>) do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follow the same pattern.</a:t>
            </a:r>
          </a:p>
          <a:p>
            <a:r>
              <a:rPr lang="en-US" dirty="0"/>
              <a:t>This is because they are more stable with all d-orbitals half-full or full.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	[Ar]3d</a:t>
            </a:r>
            <a:r>
              <a:rPr lang="en-US" b="1" baseline="30000" dirty="0">
                <a:solidFill>
                  <a:srgbClr val="FF0000"/>
                </a:solidFill>
              </a:rPr>
              <a:t>5</a:t>
            </a:r>
            <a:r>
              <a:rPr lang="en-US" dirty="0"/>
              <a:t>4s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/>
              <a:t>Cu	[Ar]3d</a:t>
            </a:r>
            <a:r>
              <a:rPr lang="en-US" b="1" baseline="30000" dirty="0">
                <a:solidFill>
                  <a:srgbClr val="FF0000"/>
                </a:solidFill>
              </a:rPr>
              <a:t>10</a:t>
            </a:r>
            <a:r>
              <a:rPr lang="en-US" dirty="0"/>
              <a:t>4s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38" name="Picture 2" descr="http://www.4college.co.uk/a/ss/dblock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937" y="1848988"/>
            <a:ext cx="5088649" cy="432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pperElectronDiagra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768" y="2071289"/>
            <a:ext cx="5156915" cy="309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0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application questions 1-3 on pg. 28 of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3616314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63283"/>
            <a:ext cx="10515600" cy="1325563"/>
          </a:xfrm>
        </p:spPr>
        <p:txBody>
          <a:bodyPr/>
          <a:lstStyle/>
          <a:p>
            <a:r>
              <a:rPr lang="en-US" dirty="0"/>
              <a:t>L3: Electron Configuration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18062"/>
            <a:ext cx="10515600" cy="494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Represent the electron configurations of atoms and ions up to Z = 36 in terms of shells, sub-shells (s, p, and d), and orbitals using: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Sub-shell notation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Box diagrams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600" dirty="0"/>
              <a:t>Energy level diagrams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1" y="2793432"/>
            <a:ext cx="662783" cy="507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2" y="3604666"/>
            <a:ext cx="662783" cy="5072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2" y="4074607"/>
            <a:ext cx="662783" cy="507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1" y="4518182"/>
            <a:ext cx="662783" cy="50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7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material from today’s lesson.</a:t>
            </a:r>
          </a:p>
          <a:p>
            <a:r>
              <a:rPr lang="en-US" dirty="0"/>
              <a:t>Write revision notes.</a:t>
            </a:r>
          </a:p>
          <a:p>
            <a:r>
              <a:rPr lang="en-US" dirty="0"/>
              <a:t>Complete all practice questions not finished in class.</a:t>
            </a:r>
          </a:p>
          <a:p>
            <a:r>
              <a:rPr lang="en-US" dirty="0"/>
              <a:t>Looking ahead: Read Section 1-7 from the textbook (pg. 29-34).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Cloud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53167" cy="4351338"/>
          </a:xfrm>
        </p:spPr>
        <p:txBody>
          <a:bodyPr/>
          <a:lstStyle/>
          <a:p>
            <a:r>
              <a:rPr lang="en-US" dirty="0"/>
              <a:t>Electrons move erratically,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in predictable orbits.</a:t>
            </a:r>
          </a:p>
          <a:p>
            <a:r>
              <a:rPr lang="en-US" dirty="0"/>
              <a:t>The electron cloud is the area around the nucleus of an atom where an electron is most likely to be found.</a:t>
            </a:r>
          </a:p>
          <a:p>
            <a:r>
              <a:rPr lang="en-US" dirty="0"/>
              <a:t>The denser the cloud in a particular area, the more likely it is for an electron to be there.</a:t>
            </a:r>
          </a:p>
        </p:txBody>
      </p:sp>
      <p:pic>
        <p:nvPicPr>
          <p:cNvPr id="3074" name="Picture 2" descr="https://scienceconceptions.wikispaces.com/file/view/ElectronCloud.png/426204646/294x274/Electron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205" y="3664141"/>
            <a:ext cx="2696239" cy="251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enjamin-mills.com/teaching/chemistry/GCSE/electron-configurations/full-size-images/1-H-hydrogen-electr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217" y="287371"/>
            <a:ext cx="2943036" cy="307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85444" y="973327"/>
            <a:ext cx="1774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Bohr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83253" y="4163577"/>
            <a:ext cx="1774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Electron Cloud Model</a:t>
            </a:r>
          </a:p>
        </p:txBody>
      </p:sp>
    </p:spTree>
    <p:extLst>
      <p:ext uri="{BB962C8B-B14F-4D97-AF65-F5344CB8AC3E}">
        <p14:creationId xmlns:p14="http://schemas.microsoft.com/office/powerpoint/2010/main" val="11477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Electron shells or energy levels (1, 2, 3, </a:t>
            </a:r>
            <a:r>
              <a:rPr lang="en-US" sz="4000" dirty="0" err="1"/>
              <a:t>etc</a:t>
            </a:r>
            <a:r>
              <a:rPr lang="en-US" sz="4000" dirty="0"/>
              <a:t>)</a:t>
            </a:r>
          </a:p>
          <a:p>
            <a:pPr lvl="1"/>
            <a:r>
              <a:rPr lang="en-US" sz="4000" dirty="0"/>
              <a:t>Sub-shells (s, p, d)</a:t>
            </a:r>
          </a:p>
          <a:p>
            <a:pPr lvl="2"/>
            <a:r>
              <a:rPr lang="en-US" sz="4000" dirty="0"/>
              <a:t>Orbitals (represented by boxes)</a:t>
            </a:r>
          </a:p>
        </p:txBody>
      </p:sp>
    </p:spTree>
    <p:extLst>
      <p:ext uri="{BB962C8B-B14F-4D97-AF65-F5344CB8AC3E}">
        <p14:creationId xmlns:p14="http://schemas.microsoft.com/office/powerpoint/2010/main" val="390309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Shells – Energy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44487" cy="4351338"/>
          </a:xfrm>
        </p:spPr>
        <p:txBody>
          <a:bodyPr>
            <a:normAutofit/>
          </a:bodyPr>
          <a:lstStyle/>
          <a:p>
            <a:r>
              <a:rPr lang="en-US" sz="3200" dirty="0"/>
              <a:t>Each shells is given a number (</a:t>
            </a:r>
            <a:r>
              <a:rPr lang="en-US" sz="3200" b="1" dirty="0">
                <a:solidFill>
                  <a:srgbClr val="FF0000"/>
                </a:solidFill>
              </a:rPr>
              <a:t>principal quantum number</a:t>
            </a:r>
            <a:r>
              <a:rPr lang="en-US" sz="3200" dirty="0"/>
              <a:t>) starting with the shell closest to the nucleus.</a:t>
            </a:r>
          </a:p>
          <a:p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further</a:t>
            </a:r>
            <a:r>
              <a:rPr lang="en-US" sz="3200" dirty="0"/>
              <a:t> the shell is from the nucleus, the </a:t>
            </a:r>
            <a:r>
              <a:rPr lang="en-US" sz="3200" dirty="0">
                <a:solidFill>
                  <a:srgbClr val="FF0000"/>
                </a:solidFill>
              </a:rPr>
              <a:t>higher</a:t>
            </a:r>
            <a:r>
              <a:rPr lang="en-US" sz="3200" dirty="0"/>
              <a:t> the energy and the </a:t>
            </a:r>
            <a:r>
              <a:rPr lang="en-US" sz="3200" dirty="0">
                <a:solidFill>
                  <a:srgbClr val="FF0000"/>
                </a:solidFill>
              </a:rPr>
              <a:t>larger</a:t>
            </a:r>
            <a:r>
              <a:rPr lang="en-US" sz="3200" dirty="0"/>
              <a:t> the principal quantum number.</a:t>
            </a:r>
          </a:p>
        </p:txBody>
      </p:sp>
      <p:pic>
        <p:nvPicPr>
          <p:cNvPr id="4098" name="Picture 2" descr="http://www.benjamin-mills.com/teaching/chemistry/GCSE/electron-configurations/full-size-images/16-S-sulfur-electr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104" y="1825625"/>
            <a:ext cx="3975241" cy="397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7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012books.lardbucket.org/books/beginning-chemistry/section_12/b89ffad445776641a493a18b3200d2f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4" r="1" b="1"/>
          <a:stretch/>
        </p:blipFill>
        <p:spPr bwMode="auto">
          <a:xfrm>
            <a:off x="4756323" y="413971"/>
            <a:ext cx="6916329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48" y="222901"/>
            <a:ext cx="3667039" cy="1676603"/>
          </a:xfrm>
        </p:spPr>
        <p:txBody>
          <a:bodyPr>
            <a:normAutofit/>
          </a:bodyPr>
          <a:lstStyle/>
          <a:p>
            <a:r>
              <a:rPr lang="en-US" dirty="0"/>
              <a:t>Sub-Shells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610437"/>
            <a:ext cx="4107975" cy="5002766"/>
          </a:xfrm>
        </p:spPr>
        <p:txBody>
          <a:bodyPr>
            <a:normAutofit/>
          </a:bodyPr>
          <a:lstStyle/>
          <a:p>
            <a:r>
              <a:rPr lang="en-US" sz="3200" dirty="0"/>
              <a:t>Each energy level is divided into </a:t>
            </a:r>
            <a:r>
              <a:rPr lang="en-US" sz="3200" b="1" dirty="0">
                <a:solidFill>
                  <a:srgbClr val="FF0000"/>
                </a:solidFill>
              </a:rPr>
              <a:t>sub-shells.</a:t>
            </a:r>
          </a:p>
          <a:p>
            <a:r>
              <a:rPr lang="en-US" sz="3200" dirty="0"/>
              <a:t>Sub-shells have different </a:t>
            </a:r>
            <a:r>
              <a:rPr lang="en-US" sz="3200" b="1" dirty="0">
                <a:solidFill>
                  <a:srgbClr val="FF0000"/>
                </a:solidFill>
              </a:rPr>
              <a:t>shapes</a:t>
            </a:r>
            <a:r>
              <a:rPr lang="en-US" sz="3200" dirty="0"/>
              <a:t>.</a:t>
            </a:r>
          </a:p>
          <a:p>
            <a:r>
              <a:rPr lang="en-US" sz="3200" dirty="0"/>
              <a:t>These shapes represent locations where electrons have a </a:t>
            </a:r>
            <a:r>
              <a:rPr lang="en-US" sz="3200" b="1" dirty="0">
                <a:solidFill>
                  <a:srgbClr val="FF0000"/>
                </a:solidFill>
              </a:rPr>
              <a:t>high probability </a:t>
            </a:r>
            <a:r>
              <a:rPr lang="en-US" sz="3200" dirty="0"/>
              <a:t>to be.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9715" y="6039153"/>
            <a:ext cx="67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YOU DO NOT NEED TO KNOW THESE SHAPES FOR THE EXAM.</a:t>
            </a:r>
          </a:p>
        </p:txBody>
      </p:sp>
    </p:spTree>
    <p:extLst>
      <p:ext uri="{BB962C8B-B14F-4D97-AF65-F5344CB8AC3E}">
        <p14:creationId xmlns:p14="http://schemas.microsoft.com/office/powerpoint/2010/main" val="41153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012books.lardbucket.org/books/beginning-chemistry/section_12/b89ffad445776641a493a18b3200d2f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4" r="1" b="1"/>
          <a:stretch/>
        </p:blipFill>
        <p:spPr bwMode="auto">
          <a:xfrm>
            <a:off x="4756323" y="277491"/>
            <a:ext cx="6916329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48" y="222901"/>
            <a:ext cx="3667039" cy="1676603"/>
          </a:xfrm>
        </p:spPr>
        <p:txBody>
          <a:bodyPr>
            <a:normAutofit/>
          </a:bodyPr>
          <a:lstStyle/>
          <a:p>
            <a:r>
              <a:rPr lang="en-US" dirty="0"/>
              <a:t>Orbitals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610437"/>
            <a:ext cx="4107975" cy="5002766"/>
          </a:xfrm>
        </p:spPr>
        <p:txBody>
          <a:bodyPr>
            <a:normAutofit/>
          </a:bodyPr>
          <a:lstStyle/>
          <a:p>
            <a:r>
              <a:rPr lang="en-US" sz="3200" dirty="0"/>
              <a:t>Each sub-shell is divided into </a:t>
            </a:r>
            <a:r>
              <a:rPr lang="en-US" sz="3200" b="1" dirty="0">
                <a:solidFill>
                  <a:srgbClr val="FF0000"/>
                </a:solidFill>
              </a:rPr>
              <a:t>orbitals</a:t>
            </a:r>
            <a:r>
              <a:rPr lang="en-US" sz="3200" dirty="0"/>
              <a:t>.</a:t>
            </a:r>
          </a:p>
          <a:p>
            <a:r>
              <a:rPr lang="en-US" sz="3200" dirty="0"/>
              <a:t>Each orbital holds a maximum of </a:t>
            </a:r>
            <a:r>
              <a:rPr lang="en-US" sz="3200" b="1" dirty="0">
                <a:solidFill>
                  <a:srgbClr val="FF0000"/>
                </a:solidFill>
              </a:rPr>
              <a:t>2 e</a:t>
            </a:r>
            <a:r>
              <a:rPr lang="en-US" sz="3200" b="1" baseline="30000" dirty="0">
                <a:solidFill>
                  <a:srgbClr val="FF0000"/>
                </a:solidFill>
              </a:rPr>
              <a:t>-</a:t>
            </a:r>
            <a:r>
              <a:rPr lang="en-US" sz="3200" dirty="0"/>
              <a:t>.</a:t>
            </a:r>
          </a:p>
          <a:p>
            <a:r>
              <a:rPr lang="en-US" sz="3200" dirty="0"/>
              <a:t>The sub-shells contain </a:t>
            </a:r>
            <a:r>
              <a:rPr lang="en-US" sz="3200" b="1" dirty="0">
                <a:solidFill>
                  <a:srgbClr val="FF0000"/>
                </a:solidFill>
              </a:rPr>
              <a:t>different number of orbitals</a:t>
            </a:r>
            <a:r>
              <a:rPr lang="en-US" sz="3200" dirty="0"/>
              <a:t>, so hold different numbers of electrons.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89715" y="6039153"/>
            <a:ext cx="67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YOU DO NOT NEED TO KNOW THESE SHAPES FOR THE EXAM.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89715" y="1610437"/>
            <a:ext cx="6437927" cy="2060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22006" y="3301916"/>
            <a:ext cx="216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P-subshell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08728" y="1610437"/>
            <a:ext cx="2115403" cy="206081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36975" y="685837"/>
            <a:ext cx="232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One p-orbital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72501" y="1061202"/>
            <a:ext cx="518615" cy="11360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7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lectron cloud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66" y="2174473"/>
            <a:ext cx="6119451" cy="273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onderwhizkids.com/resources/content/imagesv4/physics/concept/photons/imag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434" y="217447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orbitals overlap!</a:t>
            </a:r>
          </a:p>
        </p:txBody>
      </p:sp>
    </p:spTree>
    <p:extLst>
      <p:ext uri="{BB962C8B-B14F-4D97-AF65-F5344CB8AC3E}">
        <p14:creationId xmlns:p14="http://schemas.microsoft.com/office/powerpoint/2010/main" val="147148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7" y="365125"/>
            <a:ext cx="11423176" cy="1325563"/>
          </a:xfrm>
        </p:spPr>
        <p:txBody>
          <a:bodyPr/>
          <a:lstStyle/>
          <a:p>
            <a:pPr algn="ctr"/>
            <a:r>
              <a:rPr lang="en-US" dirty="0"/>
              <a:t>How many electrons can each energy level hold?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1518076"/>
          </a:xfrm>
        </p:spPr>
        <p:txBody>
          <a:bodyPr/>
          <a:lstStyle/>
          <a:p>
            <a:r>
              <a:rPr lang="en-US" dirty="0"/>
              <a:t>s subshell contains 1 orbital, holding max 2 e</a:t>
            </a:r>
            <a:r>
              <a:rPr lang="en-US" baseline="30000" dirty="0"/>
              <a:t>-</a:t>
            </a:r>
            <a:r>
              <a:rPr lang="en-US" dirty="0"/>
              <a:t>.</a:t>
            </a:r>
          </a:p>
          <a:p>
            <a:r>
              <a:rPr lang="en-US" dirty="0"/>
              <a:t>p subshell contains 3 orbitals, holding max 6 e</a:t>
            </a:r>
            <a:r>
              <a:rPr lang="en-US" baseline="30000" dirty="0"/>
              <a:t>-</a:t>
            </a:r>
            <a:r>
              <a:rPr lang="en-US" dirty="0"/>
              <a:t> (2 e</a:t>
            </a:r>
            <a:r>
              <a:rPr lang="en-US" baseline="30000" dirty="0"/>
              <a:t>-</a:t>
            </a:r>
            <a:r>
              <a:rPr lang="en-US" dirty="0"/>
              <a:t> each).</a:t>
            </a:r>
          </a:p>
          <a:p>
            <a:r>
              <a:rPr lang="en-US" dirty="0"/>
              <a:t>d subshell contains 5 orbitals, holding max 10 e</a:t>
            </a:r>
            <a:r>
              <a:rPr lang="en-US" baseline="30000" dirty="0"/>
              <a:t>-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5154"/>
              </p:ext>
            </p:extLst>
          </p:nvPr>
        </p:nvGraphicFramePr>
        <p:xfrm>
          <a:off x="838200" y="3640287"/>
          <a:ext cx="10230135" cy="26513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10045">
                  <a:extLst>
                    <a:ext uri="{9D8B030D-6E8A-4147-A177-3AD203B41FA5}">
                      <a16:colId xmlns:a16="http://schemas.microsoft.com/office/drawing/2014/main" val="1569103134"/>
                    </a:ext>
                  </a:extLst>
                </a:gridCol>
                <a:gridCol w="3410045">
                  <a:extLst>
                    <a:ext uri="{9D8B030D-6E8A-4147-A177-3AD203B41FA5}">
                      <a16:colId xmlns:a16="http://schemas.microsoft.com/office/drawing/2014/main" val="716286613"/>
                    </a:ext>
                  </a:extLst>
                </a:gridCol>
                <a:gridCol w="3410045">
                  <a:extLst>
                    <a:ext uri="{9D8B030D-6E8A-4147-A177-3AD203B41FA5}">
                      <a16:colId xmlns:a16="http://schemas.microsoft.com/office/drawing/2014/main" val="107489341"/>
                    </a:ext>
                  </a:extLst>
                </a:gridCol>
              </a:tblGrid>
              <a:tr h="530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Energy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Sub-Shells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2770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76388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2s</a:t>
                      </a:r>
                      <a:r>
                        <a:rPr lang="en-US" sz="2400" baseline="0" dirty="0"/>
                        <a:t> 2p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+ 6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13686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r>
                        <a:rPr lang="en-US" sz="2400" baseline="30000" dirty="0"/>
                        <a:t>rd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3s 3p 3d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+ 6 + 10 =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79262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4s 4p 4d </a:t>
                      </a:r>
                      <a:r>
                        <a:rPr lang="en-US" sz="2400" i="1" dirty="0"/>
                        <a:t>4f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+ 6 + 10 + </a:t>
                      </a:r>
                      <a:r>
                        <a:rPr lang="en-US" sz="2400" i="1" dirty="0"/>
                        <a:t>14 </a:t>
                      </a:r>
                      <a:r>
                        <a:rPr lang="en-US" sz="2400" dirty="0"/>
                        <a:t>= </a:t>
                      </a:r>
                      <a:r>
                        <a:rPr lang="en-US" sz="2400" i="1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00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94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844</Words>
  <Application>Microsoft Office PowerPoint</Application>
  <PresentationFormat>Widescreen</PresentationFormat>
  <Paragraphs>151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Starter</vt:lpstr>
      <vt:lpstr>L4: Electron Configuration</vt:lpstr>
      <vt:lpstr>Electron Cloud Model</vt:lpstr>
      <vt:lpstr>Electron Configuration</vt:lpstr>
      <vt:lpstr>Electron Shells – Energy Levels</vt:lpstr>
      <vt:lpstr>Sub-Shells</vt:lpstr>
      <vt:lpstr>Orbitals</vt:lpstr>
      <vt:lpstr>The orbitals overlap!</vt:lpstr>
      <vt:lpstr>How many electrons can each energy level hold?</vt:lpstr>
      <vt:lpstr>Representing Electron Configuration:  Sub-Shell Notation</vt:lpstr>
      <vt:lpstr>Representing Electron Configuration:  Sub-Shell Notation</vt:lpstr>
      <vt:lpstr>Representing Electron Configuration:  Sub-Shell Notation</vt:lpstr>
      <vt:lpstr>Representing Electron Configuration:  Sub-Shell Notation</vt:lpstr>
      <vt:lpstr>Representing Electron Configuration: Orbital Diagrams / Box Diagrams</vt:lpstr>
      <vt:lpstr>Representing Electron Configuration: Energy Level Diagrams</vt:lpstr>
      <vt:lpstr>PowerPoint Presentation</vt:lpstr>
      <vt:lpstr>Practice</vt:lpstr>
      <vt:lpstr>Electron Configurations of Atoms vs Ions</vt:lpstr>
      <vt:lpstr>Practice</vt:lpstr>
      <vt:lpstr>Simplified Electron Configuration</vt:lpstr>
      <vt:lpstr>Practice</vt:lpstr>
      <vt:lpstr>Now that you are comfortable… the EXCEPTIONS!</vt:lpstr>
      <vt:lpstr>Now that you are comfortable… the EXCEPTIONS!</vt:lpstr>
      <vt:lpstr>Practice</vt:lpstr>
      <vt:lpstr>L3: Electron Configuration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L3: Electron Configuration</dc:title>
  <dc:creator>Penguizaur</dc:creator>
  <cp:lastModifiedBy>Jessica Gao</cp:lastModifiedBy>
  <cp:revision>51</cp:revision>
  <dcterms:created xsi:type="dcterms:W3CDTF">2016-08-12T08:14:25Z</dcterms:created>
  <dcterms:modified xsi:type="dcterms:W3CDTF">2016-09-21T14:00:50Z</dcterms:modified>
</cp:coreProperties>
</file>