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6" r:id="rId3"/>
    <p:sldId id="259" r:id="rId4"/>
    <p:sldId id="262" r:id="rId5"/>
    <p:sldId id="261" r:id="rId6"/>
    <p:sldId id="258" r:id="rId7"/>
    <p:sldId id="263" r:id="rId8"/>
    <p:sldId id="260" r:id="rId9"/>
    <p:sldId id="268" r:id="rId10"/>
    <p:sldId id="265" r:id="rId11"/>
    <p:sldId id="264" r:id="rId12"/>
    <p:sldId id="267" r:id="rId13"/>
    <p:sldId id="266" r:id="rId14"/>
    <p:sldId id="269" r:id="rId15"/>
    <p:sldId id="271" r:id="rId16"/>
    <p:sldId id="270" r:id="rId17"/>
    <p:sldId id="272" r:id="rId18"/>
    <p:sldId id="275" r:id="rId19"/>
    <p:sldId id="276" r:id="rId20"/>
    <p:sldId id="277" r:id="rId21"/>
    <p:sldId id="278" r:id="rId22"/>
    <p:sldId id="274" r:id="rId23"/>
    <p:sldId id="279" r:id="rId24"/>
    <p:sldId id="280" r:id="rId25"/>
    <p:sldId id="273" r:id="rId26"/>
    <p:sldId id="28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74471" autoAdjust="0"/>
  </p:normalViewPr>
  <p:slideViewPr>
    <p:cSldViewPr snapToGrid="0">
      <p:cViewPr varScale="1">
        <p:scale>
          <a:sx n="83" d="100"/>
          <a:sy n="83" d="100"/>
        </p:scale>
        <p:origin x="220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0D95B-2838-40B3-ABC6-D4394CAF30E5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B22DEA-5503-47DA-AD2A-375747CEA9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653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B22DEA-5503-47DA-AD2A-375747CEA9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578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B22DEA-5503-47DA-AD2A-375747CEA99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200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B22DEA-5503-47DA-AD2A-375747CEA99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55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F08E-C152-4552-8EF1-FE7DAF14D917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E7B0-5F18-4580-8C45-57F9D4A7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632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F08E-C152-4552-8EF1-FE7DAF14D917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E7B0-5F18-4580-8C45-57F9D4A7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637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F08E-C152-4552-8EF1-FE7DAF14D917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E7B0-5F18-4580-8C45-57F9D4A7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257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F08E-C152-4552-8EF1-FE7DAF14D917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E7B0-5F18-4580-8C45-57F9D4A7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F08E-C152-4552-8EF1-FE7DAF14D917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E7B0-5F18-4580-8C45-57F9D4A7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007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F08E-C152-4552-8EF1-FE7DAF14D917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E7B0-5F18-4580-8C45-57F9D4A7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261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F08E-C152-4552-8EF1-FE7DAF14D917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E7B0-5F18-4580-8C45-57F9D4A7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2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F08E-C152-4552-8EF1-FE7DAF14D917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E7B0-5F18-4580-8C45-57F9D4A7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86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F08E-C152-4552-8EF1-FE7DAF14D917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E7B0-5F18-4580-8C45-57F9D4A7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905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F08E-C152-4552-8EF1-FE7DAF14D917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E7B0-5F18-4580-8C45-57F9D4A7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733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BF08E-C152-4552-8EF1-FE7DAF14D917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6E7B0-5F18-4580-8C45-57F9D4A7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832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BF08E-C152-4552-8EF1-FE7DAF14D917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6E7B0-5F18-4580-8C45-57F9D4A78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729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the quiz.</a:t>
            </a:r>
          </a:p>
          <a:p>
            <a:r>
              <a:rPr lang="en-US" dirty="0"/>
              <a:t>Review your notes or read the textbook when you have finished.</a:t>
            </a:r>
          </a:p>
        </p:txBody>
      </p:sp>
    </p:spTree>
    <p:extLst>
      <p:ext uri="{BB962C8B-B14F-4D97-AF65-F5344CB8AC3E}">
        <p14:creationId xmlns:p14="http://schemas.microsoft.com/office/powerpoint/2010/main" val="3799321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Electron Configuration: </a:t>
            </a:r>
            <a:br>
              <a:rPr lang="en-US" dirty="0"/>
            </a:br>
            <a:r>
              <a:rPr lang="en-US" dirty="0"/>
              <a:t>Sub-Shell Notation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1983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Sub-shell notation gives the number of electrons in each subshell.</a:t>
            </a:r>
          </a:p>
          <a:p>
            <a:pPr marL="0" indent="0" algn="ctr">
              <a:buNone/>
            </a:pPr>
            <a:r>
              <a:rPr lang="en-US" dirty="0"/>
              <a:t>Example:</a:t>
            </a:r>
          </a:p>
          <a:p>
            <a:pPr marL="0" indent="0" algn="ctr">
              <a:buNone/>
            </a:pPr>
            <a:r>
              <a:rPr lang="en-US" dirty="0"/>
              <a:t>1s</a:t>
            </a:r>
            <a:r>
              <a:rPr lang="en-US" baseline="30000" dirty="0"/>
              <a:t>2</a:t>
            </a:r>
            <a:r>
              <a:rPr lang="en-US" dirty="0"/>
              <a:t>2s</a:t>
            </a:r>
            <a:r>
              <a:rPr lang="en-US" baseline="30000" dirty="0"/>
              <a:t>2</a:t>
            </a:r>
            <a:r>
              <a:rPr lang="en-US" dirty="0"/>
              <a:t>2p</a:t>
            </a:r>
            <a:r>
              <a:rPr lang="en-US" baseline="30000" dirty="0"/>
              <a:t>6</a:t>
            </a:r>
            <a:r>
              <a:rPr lang="en-US" dirty="0"/>
              <a:t>3s</a:t>
            </a:r>
            <a:r>
              <a:rPr lang="en-US" baseline="30000" dirty="0"/>
              <a:t>2</a:t>
            </a:r>
            <a:r>
              <a:rPr lang="en-US" dirty="0"/>
              <a:t>3p</a:t>
            </a:r>
            <a:r>
              <a:rPr lang="en-US" baseline="30000" dirty="0"/>
              <a:t>4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2" descr="http://www.benjamin-mills.com/teaching/chemistry/GCSE/electron-configurations/full-size-images/16-S-sulfur-electr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8573" y="3367355"/>
            <a:ext cx="2866474" cy="2869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6202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Electron Configuration: </a:t>
            </a:r>
            <a:br>
              <a:rPr lang="en-US" dirty="0"/>
            </a:br>
            <a:r>
              <a:rPr lang="en-US" dirty="0"/>
              <a:t>Sub-Shell Notation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1983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Sub-shell notation gives the number of electrons in each subshell.</a:t>
            </a:r>
          </a:p>
          <a:p>
            <a:pPr marL="0" indent="0" algn="ctr">
              <a:buNone/>
            </a:pPr>
            <a:r>
              <a:rPr lang="en-US" dirty="0"/>
              <a:t>Example: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en-US" dirty="0"/>
              <a:t>s</a:t>
            </a:r>
            <a:r>
              <a:rPr lang="en-US" baseline="30000" dirty="0"/>
              <a:t>2</a:t>
            </a:r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dirty="0"/>
              <a:t>s</a:t>
            </a:r>
            <a:r>
              <a:rPr lang="en-US" baseline="30000" dirty="0"/>
              <a:t>2</a:t>
            </a:r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dirty="0"/>
              <a:t>p</a:t>
            </a:r>
            <a:r>
              <a:rPr lang="en-US" baseline="30000" dirty="0"/>
              <a:t>6</a:t>
            </a:r>
            <a:r>
              <a:rPr lang="en-US" b="1" dirty="0">
                <a:solidFill>
                  <a:srgbClr val="FF0000"/>
                </a:solidFill>
              </a:rPr>
              <a:t>3</a:t>
            </a:r>
            <a:r>
              <a:rPr lang="en-US" dirty="0"/>
              <a:t>s</a:t>
            </a:r>
            <a:r>
              <a:rPr lang="en-US" baseline="30000" dirty="0"/>
              <a:t>2</a:t>
            </a:r>
            <a:r>
              <a:rPr lang="en-US" b="1" dirty="0">
                <a:solidFill>
                  <a:srgbClr val="FF0000"/>
                </a:solidFill>
              </a:rPr>
              <a:t>3</a:t>
            </a:r>
            <a:r>
              <a:rPr lang="en-US" dirty="0"/>
              <a:t>p</a:t>
            </a:r>
            <a:r>
              <a:rPr lang="en-US" baseline="30000" dirty="0"/>
              <a:t>4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2" descr="http://www.benjamin-mills.com/teaching/chemistry/GCSE/electron-configurations/full-size-images/16-S-sulfur-electr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2035" y="3393478"/>
            <a:ext cx="2915170" cy="2918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0093" y="4648952"/>
            <a:ext cx="2402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Energy level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5567" y="4648951"/>
            <a:ext cx="2402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Sub-shell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90028" y="4648951"/>
            <a:ext cx="2402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# of e</a:t>
            </a:r>
            <a:r>
              <a:rPr lang="en-US" sz="3200" baseline="30000" dirty="0"/>
              <a:t>-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033516" y="3630305"/>
            <a:ext cx="2866030" cy="112243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23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Electron Configuration: </a:t>
            </a:r>
            <a:br>
              <a:rPr lang="en-US" dirty="0"/>
            </a:br>
            <a:r>
              <a:rPr lang="en-US" dirty="0"/>
              <a:t>Sub-Shell Notation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1983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Sub-shell notation gives the number of electrons in each subshell.</a:t>
            </a:r>
          </a:p>
          <a:p>
            <a:pPr marL="0" indent="0" algn="ctr">
              <a:buNone/>
            </a:pPr>
            <a:r>
              <a:rPr lang="en-US" dirty="0"/>
              <a:t>Example:</a:t>
            </a:r>
          </a:p>
          <a:p>
            <a:pPr marL="0" indent="0" algn="ctr">
              <a:buNone/>
            </a:pPr>
            <a:r>
              <a:rPr lang="en-US" dirty="0"/>
              <a:t>1</a:t>
            </a:r>
            <a:r>
              <a:rPr lang="en-US" b="1" dirty="0">
                <a:solidFill>
                  <a:srgbClr val="FF0000"/>
                </a:solidFill>
              </a:rPr>
              <a:t>s</a:t>
            </a:r>
            <a:r>
              <a:rPr lang="en-US" baseline="30000" dirty="0"/>
              <a:t>2</a:t>
            </a:r>
            <a:r>
              <a:rPr lang="en-US" dirty="0"/>
              <a:t>2</a:t>
            </a:r>
            <a:r>
              <a:rPr lang="en-US" b="1" dirty="0">
                <a:solidFill>
                  <a:srgbClr val="FF0000"/>
                </a:solidFill>
              </a:rPr>
              <a:t>s</a:t>
            </a:r>
            <a:r>
              <a:rPr lang="en-US" baseline="30000" dirty="0"/>
              <a:t>2</a:t>
            </a:r>
            <a:r>
              <a:rPr lang="en-US" dirty="0"/>
              <a:t>2</a:t>
            </a:r>
            <a:r>
              <a:rPr lang="en-US" b="1" dirty="0">
                <a:solidFill>
                  <a:srgbClr val="FF0000"/>
                </a:solidFill>
              </a:rPr>
              <a:t>p</a:t>
            </a:r>
            <a:r>
              <a:rPr lang="en-US" baseline="30000" dirty="0"/>
              <a:t>6</a:t>
            </a:r>
            <a:r>
              <a:rPr lang="en-US" dirty="0"/>
              <a:t>3</a:t>
            </a:r>
            <a:r>
              <a:rPr lang="en-US" b="1" dirty="0">
                <a:solidFill>
                  <a:srgbClr val="FF0000"/>
                </a:solidFill>
              </a:rPr>
              <a:t>s</a:t>
            </a:r>
            <a:r>
              <a:rPr lang="en-US" baseline="30000" dirty="0"/>
              <a:t>2</a:t>
            </a:r>
            <a:r>
              <a:rPr lang="en-US" dirty="0"/>
              <a:t>3</a:t>
            </a:r>
            <a:r>
              <a:rPr lang="en-US" b="1" dirty="0">
                <a:solidFill>
                  <a:srgbClr val="FF0000"/>
                </a:solidFill>
              </a:rPr>
              <a:t>p</a:t>
            </a:r>
            <a:r>
              <a:rPr lang="en-US" baseline="30000" dirty="0"/>
              <a:t>4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9" name="Picture 2" descr="http://www.benjamin-mills.com/teaching/chemistry/GCSE/electron-configurations/full-size-images/16-S-sulfur-electr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2035" y="3393478"/>
            <a:ext cx="2915170" cy="2918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070093" y="4648952"/>
            <a:ext cx="2402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Energy level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5567" y="4648951"/>
            <a:ext cx="2402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Sub-shell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90028" y="4648951"/>
            <a:ext cx="2402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# of e</a:t>
            </a:r>
            <a:r>
              <a:rPr lang="en-US" sz="3200" baseline="30000" dirty="0"/>
              <a:t>-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640239" y="3730256"/>
            <a:ext cx="496887" cy="104811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5111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Electron Configuration: </a:t>
            </a:r>
            <a:br>
              <a:rPr lang="en-US" dirty="0"/>
            </a:br>
            <a:r>
              <a:rPr lang="en-US" dirty="0"/>
              <a:t>Sub-Shell Notation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1983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Sub-shell notation gives the number of electrons in each subshell.</a:t>
            </a:r>
          </a:p>
          <a:p>
            <a:pPr marL="0" indent="0" algn="ctr">
              <a:buNone/>
            </a:pPr>
            <a:r>
              <a:rPr lang="en-US" dirty="0"/>
              <a:t>Example:</a:t>
            </a:r>
          </a:p>
          <a:p>
            <a:pPr marL="0" indent="0" algn="ctr">
              <a:buNone/>
            </a:pPr>
            <a:r>
              <a:rPr lang="en-US" dirty="0"/>
              <a:t>1s</a:t>
            </a:r>
            <a:r>
              <a:rPr lang="en-US" b="1" baseline="30000" dirty="0">
                <a:solidFill>
                  <a:srgbClr val="FF0000"/>
                </a:solidFill>
              </a:rPr>
              <a:t>2</a:t>
            </a:r>
            <a:r>
              <a:rPr lang="en-US" dirty="0"/>
              <a:t>2s</a:t>
            </a:r>
            <a:r>
              <a:rPr lang="en-US" b="1" baseline="30000" dirty="0">
                <a:solidFill>
                  <a:srgbClr val="FF0000"/>
                </a:solidFill>
              </a:rPr>
              <a:t>2</a:t>
            </a:r>
            <a:r>
              <a:rPr lang="en-US" dirty="0"/>
              <a:t>2p</a:t>
            </a:r>
            <a:r>
              <a:rPr lang="en-US" b="1" baseline="30000" dirty="0">
                <a:solidFill>
                  <a:srgbClr val="FF0000"/>
                </a:solidFill>
              </a:rPr>
              <a:t>6</a:t>
            </a:r>
            <a:r>
              <a:rPr lang="en-US" dirty="0"/>
              <a:t>3s</a:t>
            </a:r>
            <a:r>
              <a:rPr lang="en-US" b="1" baseline="30000" dirty="0">
                <a:solidFill>
                  <a:srgbClr val="FF0000"/>
                </a:solidFill>
              </a:rPr>
              <a:t>2</a:t>
            </a:r>
            <a:r>
              <a:rPr lang="en-US" dirty="0"/>
              <a:t>3p</a:t>
            </a:r>
            <a:r>
              <a:rPr lang="en-US" b="1" baseline="30000" dirty="0">
                <a:solidFill>
                  <a:srgbClr val="FF0000"/>
                </a:solidFill>
              </a:rPr>
              <a:t>4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3" name="Picture 2" descr="http://www.benjamin-mills.com/teaching/chemistry/GCSE/electron-configurations/full-size-images/16-S-sulfur-electr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2035" y="3393478"/>
            <a:ext cx="2915170" cy="2918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070093" y="4648952"/>
            <a:ext cx="2402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Energy level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15567" y="4648951"/>
            <a:ext cx="2402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Sub-shell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90028" y="4648951"/>
            <a:ext cx="24020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# of e</a:t>
            </a:r>
            <a:r>
              <a:rPr lang="en-US" sz="3200" baseline="30000" dirty="0"/>
              <a:t>-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6449467" y="3521122"/>
            <a:ext cx="237936" cy="129441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621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Electron Configuration:</a:t>
            </a:r>
            <a:br>
              <a:rPr lang="en-US" dirty="0"/>
            </a:br>
            <a:r>
              <a:rPr lang="en-US" dirty="0"/>
              <a:t>Orbital Diagrams / Box Diagrams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915" y="2119680"/>
            <a:ext cx="5511085" cy="4386026"/>
          </a:xfrm>
        </p:spPr>
        <p:txBody>
          <a:bodyPr>
            <a:normAutofit/>
          </a:bodyPr>
          <a:lstStyle/>
          <a:p>
            <a:r>
              <a:rPr lang="en-US" sz="3200" dirty="0"/>
              <a:t>Each box represents an </a:t>
            </a:r>
            <a:r>
              <a:rPr lang="en-US" sz="3200" b="1" dirty="0">
                <a:solidFill>
                  <a:srgbClr val="FF0000"/>
                </a:solidFill>
              </a:rPr>
              <a:t>orbital</a:t>
            </a:r>
            <a:r>
              <a:rPr lang="en-US" sz="3200" dirty="0"/>
              <a:t>.</a:t>
            </a:r>
          </a:p>
          <a:p>
            <a:r>
              <a:rPr lang="en-US" sz="3200" dirty="0"/>
              <a:t>We represent electrons with </a:t>
            </a:r>
            <a:r>
              <a:rPr lang="en-US" sz="3200" b="1" dirty="0">
                <a:solidFill>
                  <a:srgbClr val="FF0000"/>
                </a:solidFill>
              </a:rPr>
              <a:t>arrows</a:t>
            </a:r>
            <a:r>
              <a:rPr lang="en-US" sz="3200" dirty="0"/>
              <a:t>.</a:t>
            </a:r>
          </a:p>
          <a:p>
            <a:r>
              <a:rPr lang="en-US" sz="3200" dirty="0"/>
              <a:t>Each orbital can hold up to </a:t>
            </a:r>
            <a:r>
              <a:rPr lang="en-US" sz="3200" b="1" dirty="0">
                <a:solidFill>
                  <a:srgbClr val="FF0000"/>
                </a:solidFill>
              </a:rPr>
              <a:t>2 e</a:t>
            </a:r>
            <a:r>
              <a:rPr lang="en-US" sz="3200" b="1" baseline="30000" dirty="0">
                <a:solidFill>
                  <a:srgbClr val="FF0000"/>
                </a:solidFill>
              </a:rPr>
              <a:t>-</a:t>
            </a:r>
            <a:r>
              <a:rPr lang="en-US" sz="3200" dirty="0"/>
              <a:t>, one spin </a:t>
            </a:r>
            <a:r>
              <a:rPr lang="en-US" sz="3200" b="1" dirty="0">
                <a:solidFill>
                  <a:srgbClr val="FF0000"/>
                </a:solidFill>
              </a:rPr>
              <a:t>up</a:t>
            </a:r>
            <a:r>
              <a:rPr lang="en-US" sz="3200" dirty="0"/>
              <a:t> and one spin </a:t>
            </a:r>
            <a:r>
              <a:rPr lang="en-US" sz="3200" b="1" dirty="0">
                <a:solidFill>
                  <a:srgbClr val="FF0000"/>
                </a:solidFill>
              </a:rPr>
              <a:t>down</a:t>
            </a:r>
            <a:r>
              <a:rPr lang="en-US" sz="3200" dirty="0"/>
              <a:t>.</a:t>
            </a:r>
          </a:p>
        </p:txBody>
      </p:sp>
      <p:pic>
        <p:nvPicPr>
          <p:cNvPr id="11268" name="Picture 4" descr="http://archives.library.illinois.edu/erec/University%20Archives/1505050/Rogers/Text5/Tx54/tx54p3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243618"/>
            <a:ext cx="48768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76226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Electron Configuration:</a:t>
            </a:r>
            <a:br>
              <a:rPr lang="en-US" dirty="0"/>
            </a:br>
            <a:r>
              <a:rPr lang="en-US" dirty="0"/>
              <a:t>Energy Level Diagrams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263" y="1825625"/>
            <a:ext cx="5691116" cy="473894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orbitals are arranged according to </a:t>
            </a:r>
            <a:r>
              <a:rPr lang="en-US" b="1" dirty="0">
                <a:solidFill>
                  <a:srgbClr val="FF0000"/>
                </a:solidFill>
              </a:rPr>
              <a:t>energy of electrons</a:t>
            </a:r>
            <a:r>
              <a:rPr lang="en-US" dirty="0"/>
              <a:t>.</a:t>
            </a:r>
          </a:p>
          <a:p>
            <a:r>
              <a:rPr lang="en-US" dirty="0"/>
              <a:t>Electrons fill the </a:t>
            </a:r>
            <a:r>
              <a:rPr lang="en-US" b="1" dirty="0">
                <a:solidFill>
                  <a:srgbClr val="FF0000"/>
                </a:solidFill>
              </a:rPr>
              <a:t>lowest</a:t>
            </a:r>
            <a:r>
              <a:rPr lang="en-US" dirty="0"/>
              <a:t> energy orbitals </a:t>
            </a:r>
            <a:r>
              <a:rPr lang="en-US" b="1" dirty="0">
                <a:solidFill>
                  <a:srgbClr val="FF0000"/>
                </a:solidFill>
              </a:rPr>
              <a:t>first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NOTE:</a:t>
            </a:r>
          </a:p>
          <a:p>
            <a:r>
              <a:rPr lang="en-US" dirty="0"/>
              <a:t>3d orbital is higher in energy than the 4s orbital!</a:t>
            </a:r>
          </a:p>
          <a:p>
            <a:r>
              <a:rPr lang="en-US" dirty="0"/>
              <a:t>HOWEVER, these orbitals are so close in energy sometimes there are </a:t>
            </a:r>
            <a:r>
              <a:rPr lang="en-US" b="1" dirty="0">
                <a:solidFill>
                  <a:srgbClr val="FF0000"/>
                </a:solidFill>
              </a:rPr>
              <a:t>exceptions</a:t>
            </a:r>
            <a:r>
              <a:rPr lang="en-US" dirty="0"/>
              <a:t>.</a:t>
            </a:r>
          </a:p>
        </p:txBody>
      </p:sp>
      <p:pic>
        <p:nvPicPr>
          <p:cNvPr id="13314" name="Picture 2" descr="https://upload.wikimedia.org/wikipedia/commons/thumb/a/a5/Electron_configuration_bromine.svg/350px-Electron_configuration_bromin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306" y="1825625"/>
            <a:ext cx="549807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9348716" y="1883390"/>
            <a:ext cx="2473724" cy="982639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851176" y="2265528"/>
            <a:ext cx="818866" cy="8211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55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static.vecteezy.com/system/resources/previews/000/086/494/non_2x/vector-minimal-periodic-table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39" b="27376"/>
          <a:stretch/>
        </p:blipFill>
        <p:spPr bwMode="auto">
          <a:xfrm>
            <a:off x="660541" y="1009932"/>
            <a:ext cx="11000130" cy="4926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928047" y="1009931"/>
            <a:ext cx="1214651" cy="492684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925967" y="1009930"/>
            <a:ext cx="633688" cy="72560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59807" y="486710"/>
            <a:ext cx="1351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s-block</a:t>
            </a:r>
          </a:p>
        </p:txBody>
      </p:sp>
      <p:sp>
        <p:nvSpPr>
          <p:cNvPr id="10" name="Rectangle 9"/>
          <p:cNvSpPr/>
          <p:nvPr/>
        </p:nvSpPr>
        <p:spPr>
          <a:xfrm>
            <a:off x="7999862" y="1735537"/>
            <a:ext cx="3559793" cy="4201237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975108" y="1212317"/>
            <a:ext cx="16092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p-block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10935" y="3102589"/>
            <a:ext cx="5788927" cy="283418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07224" y="1009930"/>
            <a:ext cx="4121624" cy="1831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68456" y="2579369"/>
            <a:ext cx="5383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B050"/>
                </a:solidFill>
              </a:rPr>
              <a:t>d-block (</a:t>
            </a:r>
            <a:r>
              <a:rPr lang="en-US" sz="2800" b="1" i="1" dirty="0">
                <a:solidFill>
                  <a:srgbClr val="00B050"/>
                </a:solidFill>
              </a:rPr>
              <a:t>starts energy level 3</a:t>
            </a:r>
            <a:r>
              <a:rPr lang="en-US" sz="2800" b="1" dirty="0">
                <a:solidFill>
                  <a:srgbClr val="00B05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13782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7" grpId="0"/>
      <p:bldP spid="10" grpId="0" animBg="1"/>
      <p:bldP spid="11" grpId="0"/>
      <p:bldP spid="12" grpId="0" animBg="1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questions 1-3 on pg. 27 of your textbook.</a:t>
            </a:r>
          </a:p>
        </p:txBody>
      </p:sp>
    </p:spTree>
    <p:extLst>
      <p:ext uri="{BB962C8B-B14F-4D97-AF65-F5344CB8AC3E}">
        <p14:creationId xmlns:p14="http://schemas.microsoft.com/office/powerpoint/2010/main" val="42638102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Electron Configurations of Atoms vs 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Atoms contain the same number of electrons as protons (Z).</a:t>
            </a:r>
          </a:p>
          <a:p>
            <a:r>
              <a:rPr lang="en-US" dirty="0"/>
              <a:t>Positive ions contain less electrons.</a:t>
            </a:r>
          </a:p>
          <a:p>
            <a:r>
              <a:rPr lang="en-US" dirty="0"/>
              <a:t>Negative ions contain more electrons.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r>
              <a:rPr lang="en-US" dirty="0"/>
              <a:t>F atom (9 electrons)	1s</a:t>
            </a:r>
            <a:r>
              <a:rPr lang="en-US" baseline="30000" dirty="0"/>
              <a:t>2</a:t>
            </a:r>
            <a:r>
              <a:rPr lang="en-US" dirty="0"/>
              <a:t>2s</a:t>
            </a:r>
            <a:r>
              <a:rPr lang="en-US" baseline="30000" dirty="0"/>
              <a:t>2</a:t>
            </a:r>
            <a:r>
              <a:rPr lang="en-US" dirty="0"/>
              <a:t>2p</a:t>
            </a:r>
            <a:r>
              <a:rPr lang="en-US" baseline="30000" dirty="0"/>
              <a:t>5</a:t>
            </a:r>
            <a:r>
              <a:rPr lang="en-US" dirty="0"/>
              <a:t>	</a:t>
            </a:r>
          </a:p>
          <a:p>
            <a:r>
              <a:rPr lang="en-US" dirty="0"/>
              <a:t>F</a:t>
            </a:r>
            <a:r>
              <a:rPr lang="en-US" baseline="30000" dirty="0"/>
              <a:t>- </a:t>
            </a:r>
            <a:r>
              <a:rPr lang="en-US" dirty="0"/>
              <a:t>ion (10 electrons)	 1s</a:t>
            </a:r>
            <a:r>
              <a:rPr lang="en-US" baseline="30000" dirty="0"/>
              <a:t>2</a:t>
            </a:r>
            <a:r>
              <a:rPr lang="en-US" dirty="0"/>
              <a:t>2s</a:t>
            </a:r>
            <a:r>
              <a:rPr lang="en-US" baseline="30000" dirty="0"/>
              <a:t>2</a:t>
            </a:r>
            <a:r>
              <a:rPr lang="en-US" dirty="0"/>
              <a:t>2p</a:t>
            </a:r>
            <a:r>
              <a:rPr lang="en-US" b="1" baseline="30000" dirty="0">
                <a:solidFill>
                  <a:srgbClr val="FF0000"/>
                </a:solidFill>
              </a:rPr>
              <a:t>6</a:t>
            </a:r>
          </a:p>
        </p:txBody>
      </p:sp>
      <p:pic>
        <p:nvPicPr>
          <p:cNvPr id="15362" name="Picture 2" descr="http://a.files.bbci.co.uk/bam/live/content/zmf8mp3/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603" y="3407754"/>
            <a:ext cx="5010949" cy="2769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25182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question 4 on pg. 27 of your textbook.</a:t>
            </a:r>
          </a:p>
        </p:txBody>
      </p:sp>
    </p:spTree>
    <p:extLst>
      <p:ext uri="{BB962C8B-B14F-4D97-AF65-F5344CB8AC3E}">
        <p14:creationId xmlns:p14="http://schemas.microsoft.com/office/powerpoint/2010/main" val="1000660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631641"/>
            <a:ext cx="10515600" cy="1325563"/>
          </a:xfrm>
        </p:spPr>
        <p:txBody>
          <a:bodyPr/>
          <a:lstStyle/>
          <a:p>
            <a:r>
              <a:rPr lang="en-US" dirty="0"/>
              <a:t>L4: Electron Configuration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416038"/>
            <a:ext cx="10515600" cy="27428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Represent the electron configurations of atoms and ions up to Z = 36 in terms of shells, sub-shells (s, p, and d), and orbitals using: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600" dirty="0"/>
              <a:t>Sub-shell notation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600" dirty="0"/>
              <a:t>Box diagrams (orbital diagram)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600" dirty="0"/>
              <a:t>Energy level diagrams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42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Simplified Electron Configuration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shorten the electron configuration by replacing most of the inner electrons with the noble gas with the corresponding number of electrons. </a:t>
            </a:r>
          </a:p>
          <a:p>
            <a:r>
              <a:rPr lang="en-US" dirty="0"/>
              <a:t>This is often called </a:t>
            </a:r>
            <a:r>
              <a:rPr lang="en-US" b="1" dirty="0">
                <a:solidFill>
                  <a:srgbClr val="FF0000"/>
                </a:solidFill>
              </a:rPr>
              <a:t>noble gas notation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/>
              <a:t>Ga	1s</a:t>
            </a:r>
            <a:r>
              <a:rPr lang="en-US" baseline="30000" dirty="0"/>
              <a:t>2</a:t>
            </a:r>
            <a:r>
              <a:rPr lang="en-US" dirty="0"/>
              <a:t>2s</a:t>
            </a:r>
            <a:r>
              <a:rPr lang="en-US" baseline="30000" dirty="0"/>
              <a:t>2</a:t>
            </a:r>
            <a:r>
              <a:rPr lang="en-US" dirty="0"/>
              <a:t>2p</a:t>
            </a:r>
            <a:r>
              <a:rPr lang="en-US" baseline="30000" dirty="0"/>
              <a:t>6</a:t>
            </a:r>
            <a:r>
              <a:rPr lang="en-US" dirty="0"/>
              <a:t>3s</a:t>
            </a:r>
            <a:r>
              <a:rPr lang="en-US" baseline="30000" dirty="0"/>
              <a:t>2</a:t>
            </a:r>
            <a:r>
              <a:rPr lang="en-US" dirty="0"/>
              <a:t>3p</a:t>
            </a:r>
            <a:r>
              <a:rPr lang="en-US" baseline="30000" dirty="0"/>
              <a:t>6</a:t>
            </a:r>
            <a:r>
              <a:rPr lang="en-US" dirty="0"/>
              <a:t>3d</a:t>
            </a:r>
            <a:r>
              <a:rPr lang="en-US" baseline="30000" dirty="0"/>
              <a:t>10</a:t>
            </a:r>
            <a:r>
              <a:rPr lang="en-US" dirty="0"/>
              <a:t>4s</a:t>
            </a:r>
            <a:r>
              <a:rPr lang="en-US" baseline="30000" dirty="0"/>
              <a:t>2</a:t>
            </a:r>
            <a:r>
              <a:rPr lang="en-US" dirty="0"/>
              <a:t>4p</a:t>
            </a:r>
            <a:r>
              <a:rPr lang="en-US" baseline="30000" dirty="0"/>
              <a:t>1 	</a:t>
            </a:r>
            <a:r>
              <a:rPr lang="en-US" dirty="0"/>
              <a:t>OR	[Ar]3d</a:t>
            </a:r>
            <a:r>
              <a:rPr lang="en-US" baseline="30000" dirty="0"/>
              <a:t>10</a:t>
            </a:r>
            <a:r>
              <a:rPr lang="en-US" dirty="0"/>
              <a:t>4s</a:t>
            </a:r>
            <a:r>
              <a:rPr lang="en-US" baseline="30000" dirty="0"/>
              <a:t>2</a:t>
            </a:r>
            <a:r>
              <a:rPr lang="en-US" dirty="0"/>
              <a:t>4p</a:t>
            </a:r>
            <a:r>
              <a:rPr lang="en-US" baseline="30000" dirty="0"/>
              <a:t>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197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question 5 on pg. 27 of your textbook.</a:t>
            </a:r>
          </a:p>
        </p:txBody>
      </p:sp>
    </p:spTree>
    <p:extLst>
      <p:ext uri="{BB962C8B-B14F-4D97-AF65-F5344CB8AC3E}">
        <p14:creationId xmlns:p14="http://schemas.microsoft.com/office/powerpoint/2010/main" val="39741173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that you are comfortable…</a:t>
            </a:r>
            <a:br>
              <a:rPr lang="en-US" dirty="0"/>
            </a:br>
            <a:r>
              <a:rPr lang="en-US" dirty="0"/>
              <a:t>the EXCEPTIONS!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d-block elements have some exceptions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u="sng" dirty="0"/>
              <a:t>Exception 1</a:t>
            </a:r>
          </a:p>
          <a:p>
            <a:r>
              <a:rPr lang="en-US" dirty="0"/>
              <a:t>When they form positive ions, they lose 4s e</a:t>
            </a:r>
            <a:r>
              <a:rPr lang="en-US" baseline="30000" dirty="0"/>
              <a:t>-</a:t>
            </a:r>
            <a:r>
              <a:rPr lang="en-US" dirty="0"/>
              <a:t> before the 3d e</a:t>
            </a:r>
            <a:r>
              <a:rPr lang="en-US" baseline="30000" dirty="0"/>
              <a:t>-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Example</a:t>
            </a:r>
          </a:p>
          <a:p>
            <a:r>
              <a:rPr lang="en-US" dirty="0"/>
              <a:t>Fe		1s</a:t>
            </a:r>
            <a:r>
              <a:rPr lang="en-US" baseline="30000" dirty="0"/>
              <a:t>2</a:t>
            </a:r>
            <a:r>
              <a:rPr lang="en-US" dirty="0"/>
              <a:t>2s</a:t>
            </a:r>
            <a:r>
              <a:rPr lang="en-US" baseline="30000" dirty="0"/>
              <a:t>2</a:t>
            </a:r>
            <a:r>
              <a:rPr lang="en-US" dirty="0"/>
              <a:t>2p</a:t>
            </a:r>
            <a:r>
              <a:rPr lang="en-US" baseline="30000" dirty="0"/>
              <a:t>6</a:t>
            </a:r>
            <a:r>
              <a:rPr lang="en-US" dirty="0"/>
              <a:t>3s</a:t>
            </a:r>
            <a:r>
              <a:rPr lang="en-US" baseline="30000" dirty="0"/>
              <a:t>2</a:t>
            </a:r>
            <a:r>
              <a:rPr lang="en-US" dirty="0"/>
              <a:t>3p</a:t>
            </a:r>
            <a:r>
              <a:rPr lang="en-US" baseline="30000" dirty="0"/>
              <a:t>6</a:t>
            </a:r>
            <a:r>
              <a:rPr lang="en-US" dirty="0"/>
              <a:t>3d</a:t>
            </a:r>
            <a:r>
              <a:rPr lang="en-US" baseline="30000" dirty="0"/>
              <a:t>6</a:t>
            </a:r>
            <a:r>
              <a:rPr lang="en-US" dirty="0"/>
              <a:t>4s</a:t>
            </a:r>
            <a:r>
              <a:rPr lang="en-US" baseline="30000" dirty="0"/>
              <a:t>2</a:t>
            </a:r>
          </a:p>
          <a:p>
            <a:r>
              <a:rPr lang="en-US" dirty="0"/>
              <a:t>Fe</a:t>
            </a:r>
            <a:r>
              <a:rPr lang="en-US" baseline="30000" dirty="0"/>
              <a:t>3+</a:t>
            </a:r>
            <a:r>
              <a:rPr lang="en-US" dirty="0"/>
              <a:t>		1s</a:t>
            </a:r>
            <a:r>
              <a:rPr lang="en-US" baseline="30000" dirty="0"/>
              <a:t>2</a:t>
            </a:r>
            <a:r>
              <a:rPr lang="en-US" dirty="0"/>
              <a:t>2s</a:t>
            </a:r>
            <a:r>
              <a:rPr lang="en-US" baseline="30000" dirty="0"/>
              <a:t>2</a:t>
            </a:r>
            <a:r>
              <a:rPr lang="en-US" dirty="0"/>
              <a:t>2p</a:t>
            </a:r>
            <a:r>
              <a:rPr lang="en-US" baseline="30000" dirty="0"/>
              <a:t>6</a:t>
            </a:r>
            <a:r>
              <a:rPr lang="en-US" dirty="0"/>
              <a:t>3s</a:t>
            </a:r>
            <a:r>
              <a:rPr lang="en-US" baseline="30000" dirty="0"/>
              <a:t>2</a:t>
            </a:r>
            <a:r>
              <a:rPr lang="en-US" dirty="0"/>
              <a:t>3p</a:t>
            </a:r>
            <a:r>
              <a:rPr lang="en-US" baseline="30000" dirty="0"/>
              <a:t>6</a:t>
            </a:r>
            <a:r>
              <a:rPr lang="en-US" dirty="0"/>
              <a:t>3d</a:t>
            </a:r>
            <a:r>
              <a:rPr lang="en-US" baseline="30000" dirty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21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that you are comfortable…</a:t>
            </a:r>
            <a:br>
              <a:rPr lang="en-US" dirty="0"/>
            </a:br>
            <a:r>
              <a:rPr lang="en-US" dirty="0"/>
              <a:t>the EXCEPTIONS!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71289"/>
            <a:ext cx="5944737" cy="4351338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Exception 2 (and 3)</a:t>
            </a:r>
          </a:p>
          <a:p>
            <a:r>
              <a:rPr lang="en-US" b="1" dirty="0">
                <a:solidFill>
                  <a:srgbClr val="FF0000"/>
                </a:solidFill>
              </a:rPr>
              <a:t>Chromium</a:t>
            </a:r>
            <a:r>
              <a:rPr lang="en-US" dirty="0"/>
              <a:t> (</a:t>
            </a:r>
            <a:r>
              <a:rPr lang="en-US" b="1" dirty="0">
                <a:solidFill>
                  <a:srgbClr val="FF0000"/>
                </a:solidFill>
              </a:rPr>
              <a:t>Cr</a:t>
            </a:r>
            <a:r>
              <a:rPr lang="en-US" dirty="0"/>
              <a:t>) and </a:t>
            </a:r>
            <a:r>
              <a:rPr lang="en-US" b="1" dirty="0">
                <a:solidFill>
                  <a:srgbClr val="FF0000"/>
                </a:solidFill>
              </a:rPr>
              <a:t>Copper</a:t>
            </a:r>
            <a:r>
              <a:rPr lang="en-US" dirty="0"/>
              <a:t> (</a:t>
            </a:r>
            <a:r>
              <a:rPr lang="en-US" b="1" dirty="0">
                <a:solidFill>
                  <a:srgbClr val="FF0000"/>
                </a:solidFill>
              </a:rPr>
              <a:t>Cu</a:t>
            </a:r>
            <a:r>
              <a:rPr lang="en-US" dirty="0"/>
              <a:t>) do </a:t>
            </a:r>
            <a:r>
              <a:rPr lang="en-US" b="1" dirty="0">
                <a:solidFill>
                  <a:srgbClr val="FF0000"/>
                </a:solidFill>
              </a:rPr>
              <a:t>NOT</a:t>
            </a:r>
            <a:r>
              <a:rPr lang="en-US" dirty="0"/>
              <a:t> follow the same pattern.</a:t>
            </a:r>
          </a:p>
          <a:p>
            <a:r>
              <a:rPr lang="en-US" dirty="0"/>
              <a:t>This is because they are more stable with all d-orbitals half-full or full.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Cr	[Ar]3d</a:t>
            </a:r>
            <a:r>
              <a:rPr lang="en-US" b="1" baseline="30000" dirty="0">
                <a:solidFill>
                  <a:srgbClr val="FF0000"/>
                </a:solidFill>
              </a:rPr>
              <a:t>5</a:t>
            </a:r>
            <a:r>
              <a:rPr lang="en-US" dirty="0"/>
              <a:t>4s</a:t>
            </a:r>
            <a:r>
              <a:rPr lang="en-US" b="1" baseline="30000" dirty="0">
                <a:solidFill>
                  <a:srgbClr val="FF0000"/>
                </a:solidFill>
              </a:rPr>
              <a:t>1</a:t>
            </a:r>
          </a:p>
          <a:p>
            <a:pPr marL="0" indent="0">
              <a:buNone/>
            </a:pPr>
            <a:r>
              <a:rPr lang="en-US" dirty="0"/>
              <a:t>Cu	[Ar]3d</a:t>
            </a:r>
            <a:r>
              <a:rPr lang="en-US" b="1" baseline="30000" dirty="0">
                <a:solidFill>
                  <a:srgbClr val="FF0000"/>
                </a:solidFill>
              </a:rPr>
              <a:t>10</a:t>
            </a:r>
            <a:r>
              <a:rPr lang="en-US" dirty="0"/>
              <a:t>4s</a:t>
            </a:r>
            <a:r>
              <a:rPr lang="en-US" b="1" baseline="30000" dirty="0">
                <a:solidFill>
                  <a:srgbClr val="FF0000"/>
                </a:solidFill>
              </a:rPr>
              <a:t>1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4338" name="Picture 2" descr="http://www.4college.co.uk/a/ss/dblock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2937" y="1848988"/>
            <a:ext cx="5088649" cy="432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opperElectronDiagram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0768" y="2071289"/>
            <a:ext cx="5156915" cy="3094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8007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application questions 1-3 on pg. 28 of your textbook.</a:t>
            </a:r>
          </a:p>
        </p:txBody>
      </p:sp>
    </p:spTree>
    <p:extLst>
      <p:ext uri="{BB962C8B-B14F-4D97-AF65-F5344CB8AC3E}">
        <p14:creationId xmlns:p14="http://schemas.microsoft.com/office/powerpoint/2010/main" val="36163145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663283"/>
            <a:ext cx="10515600" cy="1325563"/>
          </a:xfrm>
        </p:spPr>
        <p:txBody>
          <a:bodyPr/>
          <a:lstStyle/>
          <a:p>
            <a:r>
              <a:rPr lang="en-US" dirty="0"/>
              <a:t>L3: Electron Configuration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318062"/>
            <a:ext cx="10515600" cy="49454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/>
              <a:t>Represent the electron configurations of atoms and ions up to Z = 36 in terms of shells, sub-shells (s, p, and d), and orbitals using: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600" dirty="0"/>
              <a:t>Sub-shell notation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600" dirty="0"/>
              <a:t>Box diagrams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600" dirty="0"/>
              <a:t>Energy level diagrams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641" y="2793432"/>
            <a:ext cx="662783" cy="5072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292" y="3604666"/>
            <a:ext cx="662783" cy="50726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292" y="4074607"/>
            <a:ext cx="662783" cy="5072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291" y="4518182"/>
            <a:ext cx="662783" cy="507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875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Revise material from today’s lesson.</a:t>
            </a:r>
          </a:p>
          <a:p>
            <a:r>
              <a:rPr lang="en-US" dirty="0"/>
              <a:t>Write revision notes.</a:t>
            </a:r>
          </a:p>
          <a:p>
            <a:r>
              <a:rPr lang="en-US" dirty="0"/>
              <a:t>Complete all practice questions not finished in class.</a:t>
            </a:r>
          </a:p>
          <a:p>
            <a:r>
              <a:rPr lang="en-US" dirty="0"/>
              <a:t>Looking ahead: Read Section 1-7 from the textbook (pg. 29-34).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40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Electron Cloud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53167" cy="4351338"/>
          </a:xfrm>
        </p:spPr>
        <p:txBody>
          <a:bodyPr/>
          <a:lstStyle/>
          <a:p>
            <a:r>
              <a:rPr lang="en-US" dirty="0"/>
              <a:t>Electrons move erratically, </a:t>
            </a:r>
            <a:r>
              <a:rPr lang="en-US" b="1" dirty="0">
                <a:solidFill>
                  <a:srgbClr val="FF0000"/>
                </a:solidFill>
              </a:rPr>
              <a:t>NOT</a:t>
            </a:r>
            <a:r>
              <a:rPr lang="en-US" dirty="0"/>
              <a:t> in predictable orbits.</a:t>
            </a:r>
          </a:p>
          <a:p>
            <a:r>
              <a:rPr lang="en-US" dirty="0"/>
              <a:t>The electron cloud is the area around the nucleus of an atom where an electron is most likely to be found.</a:t>
            </a:r>
          </a:p>
          <a:p>
            <a:r>
              <a:rPr lang="en-US" dirty="0"/>
              <a:t>The denser the cloud in a particular area, the more likely it is for an electron to be there.</a:t>
            </a:r>
          </a:p>
        </p:txBody>
      </p:sp>
      <p:pic>
        <p:nvPicPr>
          <p:cNvPr id="3074" name="Picture 2" descr="https://scienceconceptions.wikispaces.com/file/view/ElectronCloud.png/426204646/294x274/ElectronClou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9205" y="3664141"/>
            <a:ext cx="2696239" cy="2512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benjamin-mills.com/teaching/chemistry/GCSE/electron-configurations/full-size-images/1-H-hydrogen-electr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0217" y="287371"/>
            <a:ext cx="2943036" cy="3076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785444" y="973327"/>
            <a:ext cx="177420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Bohr Model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883253" y="4163577"/>
            <a:ext cx="17742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Electron Cloud Model</a:t>
            </a:r>
          </a:p>
        </p:txBody>
      </p:sp>
    </p:spTree>
    <p:extLst>
      <p:ext uri="{BB962C8B-B14F-4D97-AF65-F5344CB8AC3E}">
        <p14:creationId xmlns:p14="http://schemas.microsoft.com/office/powerpoint/2010/main" val="114770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Electron Configuration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Electron shells or energy levels (1, 2, 3, </a:t>
            </a:r>
            <a:r>
              <a:rPr lang="en-US" sz="4000" dirty="0" err="1"/>
              <a:t>etc</a:t>
            </a:r>
            <a:r>
              <a:rPr lang="en-US" sz="4000" dirty="0"/>
              <a:t>)</a:t>
            </a:r>
          </a:p>
          <a:p>
            <a:pPr lvl="1"/>
            <a:r>
              <a:rPr lang="en-US" sz="4000" dirty="0"/>
              <a:t>Sub-shells (s, p, d)</a:t>
            </a:r>
          </a:p>
          <a:p>
            <a:pPr lvl="2"/>
            <a:r>
              <a:rPr lang="en-US" sz="4000" dirty="0"/>
              <a:t>Orbitals (represented by boxes)</a:t>
            </a:r>
          </a:p>
        </p:txBody>
      </p:sp>
    </p:spTree>
    <p:extLst>
      <p:ext uri="{BB962C8B-B14F-4D97-AF65-F5344CB8AC3E}">
        <p14:creationId xmlns:p14="http://schemas.microsoft.com/office/powerpoint/2010/main" val="3903097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Electron Shells – Energy Levels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644487" cy="4351338"/>
          </a:xfrm>
        </p:spPr>
        <p:txBody>
          <a:bodyPr>
            <a:normAutofit/>
          </a:bodyPr>
          <a:lstStyle/>
          <a:p>
            <a:r>
              <a:rPr lang="en-US" sz="3200" dirty="0"/>
              <a:t>Each shells is given a number (</a:t>
            </a:r>
            <a:r>
              <a:rPr lang="en-US" sz="3200" b="1" dirty="0">
                <a:solidFill>
                  <a:srgbClr val="FF0000"/>
                </a:solidFill>
              </a:rPr>
              <a:t>principal quantum number</a:t>
            </a:r>
            <a:r>
              <a:rPr lang="en-US" sz="3200" dirty="0"/>
              <a:t>) starting with the shell closest to the nucleus.</a:t>
            </a:r>
          </a:p>
          <a:p>
            <a:endParaRPr lang="en-US" sz="3200" dirty="0"/>
          </a:p>
          <a:p>
            <a:r>
              <a:rPr lang="en-US" sz="3200" dirty="0"/>
              <a:t>The </a:t>
            </a:r>
            <a:r>
              <a:rPr lang="en-US" sz="3200" dirty="0">
                <a:solidFill>
                  <a:srgbClr val="FF0000"/>
                </a:solidFill>
              </a:rPr>
              <a:t>further</a:t>
            </a:r>
            <a:r>
              <a:rPr lang="en-US" sz="3200" dirty="0"/>
              <a:t> the shell is from the nucleus, the </a:t>
            </a:r>
            <a:r>
              <a:rPr lang="en-US" sz="3200" dirty="0">
                <a:solidFill>
                  <a:srgbClr val="FF0000"/>
                </a:solidFill>
              </a:rPr>
              <a:t>higher</a:t>
            </a:r>
            <a:r>
              <a:rPr lang="en-US" sz="3200" dirty="0"/>
              <a:t> the energy and the </a:t>
            </a:r>
            <a:r>
              <a:rPr lang="en-US" sz="3200" dirty="0">
                <a:solidFill>
                  <a:srgbClr val="FF0000"/>
                </a:solidFill>
              </a:rPr>
              <a:t>larger</a:t>
            </a:r>
            <a:r>
              <a:rPr lang="en-US" sz="3200" dirty="0"/>
              <a:t> the principal quantum number.</a:t>
            </a:r>
          </a:p>
        </p:txBody>
      </p:sp>
      <p:pic>
        <p:nvPicPr>
          <p:cNvPr id="4098" name="Picture 2" descr="http://www.benjamin-mills.com/teaching/chemistry/GCSE/electron-configurations/full-size-images/16-S-sulfur-electr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3104" y="1825625"/>
            <a:ext cx="3975241" cy="3979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8785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2012books.lardbucket.org/books/beginning-chemistry/section_12/b89ffad445776641a493a18b3200d2f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4" r="1" b="1"/>
          <a:stretch/>
        </p:blipFill>
        <p:spPr bwMode="auto">
          <a:xfrm>
            <a:off x="4756323" y="413971"/>
            <a:ext cx="6916329" cy="5577837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548" y="222901"/>
            <a:ext cx="3667039" cy="1676603"/>
          </a:xfrm>
        </p:spPr>
        <p:txBody>
          <a:bodyPr>
            <a:normAutofit/>
          </a:bodyPr>
          <a:lstStyle/>
          <a:p>
            <a:r>
              <a:rPr lang="en-US" dirty="0"/>
              <a:t>Sub-Shells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081" y="1610437"/>
            <a:ext cx="4107975" cy="5002766"/>
          </a:xfrm>
        </p:spPr>
        <p:txBody>
          <a:bodyPr>
            <a:normAutofit/>
          </a:bodyPr>
          <a:lstStyle/>
          <a:p>
            <a:r>
              <a:rPr lang="en-US" sz="3200" dirty="0"/>
              <a:t>Each energy level is divided into </a:t>
            </a:r>
            <a:r>
              <a:rPr lang="en-US" sz="3200" b="1" dirty="0">
                <a:solidFill>
                  <a:srgbClr val="FF0000"/>
                </a:solidFill>
              </a:rPr>
              <a:t>sub-shells.</a:t>
            </a:r>
          </a:p>
          <a:p>
            <a:r>
              <a:rPr lang="en-US" sz="3200" dirty="0"/>
              <a:t>Sub-shells have different </a:t>
            </a:r>
            <a:r>
              <a:rPr lang="en-US" sz="3200" b="1" dirty="0">
                <a:solidFill>
                  <a:srgbClr val="FF0000"/>
                </a:solidFill>
              </a:rPr>
              <a:t>shapes</a:t>
            </a:r>
            <a:r>
              <a:rPr lang="en-US" sz="3200" dirty="0"/>
              <a:t>.</a:t>
            </a:r>
          </a:p>
          <a:p>
            <a:r>
              <a:rPr lang="en-US" sz="3200" dirty="0"/>
              <a:t>These shapes represent locations where electrons have a </a:t>
            </a:r>
            <a:r>
              <a:rPr lang="en-US" sz="3200" b="1" dirty="0">
                <a:solidFill>
                  <a:srgbClr val="FF0000"/>
                </a:solidFill>
              </a:rPr>
              <a:t>high probability </a:t>
            </a:r>
            <a:r>
              <a:rPr lang="en-US" sz="3200" dirty="0"/>
              <a:t>to be.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89715" y="6039153"/>
            <a:ext cx="6782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NOTE: YOU DO NOT NEED TO KNOW THESE SHAPES FOR THE EXAM.</a:t>
            </a:r>
          </a:p>
        </p:txBody>
      </p:sp>
    </p:spTree>
    <p:extLst>
      <p:ext uri="{BB962C8B-B14F-4D97-AF65-F5344CB8AC3E}">
        <p14:creationId xmlns:p14="http://schemas.microsoft.com/office/powerpoint/2010/main" val="411536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2012books.lardbucket.org/books/beginning-chemistry/section_12/b89ffad445776641a493a18b3200d2f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4" r="1" b="1"/>
          <a:stretch/>
        </p:blipFill>
        <p:spPr bwMode="auto">
          <a:xfrm>
            <a:off x="4756323" y="277491"/>
            <a:ext cx="6916329" cy="5577837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548" y="222901"/>
            <a:ext cx="3667039" cy="1676603"/>
          </a:xfrm>
        </p:spPr>
        <p:txBody>
          <a:bodyPr>
            <a:normAutofit/>
          </a:bodyPr>
          <a:lstStyle/>
          <a:p>
            <a:r>
              <a:rPr lang="en-US" dirty="0"/>
              <a:t>Orbitals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081" y="1610437"/>
            <a:ext cx="4107975" cy="5002766"/>
          </a:xfrm>
        </p:spPr>
        <p:txBody>
          <a:bodyPr>
            <a:normAutofit/>
          </a:bodyPr>
          <a:lstStyle/>
          <a:p>
            <a:r>
              <a:rPr lang="en-US" sz="3200" dirty="0"/>
              <a:t>Each sub-shell is divided into </a:t>
            </a:r>
            <a:r>
              <a:rPr lang="en-US" sz="3200" b="1" dirty="0">
                <a:solidFill>
                  <a:srgbClr val="FF0000"/>
                </a:solidFill>
              </a:rPr>
              <a:t>orbitals</a:t>
            </a:r>
            <a:r>
              <a:rPr lang="en-US" sz="3200" dirty="0"/>
              <a:t>.</a:t>
            </a:r>
          </a:p>
          <a:p>
            <a:r>
              <a:rPr lang="en-US" sz="3200" dirty="0"/>
              <a:t>Each orbital holds a maximum of </a:t>
            </a:r>
            <a:r>
              <a:rPr lang="en-US" sz="3200" b="1" dirty="0">
                <a:solidFill>
                  <a:srgbClr val="FF0000"/>
                </a:solidFill>
              </a:rPr>
              <a:t>2 e</a:t>
            </a:r>
            <a:r>
              <a:rPr lang="en-US" sz="3200" b="1" baseline="30000" dirty="0">
                <a:solidFill>
                  <a:srgbClr val="FF0000"/>
                </a:solidFill>
              </a:rPr>
              <a:t>-</a:t>
            </a:r>
            <a:r>
              <a:rPr lang="en-US" sz="3200" dirty="0"/>
              <a:t>.</a:t>
            </a:r>
          </a:p>
          <a:p>
            <a:r>
              <a:rPr lang="en-US" sz="3200" dirty="0"/>
              <a:t>The sub-shells contain </a:t>
            </a:r>
            <a:r>
              <a:rPr lang="en-US" sz="3200" b="1" dirty="0">
                <a:solidFill>
                  <a:srgbClr val="FF0000"/>
                </a:solidFill>
              </a:rPr>
              <a:t>different number of orbitals</a:t>
            </a:r>
            <a:r>
              <a:rPr lang="en-US" sz="3200" dirty="0"/>
              <a:t>, so hold different numbers of electrons.</a:t>
            </a:r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889715" y="6039153"/>
            <a:ext cx="6782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NOTE: YOU DO NOT NEED TO KNOW THESE SHAPES FOR THE EXAM.</a:t>
            </a:r>
          </a:p>
        </p:txBody>
      </p:sp>
      <p:sp>
        <p:nvSpPr>
          <p:cNvPr id="5" name="Rectangle 4"/>
          <p:cNvSpPr/>
          <p:nvPr/>
        </p:nvSpPr>
        <p:spPr>
          <a:xfrm>
            <a:off x="4889715" y="1610437"/>
            <a:ext cx="6437927" cy="206081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022006" y="3301916"/>
            <a:ext cx="21699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P-subshell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008728" y="1610437"/>
            <a:ext cx="2115403" cy="2060811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236975" y="685837"/>
            <a:ext cx="2327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One p-orbital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172501" y="1061202"/>
            <a:ext cx="518615" cy="11360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279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/>
      <p:bldP spid="7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electron cloud mod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66" y="2174473"/>
            <a:ext cx="6119451" cy="2731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wonderwhizkids.com/resources/content/imagesv4/physics/concept/photons/image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434" y="2174473"/>
            <a:ext cx="3810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orbitals overlap!</a:t>
            </a:r>
          </a:p>
        </p:txBody>
      </p:sp>
    </p:spTree>
    <p:extLst>
      <p:ext uri="{BB962C8B-B14F-4D97-AF65-F5344CB8AC3E}">
        <p14:creationId xmlns:p14="http://schemas.microsoft.com/office/powerpoint/2010/main" val="1471481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137" y="365125"/>
            <a:ext cx="11423176" cy="1325563"/>
          </a:xfrm>
        </p:spPr>
        <p:txBody>
          <a:bodyPr/>
          <a:lstStyle/>
          <a:p>
            <a:pPr algn="ctr"/>
            <a:r>
              <a:rPr lang="en-US" dirty="0"/>
              <a:t>How many electrons can each energy level hold?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702793"/>
            <a:ext cx="10515600" cy="1518076"/>
          </a:xfrm>
        </p:spPr>
        <p:txBody>
          <a:bodyPr/>
          <a:lstStyle/>
          <a:p>
            <a:r>
              <a:rPr lang="en-US" dirty="0"/>
              <a:t>s subshell contains 1 orbital, holding max 2 e</a:t>
            </a:r>
            <a:r>
              <a:rPr lang="en-US" baseline="30000" dirty="0"/>
              <a:t>-</a:t>
            </a:r>
            <a:r>
              <a:rPr lang="en-US" dirty="0"/>
              <a:t>.</a:t>
            </a:r>
          </a:p>
          <a:p>
            <a:r>
              <a:rPr lang="en-US" dirty="0"/>
              <a:t>p subshell contains 3 orbitals, holding max 6 e</a:t>
            </a:r>
            <a:r>
              <a:rPr lang="en-US" baseline="30000" dirty="0"/>
              <a:t>-</a:t>
            </a:r>
            <a:r>
              <a:rPr lang="en-US" dirty="0"/>
              <a:t> (2 e</a:t>
            </a:r>
            <a:r>
              <a:rPr lang="en-US" baseline="30000" dirty="0"/>
              <a:t>-</a:t>
            </a:r>
            <a:r>
              <a:rPr lang="en-US" dirty="0"/>
              <a:t> each).</a:t>
            </a:r>
          </a:p>
          <a:p>
            <a:r>
              <a:rPr lang="en-US" dirty="0"/>
              <a:t>d subshell contains 5 orbitals, holding max 10 e</a:t>
            </a:r>
            <a:r>
              <a:rPr lang="en-US" baseline="30000" dirty="0"/>
              <a:t>-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35154"/>
              </p:ext>
            </p:extLst>
          </p:nvPr>
        </p:nvGraphicFramePr>
        <p:xfrm>
          <a:off x="838200" y="3640287"/>
          <a:ext cx="10230135" cy="265133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410045">
                  <a:extLst>
                    <a:ext uri="{9D8B030D-6E8A-4147-A177-3AD203B41FA5}">
                      <a16:colId xmlns:a16="http://schemas.microsoft.com/office/drawing/2014/main" val="1569103134"/>
                    </a:ext>
                  </a:extLst>
                </a:gridCol>
                <a:gridCol w="3410045">
                  <a:extLst>
                    <a:ext uri="{9D8B030D-6E8A-4147-A177-3AD203B41FA5}">
                      <a16:colId xmlns:a16="http://schemas.microsoft.com/office/drawing/2014/main" val="716286613"/>
                    </a:ext>
                  </a:extLst>
                </a:gridCol>
                <a:gridCol w="3410045">
                  <a:extLst>
                    <a:ext uri="{9D8B030D-6E8A-4147-A177-3AD203B41FA5}">
                      <a16:colId xmlns:a16="http://schemas.microsoft.com/office/drawing/2014/main" val="107489341"/>
                    </a:ext>
                  </a:extLst>
                </a:gridCol>
              </a:tblGrid>
              <a:tr h="53026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Energy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Sub-Shells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Total electrons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92770"/>
                  </a:ext>
                </a:extLst>
              </a:tr>
              <a:tr h="53026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  <a:r>
                        <a:rPr lang="en-US" sz="2400" baseline="30000" dirty="0"/>
                        <a:t>st</a:t>
                      </a:r>
                      <a:r>
                        <a:rPr lang="en-US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476388"/>
                  </a:ext>
                </a:extLst>
              </a:tr>
              <a:tr h="53026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  <a:r>
                        <a:rPr lang="en-US" sz="2400" baseline="30000" dirty="0"/>
                        <a:t>nd</a:t>
                      </a:r>
                      <a:r>
                        <a:rPr lang="en-US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2s</a:t>
                      </a:r>
                      <a:r>
                        <a:rPr lang="en-US" sz="2400" baseline="0" dirty="0"/>
                        <a:t> 2p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 + 6 =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213686"/>
                  </a:ext>
                </a:extLst>
              </a:tr>
              <a:tr h="53026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  <a:r>
                        <a:rPr lang="en-US" sz="2400" baseline="30000" dirty="0"/>
                        <a:t>rd</a:t>
                      </a:r>
                      <a:r>
                        <a:rPr lang="en-US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3s 3p 3d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 + 6 + 10 = 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179262"/>
                  </a:ext>
                </a:extLst>
              </a:tr>
              <a:tr h="53026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</a:t>
                      </a:r>
                      <a:r>
                        <a:rPr lang="en-US" sz="2400" baseline="30000" dirty="0"/>
                        <a:t>th</a:t>
                      </a:r>
                      <a:r>
                        <a:rPr lang="en-US" sz="2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4s 4p 4d </a:t>
                      </a:r>
                      <a:r>
                        <a:rPr lang="en-US" sz="2400" i="1" dirty="0"/>
                        <a:t>4f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 + 6 + 10 + </a:t>
                      </a:r>
                      <a:r>
                        <a:rPr lang="en-US" sz="2400" i="1" dirty="0"/>
                        <a:t>14 </a:t>
                      </a:r>
                      <a:r>
                        <a:rPr lang="en-US" sz="2400" dirty="0"/>
                        <a:t>= </a:t>
                      </a:r>
                      <a:r>
                        <a:rPr lang="en-US" sz="2400" i="1" dirty="0"/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009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943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844</Words>
  <Application>Microsoft Office PowerPoint</Application>
  <PresentationFormat>Widescreen</PresentationFormat>
  <Paragraphs>151</Paragraphs>
  <Slides>26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Starter</vt:lpstr>
      <vt:lpstr>L4: Electron Configuration</vt:lpstr>
      <vt:lpstr>Electron Cloud Model</vt:lpstr>
      <vt:lpstr>Electron Configuration</vt:lpstr>
      <vt:lpstr>Electron Shells – Energy Levels</vt:lpstr>
      <vt:lpstr>Sub-Shells</vt:lpstr>
      <vt:lpstr>Orbitals</vt:lpstr>
      <vt:lpstr>The orbitals overlap!</vt:lpstr>
      <vt:lpstr>How many electrons can each energy level hold?</vt:lpstr>
      <vt:lpstr>Representing Electron Configuration:  Sub-Shell Notation</vt:lpstr>
      <vt:lpstr>Representing Electron Configuration:  Sub-Shell Notation</vt:lpstr>
      <vt:lpstr>Representing Electron Configuration:  Sub-Shell Notation</vt:lpstr>
      <vt:lpstr>Representing Electron Configuration:  Sub-Shell Notation</vt:lpstr>
      <vt:lpstr>Representing Electron Configuration: Orbital Diagrams / Box Diagrams</vt:lpstr>
      <vt:lpstr>Representing Electron Configuration: Energy Level Diagrams</vt:lpstr>
      <vt:lpstr>PowerPoint Presentation</vt:lpstr>
      <vt:lpstr>Practice</vt:lpstr>
      <vt:lpstr>Electron Configurations of Atoms vs Ions</vt:lpstr>
      <vt:lpstr>Practice</vt:lpstr>
      <vt:lpstr>Simplified Electron Configuration</vt:lpstr>
      <vt:lpstr>Practice</vt:lpstr>
      <vt:lpstr>Now that you are comfortable… the EXCEPTIONS!</vt:lpstr>
      <vt:lpstr>Now that you are comfortable… the EXCEPTIONS!</vt:lpstr>
      <vt:lpstr>Practice</vt:lpstr>
      <vt:lpstr>L3: Electron Configuration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L3: Electron Configuration</dc:title>
  <dc:creator>Penguizaur</dc:creator>
  <cp:lastModifiedBy>Jessica Gao</cp:lastModifiedBy>
  <cp:revision>51</cp:revision>
  <dcterms:created xsi:type="dcterms:W3CDTF">2016-08-12T08:14:25Z</dcterms:created>
  <dcterms:modified xsi:type="dcterms:W3CDTF">2016-09-21T14:00:50Z</dcterms:modified>
</cp:coreProperties>
</file>