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8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2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5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6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6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7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5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4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1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7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12304-ECCA-4DFF-A200-3DC927DDA82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98318-787D-4539-885F-CF730EC57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5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L4: Yield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Learning Objectives: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Describe the difference between theoretical yield and actual yield.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Explain why the actual yield is always less than theoretical yield.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Calculating percentage yield.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Calculating atom economy.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Explain the economic, environmental, and ethical advantages of a high atom economy.</a:t>
            </a:r>
          </a:p>
        </p:txBody>
      </p:sp>
    </p:spTree>
    <p:extLst>
      <p:ext uri="{BB962C8B-B14F-4D97-AF65-F5344CB8AC3E}">
        <p14:creationId xmlns:p14="http://schemas.microsoft.com/office/powerpoint/2010/main" val="326401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Topic 2 – Amounts of Substance</a:t>
            </a:r>
          </a:p>
          <a:p>
            <a:r>
              <a:rPr lang="en-US" dirty="0"/>
              <a:t>Complete the Exam Style Questions on pg. 65-67.</a:t>
            </a:r>
          </a:p>
          <a:p>
            <a:r>
              <a:rPr lang="en-US" dirty="0"/>
              <a:t>Mark your own work and bring in questions to </a:t>
            </a:r>
            <a:r>
              <a:rPr lang="en-US"/>
              <a:t>go over next lesson.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7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Yield vs Actual Yield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Theoretical yield</a:t>
            </a:r>
            <a:r>
              <a:rPr lang="en-US" sz="3200" dirty="0"/>
              <a:t> = theoretical amount of product made, obtained from calculation</a:t>
            </a:r>
          </a:p>
          <a:p>
            <a:endParaRPr lang="en-US" sz="3200" dirty="0"/>
          </a:p>
          <a:p>
            <a:r>
              <a:rPr lang="en-US" sz="3200" dirty="0"/>
              <a:t>This is just calculated by calculating the mass produced of the desired product.</a:t>
            </a:r>
          </a:p>
          <a:p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Actual yield </a:t>
            </a:r>
            <a:r>
              <a:rPr lang="en-US" sz="3200" dirty="0"/>
              <a:t>= amount of product made, measured experimentally</a:t>
            </a:r>
          </a:p>
        </p:txBody>
      </p:sp>
    </p:spTree>
    <p:extLst>
      <p:ext uri="{BB962C8B-B14F-4D97-AF65-F5344CB8AC3E}">
        <p14:creationId xmlns:p14="http://schemas.microsoft.com/office/powerpoint/2010/main" val="229770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Actual Yield is Always Less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83" y="1825625"/>
            <a:ext cx="663465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u="sng" dirty="0"/>
              <a:t>Chemical Reaction</a:t>
            </a:r>
          </a:p>
          <a:p>
            <a:r>
              <a:rPr lang="en-US" sz="3200" dirty="0"/>
              <a:t>Reaction does not complete</a:t>
            </a:r>
          </a:p>
          <a:p>
            <a:r>
              <a:rPr lang="en-US" sz="3200" dirty="0"/>
              <a:t>Reversible reaction</a:t>
            </a:r>
          </a:p>
          <a:p>
            <a:r>
              <a:rPr lang="en-US" sz="3200" dirty="0"/>
              <a:t>Side reactions occur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u="sng" dirty="0"/>
              <a:t>Equipment/Human Error</a:t>
            </a:r>
          </a:p>
          <a:p>
            <a:r>
              <a:rPr lang="en-US" sz="3200" dirty="0"/>
              <a:t>Reagents stuck to equipment</a:t>
            </a:r>
          </a:p>
          <a:p>
            <a:r>
              <a:rPr lang="en-US" sz="3200" dirty="0"/>
              <a:t>Chemical lost during transfer</a:t>
            </a:r>
          </a:p>
          <a:p>
            <a:endParaRPr lang="en-US" dirty="0"/>
          </a:p>
        </p:txBody>
      </p:sp>
      <p:pic>
        <p:nvPicPr>
          <p:cNvPr id="1026" name="Picture 2" descr="Image result for crude oil bea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285" y="604837"/>
            <a:ext cx="3476625" cy="557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18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Percentage Yield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US" i="1" dirty="0"/>
                  <a:t>percentage yield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𝑎𝑐𝑡𝑢𝑎𝑙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𝑦𝑖𝑒𝑙𝑑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𝑡h𝑒𝑜𝑟𝑒𝑡𝑖𝑐𝑎𝑙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𝑦𝑖𝑒𝑙𝑑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 result for yield chemist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67" y="3249010"/>
            <a:ext cx="9583335" cy="330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30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Q4 and Q7 on pg. 60.</a:t>
            </a:r>
          </a:p>
        </p:txBody>
      </p:sp>
    </p:spTree>
    <p:extLst>
      <p:ext uri="{BB962C8B-B14F-4D97-AF65-F5344CB8AC3E}">
        <p14:creationId xmlns:p14="http://schemas.microsoft.com/office/powerpoint/2010/main" val="289071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 economy is a measure of how efficient (or wasteful) the chemical reaction itself is.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Atom economy </a:t>
            </a:r>
            <a:r>
              <a:rPr lang="en-US" dirty="0"/>
              <a:t>= measure of the proportion of reactant atoms (by mass) that become part of the desired product</a:t>
            </a:r>
          </a:p>
          <a:p>
            <a:endParaRPr lang="en-US" dirty="0"/>
          </a:p>
          <a:p>
            <a:r>
              <a:rPr lang="en-US" dirty="0"/>
              <a:t>The higher the atom economy, the more efficient the reaction.</a:t>
            </a:r>
          </a:p>
        </p:txBody>
      </p:sp>
    </p:spTree>
    <p:extLst>
      <p:ext uri="{BB962C8B-B14F-4D97-AF65-F5344CB8AC3E}">
        <p14:creationId xmlns:p14="http://schemas.microsoft.com/office/powerpoint/2010/main" val="1174050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Atom Economy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US" dirty="0"/>
                  <a:t>% atom economy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𝑑𝑒𝑠𝑖𝑟𝑒𝑑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𝑝𝑟𝑜𝑑𝑢𝑐𝑡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𝑠𝑢𝑚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𝑎𝑙𝑙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𝑟𝑒𝑎𝑐𝑡𝑎𝑛𝑡𝑠</m:t>
                        </m:r>
                      </m:den>
                    </m:f>
                  </m:oMath>
                </a14:m>
                <a:r>
                  <a:rPr lang="en-US" dirty="0"/>
                  <a:t> x 100</a:t>
                </a:r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Example: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</a:t>
                </a:r>
                <a:r>
                  <a:rPr lang="en-US" baseline="-25000" dirty="0"/>
                  <a:t>2</a:t>
                </a:r>
                <a:r>
                  <a:rPr lang="en-US" dirty="0"/>
                  <a:t>H</a:t>
                </a:r>
                <a:r>
                  <a:rPr lang="en-US" baseline="-25000" dirty="0"/>
                  <a:t>4</a:t>
                </a:r>
                <a:r>
                  <a:rPr lang="en-US" dirty="0"/>
                  <a:t> + H</a:t>
                </a:r>
                <a:r>
                  <a:rPr lang="en-US" baseline="-25000" dirty="0"/>
                  <a:t>2</a:t>
                </a:r>
                <a:r>
                  <a:rPr lang="en-US" dirty="0"/>
                  <a:t>O </a:t>
                </a:r>
                <a:r>
                  <a:rPr lang="en-US" dirty="0">
                    <a:sym typeface="Wingdings" panose="05000000000000000000" pitchFamily="2" charset="2"/>
                  </a:rPr>
                  <a:t> C</a:t>
                </a:r>
                <a:r>
                  <a:rPr lang="en-US" baseline="-25000" dirty="0">
                    <a:sym typeface="Wingdings" panose="05000000000000000000" pitchFamily="2" charset="2"/>
                  </a:rPr>
                  <a:t>2</a:t>
                </a:r>
                <a:r>
                  <a:rPr lang="en-US" dirty="0">
                    <a:sym typeface="Wingdings" panose="05000000000000000000" pitchFamily="2" charset="2"/>
                  </a:rPr>
                  <a:t>H</a:t>
                </a:r>
                <a:r>
                  <a:rPr lang="en-US" baseline="-25000" dirty="0">
                    <a:sym typeface="Wingdings" panose="05000000000000000000" pitchFamily="2" charset="2"/>
                  </a:rPr>
                  <a:t>5</a:t>
                </a:r>
                <a:r>
                  <a:rPr lang="en-US" dirty="0">
                    <a:sym typeface="Wingdings" panose="05000000000000000000" pitchFamily="2" charset="2"/>
                  </a:rPr>
                  <a:t>OH</a:t>
                </a:r>
              </a:p>
              <a:p>
                <a:pPr marL="0" indent="0">
                  <a:buNone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Wingdings" panose="05000000000000000000" pitchFamily="2" charset="2"/>
                  </a:rPr>
                  <a:t>100% atom economy – all reactant atoms become part of the product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186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Calculate!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Q1 and Q4.</a:t>
            </a:r>
          </a:p>
        </p:txBody>
      </p:sp>
    </p:spTree>
    <p:extLst>
      <p:ext uri="{BB962C8B-B14F-4D97-AF65-F5344CB8AC3E}">
        <p14:creationId xmlns:p14="http://schemas.microsoft.com/office/powerpoint/2010/main" val="149507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a Higher Atom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pg. 61 and write a summary of the economic, environmental, and ethical advantages of a higher atom economy.</a:t>
            </a:r>
          </a:p>
        </p:txBody>
      </p:sp>
    </p:spTree>
    <p:extLst>
      <p:ext uri="{BB962C8B-B14F-4D97-AF65-F5344CB8AC3E}">
        <p14:creationId xmlns:p14="http://schemas.microsoft.com/office/powerpoint/2010/main" val="2459279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264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Wingdings</vt:lpstr>
      <vt:lpstr>Office Theme</vt:lpstr>
      <vt:lpstr>L4: Yield</vt:lpstr>
      <vt:lpstr>Theoretical Yield vs Actual Yield </vt:lpstr>
      <vt:lpstr>Actual Yield is Always Less</vt:lpstr>
      <vt:lpstr>Percentage Yield</vt:lpstr>
      <vt:lpstr>Let’s calculate!</vt:lpstr>
      <vt:lpstr>Atom Economy</vt:lpstr>
      <vt:lpstr>Calculating Atom Economy</vt:lpstr>
      <vt:lpstr>Let’s Calculate!</vt:lpstr>
      <vt:lpstr>Advantages of a Higher Atom Economy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L4: Yield</dc:title>
  <dc:creator>Penguizaur</dc:creator>
  <cp:lastModifiedBy>Penguizaur</cp:lastModifiedBy>
  <cp:revision>10</cp:revision>
  <dcterms:created xsi:type="dcterms:W3CDTF">2016-10-17T14:10:50Z</dcterms:created>
  <dcterms:modified xsi:type="dcterms:W3CDTF">2016-10-17T14:48:00Z</dcterms:modified>
</cp:coreProperties>
</file>