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72" r:id="rId7"/>
    <p:sldId id="273" r:id="rId8"/>
    <p:sldId id="274" r:id="rId9"/>
    <p:sldId id="275" r:id="rId10"/>
    <p:sldId id="261" r:id="rId11"/>
    <p:sldId id="263" r:id="rId12"/>
    <p:sldId id="265" r:id="rId13"/>
    <p:sldId id="266" r:id="rId14"/>
    <p:sldId id="264" r:id="rId15"/>
    <p:sldId id="278" r:id="rId16"/>
    <p:sldId id="271" r:id="rId17"/>
    <p:sldId id="277" r:id="rId18"/>
    <p:sldId id="279" r:id="rId19"/>
    <p:sldId id="280" r:id="rId20"/>
    <p:sldId id="281" r:id="rId21"/>
    <p:sldId id="282" r:id="rId22"/>
    <p:sldId id="276" r:id="rId23"/>
    <p:sldId id="283" r:id="rId24"/>
    <p:sldId id="284" r:id="rId25"/>
    <p:sldId id="285" r:id="rId26"/>
    <p:sldId id="286" r:id="rId27"/>
    <p:sldId id="288" r:id="rId28"/>
    <p:sldId id="289" r:id="rId29"/>
    <p:sldId id="287" r:id="rId30"/>
    <p:sldId id="290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87" d="100"/>
          <a:sy n="87" d="100"/>
        </p:scale>
        <p:origin x="60" y="6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9D9B8-C866-42AA-AA79-B23EFE8A281B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6C103-DB41-46E4-B3A1-17BF00BA44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082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9D9B8-C866-42AA-AA79-B23EFE8A281B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6C103-DB41-46E4-B3A1-17BF00BA44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354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9D9B8-C866-42AA-AA79-B23EFE8A281B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6C103-DB41-46E4-B3A1-17BF00BA44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033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9D9B8-C866-42AA-AA79-B23EFE8A281B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6C103-DB41-46E4-B3A1-17BF00BA44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337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9D9B8-C866-42AA-AA79-B23EFE8A281B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6C103-DB41-46E4-B3A1-17BF00BA44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280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9D9B8-C866-42AA-AA79-B23EFE8A281B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6C103-DB41-46E4-B3A1-17BF00BA44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823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9D9B8-C866-42AA-AA79-B23EFE8A281B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6C103-DB41-46E4-B3A1-17BF00BA44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492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9D9B8-C866-42AA-AA79-B23EFE8A281B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6C103-DB41-46E4-B3A1-17BF00BA44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422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9D9B8-C866-42AA-AA79-B23EFE8A281B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6C103-DB41-46E4-B3A1-17BF00BA44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55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9D9B8-C866-42AA-AA79-B23EFE8A281B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6C103-DB41-46E4-B3A1-17BF00BA44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056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9D9B8-C866-42AA-AA79-B23EFE8A281B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6C103-DB41-46E4-B3A1-17BF00BA44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649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89D9B8-C866-42AA-AA79-B23EFE8A281B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E6C103-DB41-46E4-B3A1-17BF00BA44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097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gif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</a:t>
            </a:r>
          </a:p>
        </p:txBody>
      </p:sp>
    </p:spTree>
    <p:extLst>
      <p:ext uri="{BB962C8B-B14F-4D97-AF65-F5344CB8AC3E}">
        <p14:creationId xmlns:p14="http://schemas.microsoft.com/office/powerpoint/2010/main" val="8696972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Ionisation Energy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99868"/>
            <a:ext cx="10515600" cy="4351338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Ionisation energy </a:t>
            </a:r>
            <a:r>
              <a:rPr lang="en-US" sz="3200" dirty="0"/>
              <a:t>is a measure of how strongly the electrons are held onto an atom.</a:t>
            </a:r>
          </a:p>
          <a:p>
            <a:endParaRPr lang="en-US" sz="3200" dirty="0"/>
          </a:p>
          <a:p>
            <a:r>
              <a:rPr lang="en-US" sz="3200" dirty="0"/>
              <a:t>What holds the electrons in place?</a:t>
            </a:r>
          </a:p>
          <a:p>
            <a:endParaRPr lang="en-US" sz="3200" dirty="0"/>
          </a:p>
          <a:p>
            <a:r>
              <a:rPr lang="en-US" sz="3200" b="1" dirty="0">
                <a:solidFill>
                  <a:srgbClr val="FF0000"/>
                </a:solidFill>
              </a:rPr>
              <a:t>Electrostatic force of attraction </a:t>
            </a:r>
            <a:r>
              <a:rPr lang="en-US" sz="3200" dirty="0"/>
              <a:t>between the positively charged protons in the nucleus and the negatively charged electrons keeps the electrons around the atom.</a:t>
            </a:r>
          </a:p>
        </p:txBody>
      </p:sp>
    </p:spTree>
    <p:extLst>
      <p:ext uri="{BB962C8B-B14F-4D97-AF65-F5344CB8AC3E}">
        <p14:creationId xmlns:p14="http://schemas.microsoft.com/office/powerpoint/2010/main" val="2727621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7895" y="803007"/>
            <a:ext cx="10515600" cy="1325563"/>
          </a:xfrm>
        </p:spPr>
        <p:txBody>
          <a:bodyPr/>
          <a:lstStyle/>
          <a:p>
            <a:r>
              <a:rPr lang="en-US" dirty="0"/>
              <a:t>What factors affect the strength of the attraction to the nucleus?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7895" y="2868814"/>
            <a:ext cx="7160653" cy="2256977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600" dirty="0"/>
              <a:t>Nuclear charge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/>
              <a:t>Distance from the nucleus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/>
              <a:t>Shielding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33583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7895" y="442399"/>
            <a:ext cx="10515600" cy="1325563"/>
          </a:xfrm>
        </p:spPr>
        <p:txBody>
          <a:bodyPr/>
          <a:lstStyle/>
          <a:p>
            <a:r>
              <a:rPr lang="en-US" dirty="0"/>
              <a:t>What factors affect the strength of the attraction to the nucleus?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4109" y="2350655"/>
            <a:ext cx="5947747" cy="4304719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dirty="0"/>
              <a:t>Nuclear charge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The more protons, the bigger the positive charge, the stronger the electrostatic force of attraction felt by the electrons.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pic>
        <p:nvPicPr>
          <p:cNvPr id="3074" name="Picture 2" descr="http://byjus.com/physics/wp-content/uploads/2016/01/magnetic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7352" y="1938531"/>
            <a:ext cx="3410901" cy="38312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14523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7895" y="442399"/>
            <a:ext cx="10515600" cy="1325563"/>
          </a:xfrm>
        </p:spPr>
        <p:txBody>
          <a:bodyPr/>
          <a:lstStyle/>
          <a:p>
            <a:r>
              <a:rPr lang="en-US" dirty="0"/>
              <a:t>What factors affect the strength of the attraction to the nucleus?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7895" y="2727148"/>
            <a:ext cx="5756857" cy="25918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2. Distance from the nucleus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/>
              <a:t>The further away, the weaker the force of attraction.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pic>
        <p:nvPicPr>
          <p:cNvPr id="4098" name="Picture 2" descr="http://www.physics4kids.com/files/art/elec_coulomb1_240x180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5316" y="2160466"/>
            <a:ext cx="4966923" cy="3725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87808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What factors affect the strength of the attraction to the nucleus?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882" y="2027668"/>
            <a:ext cx="5112912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3. Shielding 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/>
              <a:t>Outer electrons feel a weaker force of attraction from the nucleus because of the repulsion from the inner electrons.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pic>
        <p:nvPicPr>
          <p:cNvPr id="2052" name="Picture 4" descr="http://3.bp.blogspot.com/-lpohawjSpp8/Td-PUwWPBjI/AAAAAAAAAJI/smEUjPI6XK0/s1600/shieldingaffec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0541" y="1821606"/>
            <a:ext cx="6396730" cy="3947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92225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Effective Nuclear Charge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Shielding causes the outer electrons to feel a decreased pull from the nucleus.</a:t>
            </a:r>
          </a:p>
          <a:p>
            <a:r>
              <a:rPr lang="en-US" dirty="0"/>
              <a:t>The (smaller) positive charge experienced by the outer electrons is called the </a:t>
            </a:r>
            <a:r>
              <a:rPr lang="en-US" b="1" dirty="0">
                <a:solidFill>
                  <a:srgbClr val="FF0000"/>
                </a:solidFill>
              </a:rPr>
              <a:t>effective nuclear charge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4793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Learning Objectives:</a:t>
            </a:r>
          </a:p>
          <a:p>
            <a:pPr marL="514350" indent="-514350">
              <a:buAutoNum type="arabicPeriod"/>
            </a:pPr>
            <a:r>
              <a:rPr lang="en-US" dirty="0"/>
              <a:t>Define first ionisation energy.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dirty="0"/>
              <a:t>Write equations for first and successive ionisation energies.</a:t>
            </a:r>
          </a:p>
          <a:p>
            <a:pPr marL="514350" indent="-514350">
              <a:buAutoNum type="arabicPeriod"/>
            </a:pPr>
            <a:r>
              <a:rPr lang="en-US" dirty="0"/>
              <a:t>Explain the factors affecting ionisation energy.</a:t>
            </a:r>
          </a:p>
          <a:p>
            <a:pPr marL="514350" indent="-514350">
              <a:buAutoNum type="arabicPeriod"/>
            </a:pPr>
            <a:r>
              <a:rPr lang="en-US" dirty="0"/>
              <a:t>Describe the trends in ionisation energies in Period 3 and Group 2.</a:t>
            </a:r>
          </a:p>
          <a:p>
            <a:pPr marL="514350" indent="-514350">
              <a:buAutoNum type="arabicPeriod"/>
            </a:pPr>
            <a:r>
              <a:rPr lang="en-US" dirty="0"/>
              <a:t>Explain how the trends in ionisation energy give evidence for electron configuration in sub-shells and shells.</a:t>
            </a:r>
          </a:p>
          <a:p>
            <a:pPr marL="514350" indent="-514350">
              <a:buAutoNum type="arabicPeriod"/>
            </a:pPr>
            <a:r>
              <a:rPr lang="en-US" dirty="0"/>
              <a:t>Explain the trend in successive IE values across a period.</a:t>
            </a:r>
          </a:p>
          <a:p>
            <a:pPr marL="514350" indent="-514350">
              <a:buAutoNum type="arabicPeriod"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L5 Ionisation Energy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663" y="2279561"/>
            <a:ext cx="633982" cy="48522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663" y="2733497"/>
            <a:ext cx="633982" cy="48522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663" y="3282122"/>
            <a:ext cx="633982" cy="485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08856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Trends in Ionisation Energy – Group 2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80304" y="1642728"/>
            <a:ext cx="6083122" cy="4932228"/>
          </a:xfrm>
        </p:spPr>
        <p:txBody>
          <a:bodyPr>
            <a:normAutofit/>
          </a:bodyPr>
          <a:lstStyle/>
          <a:p>
            <a:r>
              <a:rPr lang="en-US" dirty="0"/>
              <a:t>Provides evidence for the existence of electron shells (energy levels).</a:t>
            </a:r>
          </a:p>
          <a:p>
            <a:r>
              <a:rPr lang="en-US" dirty="0"/>
              <a:t>Down the group:</a:t>
            </a:r>
          </a:p>
          <a:p>
            <a:pPr lvl="1"/>
            <a:r>
              <a:rPr lang="en-US" sz="2800" dirty="0"/>
              <a:t>Increasing number of shells</a:t>
            </a:r>
          </a:p>
          <a:p>
            <a:pPr lvl="1"/>
            <a:r>
              <a:rPr lang="en-US" sz="2800" dirty="0"/>
              <a:t>Outer electrons further from nucleus</a:t>
            </a:r>
          </a:p>
          <a:p>
            <a:pPr lvl="1"/>
            <a:r>
              <a:rPr lang="en-US" sz="2800" dirty="0"/>
              <a:t>Outer electrons have greater shielding from inner electrons</a:t>
            </a:r>
          </a:p>
          <a:p>
            <a:pPr lvl="1"/>
            <a:r>
              <a:rPr lang="en-US" sz="2800" dirty="0"/>
              <a:t>Decrease in effective nuclear charge.</a:t>
            </a:r>
          </a:p>
          <a:p>
            <a:pPr lvl="1"/>
            <a:r>
              <a:rPr lang="en-US" sz="2800" dirty="0"/>
              <a:t>Decrease in first ionisation energy.</a:t>
            </a:r>
          </a:p>
          <a:p>
            <a:pPr lvl="1"/>
            <a:endParaRPr lang="en-US" dirty="0"/>
          </a:p>
        </p:txBody>
      </p:sp>
      <p:pic>
        <p:nvPicPr>
          <p:cNvPr id="8194" name="Picture 2" descr="http://www.creative-chemistry.org.uk/alevel/module1/images/trends2chart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3426" y="2048667"/>
            <a:ext cx="5724525" cy="3905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7857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Trends in Ionisation Energy – Period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470" y="1825625"/>
            <a:ext cx="4880020" cy="435133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General trend – first ionisation energy increases </a:t>
            </a:r>
          </a:p>
          <a:p>
            <a:pPr lvl="1"/>
            <a:r>
              <a:rPr lang="en-US" sz="2800" dirty="0"/>
              <a:t>Same period = approx. the same distance from nucleus and amount of shielding</a:t>
            </a:r>
          </a:p>
          <a:p>
            <a:pPr lvl="1"/>
            <a:r>
              <a:rPr lang="en-US" sz="2800" dirty="0"/>
              <a:t>Increase in proton number </a:t>
            </a:r>
            <a:r>
              <a:rPr lang="en-US" sz="2800" dirty="0">
                <a:sym typeface="Wingdings" panose="05000000000000000000" pitchFamily="2" charset="2"/>
              </a:rPr>
              <a:t> larger nuclear charge  stronger force of attraction</a:t>
            </a:r>
          </a:p>
          <a:p>
            <a:pPr lvl="1"/>
            <a:r>
              <a:rPr lang="en-US" sz="2800" dirty="0">
                <a:sym typeface="Wingdings" panose="05000000000000000000" pitchFamily="2" charset="2"/>
              </a:rPr>
              <a:t>Requires more energy to remove outer electrons</a:t>
            </a:r>
            <a:endParaRPr lang="en-US" sz="2800" dirty="0"/>
          </a:p>
        </p:txBody>
      </p:sp>
      <p:pic>
        <p:nvPicPr>
          <p:cNvPr id="13314" name="Picture 2" descr="http://www.creative-chemistry.org.uk/alevel/module1/images/trends6chart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9031" y="1825625"/>
            <a:ext cx="5715000" cy="3838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7880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1231" y="159063"/>
            <a:ext cx="10515600" cy="1325563"/>
          </a:xfrm>
        </p:spPr>
        <p:txBody>
          <a:bodyPr/>
          <a:lstStyle/>
          <a:p>
            <a:r>
              <a:rPr lang="en-US" dirty="0"/>
              <a:t>Trends in Ionisation Energy – Period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470" y="1378040"/>
            <a:ext cx="5356538" cy="5087154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Drop between group 2 and 3</a:t>
            </a:r>
          </a:p>
          <a:p>
            <a:pPr lvl="1"/>
            <a:r>
              <a:rPr lang="en-US" dirty="0"/>
              <a:t>Mg outer electron – 3s</a:t>
            </a:r>
          </a:p>
          <a:p>
            <a:pPr lvl="1"/>
            <a:r>
              <a:rPr lang="en-US" dirty="0"/>
              <a:t>Al outer electron – 3p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3p orbital is higher in energy and slightly further away.</a:t>
            </a:r>
          </a:p>
          <a:p>
            <a:pPr lvl="1"/>
            <a:r>
              <a:rPr lang="en-US" dirty="0"/>
              <a:t>3s electrons also shield the 3p electrons</a:t>
            </a:r>
          </a:p>
          <a:p>
            <a:pPr lvl="1"/>
            <a:r>
              <a:rPr lang="en-US" dirty="0"/>
              <a:t>So, Al’s 3p electron is slightly easier to remove than Mg’s 3s electron.</a:t>
            </a:r>
          </a:p>
          <a:p>
            <a:pPr lvl="1"/>
            <a:endParaRPr lang="en-US" dirty="0"/>
          </a:p>
          <a:p>
            <a:r>
              <a:rPr lang="en-US" dirty="0"/>
              <a:t>Provides evidence for the existence of sub-shells</a:t>
            </a:r>
          </a:p>
          <a:p>
            <a:pPr lvl="1"/>
            <a:endParaRPr lang="en-US" dirty="0"/>
          </a:p>
        </p:txBody>
      </p:sp>
      <p:pic>
        <p:nvPicPr>
          <p:cNvPr id="13314" name="Picture 2" descr="http://www.creative-chemistry.org.uk/alevel/module1/images/trends6chart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9031" y="1825625"/>
            <a:ext cx="5715000" cy="3838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38" name="Picture 2" descr="http://www.wonderwhizkids.com/resources/content/imagesv4/physics/concept/photons/image2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9031" y="1597360"/>
            <a:ext cx="5726807" cy="4295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1563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L5 Ionisation Energy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Learning Objectives:</a:t>
            </a:r>
          </a:p>
          <a:p>
            <a:pPr marL="514350" indent="-514350">
              <a:buAutoNum type="arabicPeriod"/>
            </a:pPr>
            <a:r>
              <a:rPr lang="en-US" dirty="0"/>
              <a:t>Define first ionisation energy.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dirty="0"/>
              <a:t>Write equations for first and successive ionisation energies.</a:t>
            </a:r>
          </a:p>
          <a:p>
            <a:pPr marL="514350" indent="-514350">
              <a:buAutoNum type="arabicPeriod"/>
            </a:pPr>
            <a:r>
              <a:rPr lang="en-US" dirty="0"/>
              <a:t>Explain the factors affecting ionisation energy.</a:t>
            </a:r>
          </a:p>
          <a:p>
            <a:pPr marL="514350" indent="-514350">
              <a:buAutoNum type="arabicPeriod"/>
            </a:pPr>
            <a:r>
              <a:rPr lang="en-US" dirty="0"/>
              <a:t>Describe the trends in ionisation energies in Period 3 and Group 2.</a:t>
            </a:r>
          </a:p>
          <a:p>
            <a:pPr marL="514350" indent="-514350">
              <a:buAutoNum type="arabicPeriod"/>
            </a:pPr>
            <a:r>
              <a:rPr lang="en-US" dirty="0"/>
              <a:t>Explain how the trends in first ionisation energy give evidence for electron configuration in sub-shells and shells.</a:t>
            </a:r>
          </a:p>
          <a:p>
            <a:pPr marL="514350" indent="-514350">
              <a:buAutoNum type="arabicPeriod"/>
            </a:pPr>
            <a:r>
              <a:rPr lang="en-US" dirty="0"/>
              <a:t>Explain the trend in successive IE values across a period.</a:t>
            </a:r>
          </a:p>
        </p:txBody>
      </p:sp>
    </p:spTree>
    <p:extLst>
      <p:ext uri="{BB962C8B-B14F-4D97-AF65-F5344CB8AC3E}">
        <p14:creationId xmlns:p14="http://schemas.microsoft.com/office/powerpoint/2010/main" val="16463792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Trends in Ionisation Energy – Period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955" y="1690687"/>
            <a:ext cx="4880020" cy="4884268"/>
          </a:xfrm>
        </p:spPr>
        <p:txBody>
          <a:bodyPr>
            <a:normAutofit/>
          </a:bodyPr>
          <a:lstStyle/>
          <a:p>
            <a:r>
              <a:rPr lang="en-US" sz="2800" dirty="0"/>
              <a:t>Drop between group 5 and 6.</a:t>
            </a:r>
          </a:p>
          <a:p>
            <a:pPr lvl="1"/>
            <a:r>
              <a:rPr lang="en-US" sz="2800" dirty="0"/>
              <a:t>P and S have identical shielding and their outer electron is being removed from an identical orbital.</a:t>
            </a:r>
          </a:p>
          <a:p>
            <a:endParaRPr lang="en-US" sz="1100" dirty="0"/>
          </a:p>
          <a:p>
            <a:pPr marL="0" indent="0">
              <a:buNone/>
            </a:pPr>
            <a:r>
              <a:rPr lang="en-US" dirty="0"/>
              <a:t>Electron Repulsion</a:t>
            </a:r>
          </a:p>
          <a:p>
            <a:pPr lvl="1"/>
            <a:r>
              <a:rPr lang="en-US" sz="2800" dirty="0"/>
              <a:t>Sulfur has a 3p orbital </a:t>
            </a:r>
            <a:r>
              <a:rPr lang="en-US" sz="2800" b="1" dirty="0">
                <a:solidFill>
                  <a:srgbClr val="FF0000"/>
                </a:solidFill>
              </a:rPr>
              <a:t>containing 2e</a:t>
            </a:r>
            <a:r>
              <a:rPr lang="en-US" sz="2800" b="1" baseline="30000" dirty="0">
                <a:solidFill>
                  <a:srgbClr val="FF0000"/>
                </a:solidFill>
              </a:rPr>
              <a:t>-</a:t>
            </a:r>
            <a:r>
              <a:rPr lang="en-US" sz="2800" dirty="0"/>
              <a:t>. The electrons </a:t>
            </a:r>
            <a:r>
              <a:rPr lang="en-US" sz="2800" b="1" dirty="0">
                <a:solidFill>
                  <a:srgbClr val="FF0000"/>
                </a:solidFill>
              </a:rPr>
              <a:t>repel</a:t>
            </a:r>
            <a:r>
              <a:rPr lang="en-US" sz="2800" dirty="0"/>
              <a:t> each other. This makes it easier to remove one.</a:t>
            </a:r>
          </a:p>
          <a:p>
            <a:endParaRPr lang="en-US" sz="2800" dirty="0"/>
          </a:p>
        </p:txBody>
      </p:sp>
      <p:pic>
        <p:nvPicPr>
          <p:cNvPr id="13314" name="Picture 2" descr="http://www.creative-chemistry.org.uk/alevel/module1/images/trends6chart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9031" y="1825625"/>
            <a:ext cx="5715000" cy="3838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62" name="Picture 2" descr="https://d2gne97vdumgn3.cloudfront.net/api/file/jg1pOaknTweb25eYDRi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9031" y="1690687"/>
            <a:ext cx="5715000" cy="1908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64" name="Picture 4" descr="http://home.miracosta.edu/dlr/images/sulfur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9031" y="4657258"/>
            <a:ext cx="5678488" cy="1006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700210" y="4187587"/>
            <a:ext cx="30961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Orbital Diagram for Sulfur</a:t>
            </a:r>
          </a:p>
        </p:txBody>
      </p:sp>
    </p:spTree>
    <p:extLst>
      <p:ext uri="{BB962C8B-B14F-4D97-AF65-F5344CB8AC3E}">
        <p14:creationId xmlns:p14="http://schemas.microsoft.com/office/powerpoint/2010/main" val="3608974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Learning Objectives:</a:t>
            </a:r>
          </a:p>
          <a:p>
            <a:pPr marL="514350" indent="-514350">
              <a:buAutoNum type="arabicPeriod"/>
            </a:pPr>
            <a:r>
              <a:rPr lang="en-US" dirty="0"/>
              <a:t>Define first ionisation energy.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dirty="0"/>
              <a:t>Write equations for first and successive ionisation energies.</a:t>
            </a:r>
          </a:p>
          <a:p>
            <a:pPr marL="514350" indent="-514350">
              <a:buAutoNum type="arabicPeriod"/>
            </a:pPr>
            <a:r>
              <a:rPr lang="en-US" dirty="0"/>
              <a:t>Explain the factors affecting ionisation energy.</a:t>
            </a:r>
          </a:p>
          <a:p>
            <a:pPr marL="514350" indent="-514350">
              <a:buAutoNum type="arabicPeriod"/>
            </a:pPr>
            <a:r>
              <a:rPr lang="en-US" dirty="0"/>
              <a:t>Describe the trends in ionisation energies in Period 3 and Group 2.</a:t>
            </a:r>
          </a:p>
          <a:p>
            <a:pPr marL="514350" indent="-514350">
              <a:buAutoNum type="arabicPeriod"/>
            </a:pPr>
            <a:r>
              <a:rPr lang="en-US" dirty="0"/>
              <a:t>Explain how the trends in ionisation energy give evidence for electron configuration in sub-shells and shells.</a:t>
            </a:r>
          </a:p>
          <a:p>
            <a:pPr marL="514350" indent="-514350">
              <a:buAutoNum type="arabicPeriod"/>
            </a:pPr>
            <a:r>
              <a:rPr lang="en-US" dirty="0"/>
              <a:t>Explain the trend in successive IE values across a period.</a:t>
            </a:r>
          </a:p>
          <a:p>
            <a:pPr marL="514350" indent="-514350">
              <a:buAutoNum type="arabicPeriod"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L5 Ionisation Energy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663" y="2279561"/>
            <a:ext cx="633982" cy="48522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663" y="2733497"/>
            <a:ext cx="633982" cy="48522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663" y="3282122"/>
            <a:ext cx="633982" cy="48522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663" y="3786944"/>
            <a:ext cx="633982" cy="48522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663" y="4348434"/>
            <a:ext cx="633982" cy="485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3651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First and Second Ionisation Energy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2450161"/>
          </a:xfrm>
        </p:spPr>
        <p:txBody>
          <a:bodyPr>
            <a:normAutofit/>
          </a:bodyPr>
          <a:lstStyle/>
          <a:p>
            <a:r>
              <a:rPr lang="en-US" sz="3200" dirty="0"/>
              <a:t>Second ionisation energy is always higher than the first ionisation energy.</a:t>
            </a:r>
          </a:p>
          <a:p>
            <a:r>
              <a:rPr lang="en-US" sz="3200" dirty="0"/>
              <a:t>This is because it is </a:t>
            </a:r>
            <a:r>
              <a:rPr lang="en-US" sz="3200" b="1" dirty="0">
                <a:solidFill>
                  <a:srgbClr val="FF0000"/>
                </a:solidFill>
              </a:rPr>
              <a:t>more difficult to remove an electron </a:t>
            </a:r>
            <a:r>
              <a:rPr lang="en-US" sz="3200" dirty="0"/>
              <a:t>from a </a:t>
            </a:r>
            <a:r>
              <a:rPr lang="en-US" sz="3200" b="1" dirty="0">
                <a:solidFill>
                  <a:srgbClr val="FF0000"/>
                </a:solidFill>
              </a:rPr>
              <a:t>positively charged ion</a:t>
            </a:r>
            <a:r>
              <a:rPr lang="en-US" sz="3200" dirty="0"/>
              <a:t> compared to a neutral atom.</a:t>
            </a:r>
          </a:p>
        </p:txBody>
      </p:sp>
      <p:pic>
        <p:nvPicPr>
          <p:cNvPr id="4" name="Picture 2" descr="http://images.slideplayer.com/20/6219233/slides/slide_78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921" b="53516"/>
          <a:stretch/>
        </p:blipFill>
        <p:spPr bwMode="auto">
          <a:xfrm>
            <a:off x="1958663" y="4050696"/>
            <a:ext cx="7916330" cy="2408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12157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609824"/>
            <a:ext cx="10515600" cy="1325563"/>
          </a:xfrm>
        </p:spPr>
        <p:txBody>
          <a:bodyPr/>
          <a:lstStyle/>
          <a:p>
            <a:r>
              <a:rPr lang="en-US" dirty="0"/>
              <a:t>Successive Ionisation Energy</a:t>
            </a:r>
          </a:p>
        </p:txBody>
      </p:sp>
      <p:pic>
        <p:nvPicPr>
          <p:cNvPr id="16386" name="Picture 2" descr="http://chemed.chem.purdue.edu/genchem/topicreview/bp/ch7/graphics/7chart1.gif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0000"/>
              </a:clrFrom>
              <a:clrTo>
                <a:srgbClr val="FF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199" y="2531235"/>
            <a:ext cx="10712901" cy="3444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9298546" y="4687910"/>
            <a:ext cx="283336" cy="12234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Left-Right Arrow 5"/>
          <p:cNvSpPr/>
          <p:nvPr/>
        </p:nvSpPr>
        <p:spPr>
          <a:xfrm>
            <a:off x="3503054" y="3052293"/>
            <a:ext cx="1017431" cy="721217"/>
          </a:xfrm>
          <a:prstGeom prst="left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Left-Right Arrow 7"/>
          <p:cNvSpPr/>
          <p:nvPr/>
        </p:nvSpPr>
        <p:spPr>
          <a:xfrm>
            <a:off x="6194649" y="4067578"/>
            <a:ext cx="1017431" cy="721217"/>
          </a:xfrm>
          <a:prstGeom prst="left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Left-Right Arrow 8"/>
          <p:cNvSpPr/>
          <p:nvPr/>
        </p:nvSpPr>
        <p:spPr>
          <a:xfrm>
            <a:off x="8931498" y="5072129"/>
            <a:ext cx="1017431" cy="721217"/>
          </a:xfrm>
          <a:prstGeom prst="left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081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Successive Ionisation Energies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0318" y="1894054"/>
            <a:ext cx="4145924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Na (Group 1)</a:t>
            </a:r>
          </a:p>
          <a:p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ionisation removes a 3s e</a:t>
            </a:r>
            <a:r>
              <a:rPr lang="en-US" baseline="30000" dirty="0"/>
              <a:t>-</a:t>
            </a:r>
          </a:p>
          <a:p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 ionisation removes a 2p e</a:t>
            </a:r>
            <a:r>
              <a:rPr lang="en-US" baseline="30000" dirty="0"/>
              <a:t>-</a:t>
            </a:r>
            <a:r>
              <a:rPr lang="en-US" dirty="0"/>
              <a:t> which is in a lower energy level and much more difficult to remove.</a:t>
            </a:r>
          </a:p>
          <a:p>
            <a:r>
              <a:rPr lang="en-US" dirty="0"/>
              <a:t>So there is a large increase between 1</a:t>
            </a:r>
            <a:r>
              <a:rPr lang="en-US" baseline="30000" dirty="0"/>
              <a:t>st</a:t>
            </a:r>
            <a:r>
              <a:rPr lang="en-US" dirty="0"/>
              <a:t> and 2</a:t>
            </a:r>
            <a:r>
              <a:rPr lang="en-US" baseline="30000" dirty="0"/>
              <a:t>nd</a:t>
            </a:r>
            <a:r>
              <a:rPr lang="en-US" dirty="0"/>
              <a:t> IE values.</a:t>
            </a:r>
          </a:p>
        </p:txBody>
      </p:sp>
      <p:pic>
        <p:nvPicPr>
          <p:cNvPr id="18442" name="Picture 10" descr="http://images.slideplayer.com/20/6227937/slides/slide_20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99" t="23385" r="27054" b="49948"/>
          <a:stretch/>
        </p:blipFill>
        <p:spPr bwMode="auto">
          <a:xfrm>
            <a:off x="4546242" y="2421228"/>
            <a:ext cx="7319552" cy="2678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995756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Successive Ionisation Energies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0318" y="1894054"/>
            <a:ext cx="4145924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Mg (Group 2)</a:t>
            </a:r>
          </a:p>
          <a:p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and 2</a:t>
            </a:r>
            <a:r>
              <a:rPr lang="en-US" baseline="30000" dirty="0"/>
              <a:t>nd</a:t>
            </a:r>
            <a:r>
              <a:rPr lang="en-US" dirty="0"/>
              <a:t> ionisation removes 3s e</a:t>
            </a:r>
            <a:r>
              <a:rPr lang="en-US" baseline="30000" dirty="0"/>
              <a:t>-</a:t>
            </a:r>
          </a:p>
          <a:p>
            <a:r>
              <a:rPr lang="en-US" dirty="0"/>
              <a:t>Not until the 3</a:t>
            </a:r>
            <a:r>
              <a:rPr lang="en-US" baseline="30000" dirty="0"/>
              <a:t>rd</a:t>
            </a:r>
            <a:r>
              <a:rPr lang="en-US" dirty="0"/>
              <a:t> ionisation does it remove a 2p e</a:t>
            </a:r>
            <a:r>
              <a:rPr lang="en-US" baseline="30000" dirty="0"/>
              <a:t>-</a:t>
            </a:r>
            <a:r>
              <a:rPr lang="en-US" dirty="0"/>
              <a:t>.</a:t>
            </a:r>
          </a:p>
          <a:p>
            <a:r>
              <a:rPr lang="en-US" dirty="0"/>
              <a:t>So there is a large increase between 2</a:t>
            </a:r>
            <a:r>
              <a:rPr lang="en-US" baseline="30000" dirty="0"/>
              <a:t>nd</a:t>
            </a:r>
            <a:r>
              <a:rPr lang="en-US" dirty="0"/>
              <a:t> and 3</a:t>
            </a:r>
            <a:r>
              <a:rPr lang="en-US" baseline="30000" dirty="0"/>
              <a:t>rd</a:t>
            </a:r>
            <a:r>
              <a:rPr lang="en-US" dirty="0"/>
              <a:t> IE values.</a:t>
            </a:r>
          </a:p>
        </p:txBody>
      </p:sp>
      <p:pic>
        <p:nvPicPr>
          <p:cNvPr id="18442" name="Picture 10" descr="http://images.slideplayer.com/20/6227937/slides/slide_20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99" t="23385" r="27054" b="49948"/>
          <a:stretch/>
        </p:blipFill>
        <p:spPr bwMode="auto">
          <a:xfrm>
            <a:off x="4546242" y="2421228"/>
            <a:ext cx="7319552" cy="2678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03495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Successive Ionisation Energies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0318" y="1894054"/>
            <a:ext cx="4145924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Al (Group 3)</a:t>
            </a:r>
          </a:p>
          <a:p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, 2</a:t>
            </a:r>
            <a:r>
              <a:rPr lang="en-US" baseline="30000" dirty="0"/>
              <a:t>nd</a:t>
            </a:r>
            <a:r>
              <a:rPr lang="en-US" dirty="0"/>
              <a:t>, and 3</a:t>
            </a:r>
            <a:r>
              <a:rPr lang="en-US" baseline="30000" dirty="0"/>
              <a:t>rd</a:t>
            </a:r>
            <a:r>
              <a:rPr lang="en-US" dirty="0"/>
              <a:t>  ionisation removes 3s and 3p e</a:t>
            </a:r>
            <a:r>
              <a:rPr lang="en-US" baseline="30000" dirty="0"/>
              <a:t>-</a:t>
            </a:r>
          </a:p>
          <a:p>
            <a:r>
              <a:rPr lang="en-US" dirty="0"/>
              <a:t>Not until the 4</a:t>
            </a:r>
            <a:r>
              <a:rPr lang="en-US" baseline="30000" dirty="0"/>
              <a:t>th</a:t>
            </a:r>
            <a:r>
              <a:rPr lang="en-US" dirty="0"/>
              <a:t>  ionisation does it remove a 2p e</a:t>
            </a:r>
            <a:r>
              <a:rPr lang="en-US" baseline="30000" dirty="0"/>
              <a:t>-</a:t>
            </a:r>
            <a:r>
              <a:rPr lang="en-US" dirty="0"/>
              <a:t>.</a:t>
            </a:r>
          </a:p>
          <a:p>
            <a:r>
              <a:rPr lang="en-US" dirty="0"/>
              <a:t>So there is a large increase between 3</a:t>
            </a:r>
            <a:r>
              <a:rPr lang="en-US" baseline="30000" dirty="0"/>
              <a:t>rd</a:t>
            </a:r>
            <a:r>
              <a:rPr lang="en-US" dirty="0"/>
              <a:t> and 4</a:t>
            </a:r>
            <a:r>
              <a:rPr lang="en-US" baseline="30000" dirty="0"/>
              <a:t>th</a:t>
            </a:r>
            <a:r>
              <a:rPr lang="en-US" dirty="0"/>
              <a:t> IE values.</a:t>
            </a:r>
          </a:p>
        </p:txBody>
      </p:sp>
      <p:pic>
        <p:nvPicPr>
          <p:cNvPr id="18442" name="Picture 10" descr="http://images.slideplayer.com/20/6227937/slides/slide_20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99" t="23385" r="27054" b="49948"/>
          <a:stretch/>
        </p:blipFill>
        <p:spPr bwMode="auto">
          <a:xfrm>
            <a:off x="4546242" y="2421228"/>
            <a:ext cx="7319552" cy="2678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415132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</a:t>
            </a:r>
          </a:p>
        </p:txBody>
      </p:sp>
      <p:pic>
        <p:nvPicPr>
          <p:cNvPr id="19458" name="Picture 2" descr="http://image.slidesharecdn.com/csonnt2atomicstructure-160121035627/95/csonn-t2-atomic-structure-56-638.jpg?cb=1453348608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036" b="10848"/>
          <a:stretch/>
        </p:blipFill>
        <p:spPr bwMode="auto">
          <a:xfrm>
            <a:off x="838200" y="1626293"/>
            <a:ext cx="9851265" cy="4594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995359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</a:t>
            </a:r>
          </a:p>
        </p:txBody>
      </p:sp>
      <p:pic>
        <p:nvPicPr>
          <p:cNvPr id="19458" name="Picture 2" descr="http://image.slidesharecdn.com/csonnt2atomicstructure-160121035627/95/csonn-t2-atomic-structure-56-638.jpg?cb=1453348608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036" b="10848"/>
          <a:stretch/>
        </p:blipFill>
        <p:spPr bwMode="auto">
          <a:xfrm>
            <a:off x="838200" y="1626293"/>
            <a:ext cx="9851265" cy="4594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2228045" y="5087155"/>
            <a:ext cx="7263685" cy="43788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Left-Right Arrow 4"/>
          <p:cNvSpPr/>
          <p:nvPr/>
        </p:nvSpPr>
        <p:spPr>
          <a:xfrm>
            <a:off x="7308762" y="5179454"/>
            <a:ext cx="431441" cy="268309"/>
          </a:xfrm>
          <a:prstGeom prst="left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970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Learning Objectives:</a:t>
            </a:r>
          </a:p>
          <a:p>
            <a:pPr marL="514350" indent="-514350">
              <a:buAutoNum type="arabicPeriod"/>
            </a:pPr>
            <a:r>
              <a:rPr lang="en-US" dirty="0"/>
              <a:t>Define first ionisation energy.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dirty="0"/>
              <a:t>Write equations for first and successive ionisation energies.</a:t>
            </a:r>
          </a:p>
          <a:p>
            <a:pPr marL="514350" indent="-514350">
              <a:buAutoNum type="arabicPeriod"/>
            </a:pPr>
            <a:r>
              <a:rPr lang="en-US" dirty="0"/>
              <a:t>Explain the factors affecting ionisation energy.</a:t>
            </a:r>
          </a:p>
          <a:p>
            <a:pPr marL="514350" indent="-514350">
              <a:buAutoNum type="arabicPeriod"/>
            </a:pPr>
            <a:r>
              <a:rPr lang="en-US" dirty="0"/>
              <a:t>Describe the trends in ionisation energies in Period 3 and Group 2.</a:t>
            </a:r>
          </a:p>
          <a:p>
            <a:pPr marL="514350" indent="-514350">
              <a:buAutoNum type="arabicPeriod"/>
            </a:pPr>
            <a:r>
              <a:rPr lang="en-US" dirty="0"/>
              <a:t>Explain how the trends in ionisation energy give evidence for electron configuration in sub-shells and shells.</a:t>
            </a:r>
          </a:p>
          <a:p>
            <a:pPr marL="514350" indent="-514350">
              <a:buAutoNum type="arabicPeriod"/>
            </a:pPr>
            <a:r>
              <a:rPr lang="en-US" dirty="0"/>
              <a:t>Explain the trend in successive IE values across a period.</a:t>
            </a:r>
          </a:p>
          <a:p>
            <a:pPr marL="514350" indent="-514350">
              <a:buAutoNum type="arabicPeriod"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L5 Ionisation Energy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663" y="2279561"/>
            <a:ext cx="633982" cy="48522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663" y="2733497"/>
            <a:ext cx="633982" cy="48522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663" y="3282122"/>
            <a:ext cx="633982" cy="48522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663" y="3786944"/>
            <a:ext cx="633982" cy="48522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663" y="4348434"/>
            <a:ext cx="633982" cy="48522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663" y="5262698"/>
            <a:ext cx="633982" cy="485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24015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Ionisation Energy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Turn to page 29 in your textbook.</a:t>
            </a:r>
          </a:p>
          <a:p>
            <a:r>
              <a:rPr lang="en-US" sz="3200" dirty="0"/>
              <a:t>Write the definition for </a:t>
            </a:r>
            <a:r>
              <a:rPr lang="en-US" sz="3200" b="1" dirty="0">
                <a:solidFill>
                  <a:srgbClr val="FF0000"/>
                </a:solidFill>
              </a:rPr>
              <a:t>first ionisation energy</a:t>
            </a:r>
            <a:r>
              <a:rPr lang="en-US" sz="3200" dirty="0"/>
              <a:t>.</a:t>
            </a:r>
          </a:p>
          <a:p>
            <a:r>
              <a:rPr lang="en-US" sz="3200" dirty="0"/>
              <a:t>List the factors that affect ionisation energy.</a:t>
            </a:r>
          </a:p>
        </p:txBody>
      </p:sp>
    </p:spTree>
    <p:extLst>
      <p:ext uri="{BB962C8B-B14F-4D97-AF65-F5344CB8AC3E}">
        <p14:creationId xmlns:p14="http://schemas.microsoft.com/office/powerpoint/2010/main" val="350191006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Answer application questions on pg. 32-33.</a:t>
            </a:r>
          </a:p>
          <a:p>
            <a:r>
              <a:rPr lang="en-US" dirty="0"/>
              <a:t>Revise material from today’s lesson.</a:t>
            </a:r>
          </a:p>
          <a:p>
            <a:r>
              <a:rPr lang="en-US" dirty="0"/>
              <a:t>Write revision notes.</a:t>
            </a:r>
          </a:p>
          <a:p>
            <a:r>
              <a:rPr lang="en-US" dirty="0"/>
              <a:t>Revise for end of topic test.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80431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First Ionisation Energy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4915" y="2369902"/>
            <a:ext cx="5511085" cy="3348318"/>
          </a:xfrm>
        </p:spPr>
        <p:txBody>
          <a:bodyPr>
            <a:normAutofit lnSpcReduction="10000"/>
          </a:bodyPr>
          <a:lstStyle/>
          <a:p>
            <a:r>
              <a:rPr lang="en-US" sz="4000" dirty="0"/>
              <a:t>The energy needed to </a:t>
            </a:r>
            <a:r>
              <a:rPr lang="en-US" sz="4000" b="1" dirty="0">
                <a:solidFill>
                  <a:srgbClr val="FF0000"/>
                </a:solidFill>
              </a:rPr>
              <a:t>remove 1 electron </a:t>
            </a:r>
            <a:r>
              <a:rPr lang="en-US" sz="4000" dirty="0"/>
              <a:t>from </a:t>
            </a:r>
            <a:r>
              <a:rPr lang="en-US" sz="4000" b="1" dirty="0">
                <a:solidFill>
                  <a:srgbClr val="FF0000"/>
                </a:solidFill>
              </a:rPr>
              <a:t>each atom </a:t>
            </a:r>
            <a:r>
              <a:rPr lang="en-US" sz="4000" dirty="0"/>
              <a:t>in </a:t>
            </a:r>
            <a:r>
              <a:rPr lang="en-US" sz="4000" b="1" dirty="0">
                <a:solidFill>
                  <a:srgbClr val="FF0000"/>
                </a:solidFill>
              </a:rPr>
              <a:t>1 mole </a:t>
            </a:r>
            <a:r>
              <a:rPr lang="en-US" sz="4000" dirty="0"/>
              <a:t>of </a:t>
            </a:r>
            <a:r>
              <a:rPr lang="en-US" sz="4000" b="1" dirty="0">
                <a:solidFill>
                  <a:srgbClr val="FF0000"/>
                </a:solidFill>
              </a:rPr>
              <a:t>gaseous atoms </a:t>
            </a:r>
            <a:r>
              <a:rPr lang="en-US" sz="4000" dirty="0"/>
              <a:t>to form 1 mole of gaseous </a:t>
            </a:r>
            <a:r>
              <a:rPr lang="en-US" sz="4000" b="1" dirty="0">
                <a:solidFill>
                  <a:srgbClr val="FF0000"/>
                </a:solidFill>
              </a:rPr>
              <a:t>1+ ions</a:t>
            </a:r>
            <a:r>
              <a:rPr lang="en-US" sz="4000" dirty="0"/>
              <a:t>.</a:t>
            </a:r>
          </a:p>
        </p:txBody>
      </p:sp>
      <p:pic>
        <p:nvPicPr>
          <p:cNvPr id="1026" name="Picture 2" descr="http://3.bp.blogspot.com/__achzrqWjHM/TQJ3Z4DaHrI/AAAAAAAAAGU/amNTqCago9o/s1600/ionisati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381" y="1374863"/>
            <a:ext cx="5014190" cy="46009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74167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L5 Ionisation Energy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663" y="2279561"/>
            <a:ext cx="633982" cy="485226"/>
          </a:xfrm>
          <a:prstGeom prst="rect">
            <a:avLst/>
          </a:prstGeom>
        </p:spPr>
      </p:pic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Learning Objectives:</a:t>
            </a:r>
          </a:p>
          <a:p>
            <a:pPr marL="514350" indent="-514350">
              <a:buAutoNum type="arabicPeriod"/>
            </a:pPr>
            <a:r>
              <a:rPr lang="en-US" dirty="0"/>
              <a:t>Define first ionisation energy.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dirty="0"/>
              <a:t>Write equations for first and successive ionisation energies.</a:t>
            </a:r>
          </a:p>
          <a:p>
            <a:pPr marL="514350" indent="-514350">
              <a:buAutoNum type="arabicPeriod"/>
            </a:pPr>
            <a:r>
              <a:rPr lang="en-US" dirty="0"/>
              <a:t>Explain the factors affecting ionisation energy.</a:t>
            </a:r>
          </a:p>
          <a:p>
            <a:pPr marL="514350" indent="-514350">
              <a:buAutoNum type="arabicPeriod"/>
            </a:pPr>
            <a:r>
              <a:rPr lang="en-US" dirty="0"/>
              <a:t>Describe the trends in ionisation energies in Period 3 and Group 2.</a:t>
            </a:r>
          </a:p>
          <a:p>
            <a:pPr marL="514350" indent="-514350">
              <a:buAutoNum type="arabicPeriod"/>
            </a:pPr>
            <a:r>
              <a:rPr lang="en-US" dirty="0"/>
              <a:t>Explain how the trends in ionisation energy give evidence for electron configuration in sub-shells and shells.</a:t>
            </a:r>
          </a:p>
          <a:p>
            <a:pPr marL="514350" indent="-514350">
              <a:buAutoNum type="arabicPeriod"/>
            </a:pPr>
            <a:r>
              <a:rPr lang="en-US" dirty="0"/>
              <a:t>Explain the trend in successive IE values across a period.</a:t>
            </a:r>
          </a:p>
          <a:p>
            <a:pPr marL="514350" indent="-51435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5287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Equations for Ionisation Energy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3411494"/>
            <a:ext cx="10515600" cy="60848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200" dirty="0"/>
              <a:t>M</a:t>
            </a:r>
            <a:r>
              <a:rPr lang="en-US" sz="3200" baseline="-25000" dirty="0"/>
              <a:t>(g) </a:t>
            </a:r>
            <a:r>
              <a:rPr lang="en-US" sz="3200" dirty="0">
                <a:sym typeface="Wingdings" panose="05000000000000000000" pitchFamily="2" charset="2"/>
              </a:rPr>
              <a:t> M</a:t>
            </a:r>
            <a:r>
              <a:rPr lang="en-US" sz="3200" baseline="30000" dirty="0">
                <a:sym typeface="Wingdings" panose="05000000000000000000" pitchFamily="2" charset="2"/>
              </a:rPr>
              <a:t>+</a:t>
            </a:r>
            <a:r>
              <a:rPr lang="en-US" sz="3200" baseline="-25000" dirty="0">
                <a:sym typeface="Wingdings" panose="05000000000000000000" pitchFamily="2" charset="2"/>
              </a:rPr>
              <a:t>(g) </a:t>
            </a:r>
            <a:r>
              <a:rPr lang="en-US" sz="3200" dirty="0">
                <a:sym typeface="Wingdings" panose="05000000000000000000" pitchFamily="2" charset="2"/>
              </a:rPr>
              <a:t>+ e</a:t>
            </a:r>
            <a:r>
              <a:rPr lang="en-US" sz="3200" baseline="30000" dirty="0">
                <a:sym typeface="Wingdings" panose="05000000000000000000" pitchFamily="2" charset="2"/>
              </a:rPr>
              <a:t>-</a:t>
            </a:r>
            <a:r>
              <a:rPr lang="en-US" sz="3200" dirty="0">
                <a:sym typeface="Wingdings" panose="05000000000000000000" pitchFamily="2" charset="2"/>
              </a:rPr>
              <a:t>		1</a:t>
            </a:r>
            <a:r>
              <a:rPr lang="en-US" sz="3200" baseline="30000" dirty="0">
                <a:sym typeface="Wingdings" panose="05000000000000000000" pitchFamily="2" charset="2"/>
              </a:rPr>
              <a:t>st</a:t>
            </a:r>
            <a:r>
              <a:rPr lang="en-US" sz="3200" dirty="0">
                <a:sym typeface="Wingdings" panose="05000000000000000000" pitchFamily="2" charset="2"/>
              </a:rPr>
              <a:t> ionisation energy = +1314 kJ mol</a:t>
            </a:r>
            <a:r>
              <a:rPr lang="en-US" sz="3200" baseline="30000" dirty="0">
                <a:sym typeface="Wingdings" panose="05000000000000000000" pitchFamily="2" charset="2"/>
              </a:rPr>
              <a:t>-1</a:t>
            </a:r>
            <a:endParaRPr lang="en-US" sz="3200" baseline="30000" dirty="0"/>
          </a:p>
        </p:txBody>
      </p:sp>
      <p:sp>
        <p:nvSpPr>
          <p:cNvPr id="5" name="TextBox 4"/>
          <p:cNvSpPr txBox="1"/>
          <p:nvPr/>
        </p:nvSpPr>
        <p:spPr>
          <a:xfrm>
            <a:off x="838200" y="5520362"/>
            <a:ext cx="23042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gaseous atoms and ions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1378039" y="4090808"/>
            <a:ext cx="347730" cy="14939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2265608" y="4058612"/>
            <a:ext cx="310167" cy="15261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734873" y="2064175"/>
            <a:ext cx="24727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symbol for electron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3400023" y="2580497"/>
            <a:ext cx="965916" cy="9072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838200" y="1646599"/>
            <a:ext cx="24727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 +1 ion formed</a:t>
            </a:r>
            <a:endParaRPr lang="en-US" dirty="0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2382054" y="2064175"/>
            <a:ext cx="0" cy="14235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8833835" y="5087622"/>
            <a:ext cx="23042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kJ/</a:t>
            </a:r>
            <a:r>
              <a:rPr lang="en-US" sz="2400" dirty="0" err="1"/>
              <a:t>mol</a:t>
            </a:r>
            <a:endParaRPr lang="en-US" sz="2400" dirty="0"/>
          </a:p>
          <a:p>
            <a:pPr algn="ctr"/>
            <a:r>
              <a:rPr lang="en-US" sz="2400" dirty="0"/>
              <a:t>(kJ per </a:t>
            </a:r>
            <a:r>
              <a:rPr lang="en-US" sz="2400" dirty="0" err="1"/>
              <a:t>mol</a:t>
            </a:r>
            <a:r>
              <a:rPr lang="en-US" sz="2400" dirty="0"/>
              <a:t>)</a:t>
            </a:r>
          </a:p>
        </p:txBody>
      </p:sp>
      <p:cxnSp>
        <p:nvCxnSpPr>
          <p:cNvPr id="23" name="Straight Arrow Connector 22"/>
          <p:cNvCxnSpPr>
            <a:stCxn id="22" idx="0"/>
          </p:cNvCxnSpPr>
          <p:nvPr/>
        </p:nvCxnSpPr>
        <p:spPr>
          <a:xfrm flipH="1" flipV="1">
            <a:off x="9985957" y="3941411"/>
            <a:ext cx="1" cy="11462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9294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1" grpId="0"/>
      <p:bldP spid="16" grpId="0"/>
      <p:bldP spid="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Successive Ionisation Energies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265305"/>
          </a:xfrm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Second ionisation energy </a:t>
            </a:r>
            <a:r>
              <a:rPr lang="en-US" dirty="0"/>
              <a:t>– The energy needed to remove 1 electron from each </a:t>
            </a:r>
            <a:r>
              <a:rPr lang="en-US" b="1" dirty="0">
                <a:solidFill>
                  <a:srgbClr val="FF0000"/>
                </a:solidFill>
              </a:rPr>
              <a:t>1+ ion </a:t>
            </a:r>
            <a:r>
              <a:rPr lang="en-US" dirty="0"/>
              <a:t>in 1 mole of gaseous </a:t>
            </a:r>
            <a:r>
              <a:rPr lang="en-US" b="1" dirty="0">
                <a:solidFill>
                  <a:srgbClr val="FF0000"/>
                </a:solidFill>
              </a:rPr>
              <a:t>ions</a:t>
            </a:r>
            <a:r>
              <a:rPr lang="en-US" dirty="0"/>
              <a:t> to form 1 mole of gaseous </a:t>
            </a:r>
            <a:r>
              <a:rPr lang="en-US" b="1" dirty="0">
                <a:solidFill>
                  <a:srgbClr val="FF0000"/>
                </a:solidFill>
              </a:rPr>
              <a:t>2+ ions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pic>
        <p:nvPicPr>
          <p:cNvPr id="5122" name="Picture 2" descr="http://www.4college.co.uk/as/el/na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1643" y="3695586"/>
            <a:ext cx="9732067" cy="2267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462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83956"/>
            <a:ext cx="10515600" cy="11365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Write the equations for the first, second, and third ionisation of magnesium.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</p:txBody>
      </p:sp>
      <p:pic>
        <p:nvPicPr>
          <p:cNvPr id="7170" name="Picture 2" descr="http://images.slideplayer.com/20/6219233/slides/slide_78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921" b="53516"/>
          <a:stretch/>
        </p:blipFill>
        <p:spPr bwMode="auto">
          <a:xfrm>
            <a:off x="838200" y="3009519"/>
            <a:ext cx="10351457" cy="3149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38661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Learning Objectives:</a:t>
            </a:r>
          </a:p>
          <a:p>
            <a:pPr marL="514350" indent="-514350">
              <a:buAutoNum type="arabicPeriod"/>
            </a:pPr>
            <a:r>
              <a:rPr lang="en-US" dirty="0"/>
              <a:t>Define first ionisation energy.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dirty="0"/>
              <a:t>Write equations for first and successive ionisation energies.</a:t>
            </a:r>
          </a:p>
          <a:p>
            <a:pPr marL="514350" indent="-514350">
              <a:buAutoNum type="arabicPeriod"/>
            </a:pPr>
            <a:r>
              <a:rPr lang="en-US" dirty="0"/>
              <a:t>Explain the factors affecting ionisation energy.</a:t>
            </a:r>
          </a:p>
          <a:p>
            <a:pPr marL="514350" indent="-514350">
              <a:buAutoNum type="arabicPeriod"/>
            </a:pPr>
            <a:r>
              <a:rPr lang="en-US" dirty="0"/>
              <a:t>Describe the trends in ionisation energies in Period 3 and Group 2.</a:t>
            </a:r>
          </a:p>
          <a:p>
            <a:pPr marL="514350" indent="-514350">
              <a:buAutoNum type="arabicPeriod"/>
            </a:pPr>
            <a:r>
              <a:rPr lang="en-US" dirty="0"/>
              <a:t>Explain how the trends in ionisation energy give evidence for electron configuration in sub-shells and shells.</a:t>
            </a:r>
          </a:p>
          <a:p>
            <a:pPr marL="514350" indent="-514350">
              <a:buAutoNum type="arabicPeriod"/>
            </a:pPr>
            <a:r>
              <a:rPr lang="en-US" dirty="0"/>
              <a:t>Explain the trend in successive IE values across a period.</a:t>
            </a:r>
          </a:p>
          <a:p>
            <a:pPr marL="514350" indent="-514350">
              <a:buAutoNum type="arabicPeriod"/>
            </a:pPr>
            <a:endParaRPr lang="en-US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L5 Ionisation Energy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663" y="2279561"/>
            <a:ext cx="633982" cy="48522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663" y="2773495"/>
            <a:ext cx="633982" cy="485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26590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1176</Words>
  <Application>Microsoft Office PowerPoint</Application>
  <PresentationFormat>Widescreen</PresentationFormat>
  <Paragraphs>149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5" baseType="lpstr">
      <vt:lpstr>Arial</vt:lpstr>
      <vt:lpstr>Calibri</vt:lpstr>
      <vt:lpstr>Calibri Light</vt:lpstr>
      <vt:lpstr>Wingdings</vt:lpstr>
      <vt:lpstr>Office Theme</vt:lpstr>
      <vt:lpstr>Quiz</vt:lpstr>
      <vt:lpstr>L5 Ionisation Energy</vt:lpstr>
      <vt:lpstr>Ionisation Energy</vt:lpstr>
      <vt:lpstr>First Ionisation Energy</vt:lpstr>
      <vt:lpstr>L5 Ionisation Energy</vt:lpstr>
      <vt:lpstr>Equations for Ionisation Energy</vt:lpstr>
      <vt:lpstr>Successive Ionisation Energies</vt:lpstr>
      <vt:lpstr>Practice </vt:lpstr>
      <vt:lpstr>L5 Ionisation Energy</vt:lpstr>
      <vt:lpstr>Ionisation Energy</vt:lpstr>
      <vt:lpstr>What factors affect the strength of the attraction to the nucleus?</vt:lpstr>
      <vt:lpstr>What factors affect the strength of the attraction to the nucleus?</vt:lpstr>
      <vt:lpstr>What factors affect the strength of the attraction to the nucleus?</vt:lpstr>
      <vt:lpstr>What factors affect the strength of the attraction to the nucleus?</vt:lpstr>
      <vt:lpstr>Effective Nuclear Charge</vt:lpstr>
      <vt:lpstr>L5 Ionisation Energy</vt:lpstr>
      <vt:lpstr>Trends in Ionisation Energy – Group 2</vt:lpstr>
      <vt:lpstr>Trends in Ionisation Energy – Period 3</vt:lpstr>
      <vt:lpstr>Trends in Ionisation Energy – Period 3</vt:lpstr>
      <vt:lpstr>Trends in Ionisation Energy – Period 3</vt:lpstr>
      <vt:lpstr>L5 Ionisation Energy</vt:lpstr>
      <vt:lpstr>First and Second Ionisation Energy</vt:lpstr>
      <vt:lpstr>Successive Ionisation Energy</vt:lpstr>
      <vt:lpstr>Successive Ionisation Energies</vt:lpstr>
      <vt:lpstr>Successive Ionisation Energies</vt:lpstr>
      <vt:lpstr>Successive Ionisation Energies</vt:lpstr>
      <vt:lpstr>Practice</vt:lpstr>
      <vt:lpstr>Practice</vt:lpstr>
      <vt:lpstr>L5 Ionisation Energy</vt:lpstr>
      <vt:lpstr>Homework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Starter Quiz</dc:title>
  <dc:creator>Penguizaur</dc:creator>
  <cp:lastModifiedBy>Jessica Gao</cp:lastModifiedBy>
  <cp:revision>43</cp:revision>
  <dcterms:created xsi:type="dcterms:W3CDTF">2016-08-15T07:39:23Z</dcterms:created>
  <dcterms:modified xsi:type="dcterms:W3CDTF">2016-09-28T12:37:12Z</dcterms:modified>
</cp:coreProperties>
</file>