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72" r:id="rId7"/>
    <p:sldId id="273" r:id="rId8"/>
    <p:sldId id="274" r:id="rId9"/>
    <p:sldId id="275" r:id="rId10"/>
    <p:sldId id="261" r:id="rId11"/>
    <p:sldId id="263" r:id="rId12"/>
    <p:sldId id="265" r:id="rId13"/>
    <p:sldId id="266" r:id="rId14"/>
    <p:sldId id="264" r:id="rId15"/>
    <p:sldId id="278" r:id="rId16"/>
    <p:sldId id="271" r:id="rId17"/>
    <p:sldId id="277" r:id="rId18"/>
    <p:sldId id="279" r:id="rId19"/>
    <p:sldId id="280" r:id="rId20"/>
    <p:sldId id="281" r:id="rId21"/>
    <p:sldId id="282" r:id="rId22"/>
    <p:sldId id="276" r:id="rId23"/>
    <p:sldId id="283" r:id="rId24"/>
    <p:sldId id="284" r:id="rId25"/>
    <p:sldId id="285" r:id="rId26"/>
    <p:sldId id="286" r:id="rId27"/>
    <p:sldId id="288" r:id="rId28"/>
    <p:sldId id="289" r:id="rId29"/>
    <p:sldId id="287" r:id="rId30"/>
    <p:sldId id="29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6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8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54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3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3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82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2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56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4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9D9B8-C866-42AA-AA79-B23EFE8A281B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6C103-DB41-46E4-B3A1-17BF00BA4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97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869697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Ionisation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986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Ionisation energy </a:t>
            </a:r>
            <a:r>
              <a:rPr lang="en-US" sz="3200" dirty="0"/>
              <a:t>is a measure of how strongly the electrons are held onto an atom.</a:t>
            </a:r>
          </a:p>
          <a:p>
            <a:endParaRPr lang="en-US" sz="3200" dirty="0"/>
          </a:p>
          <a:p>
            <a:r>
              <a:rPr lang="en-US" sz="3200" dirty="0"/>
              <a:t>What holds the electrons in place?</a:t>
            </a:r>
          </a:p>
          <a:p>
            <a:endParaRPr lang="en-US" sz="3200" dirty="0"/>
          </a:p>
          <a:p>
            <a:r>
              <a:rPr lang="en-US" sz="3200" b="1" dirty="0">
                <a:solidFill>
                  <a:srgbClr val="FF0000"/>
                </a:solidFill>
              </a:rPr>
              <a:t>Electrostatic force of attraction </a:t>
            </a:r>
            <a:r>
              <a:rPr lang="en-US" sz="3200" dirty="0"/>
              <a:t>between the positively charged protons in the nucleus and the negatively charged electrons keeps the electrons around the atom.</a:t>
            </a:r>
          </a:p>
        </p:txBody>
      </p:sp>
    </p:spTree>
    <p:extLst>
      <p:ext uri="{BB962C8B-B14F-4D97-AF65-F5344CB8AC3E}">
        <p14:creationId xmlns:p14="http://schemas.microsoft.com/office/powerpoint/2010/main" val="272762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95" y="803007"/>
            <a:ext cx="10515600" cy="1325563"/>
          </a:xfrm>
        </p:spPr>
        <p:txBody>
          <a:bodyPr/>
          <a:lstStyle/>
          <a:p>
            <a:r>
              <a:rPr lang="en-US" dirty="0"/>
              <a:t>What factors affect the strength of the attraction to the nucleus?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95" y="2868814"/>
            <a:ext cx="7160653" cy="225697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Nuclear charge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Distance from the nucleus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Shielding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35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95" y="442399"/>
            <a:ext cx="10515600" cy="1325563"/>
          </a:xfrm>
        </p:spPr>
        <p:txBody>
          <a:bodyPr/>
          <a:lstStyle/>
          <a:p>
            <a:r>
              <a:rPr lang="en-US" dirty="0"/>
              <a:t>What factors affect the strength of the attraction to the nucleus?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09" y="2350655"/>
            <a:ext cx="5947747" cy="430471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Nuclear charge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The more protons, the bigger the positive charge, the stronger the electrostatic force of attraction felt by the electrons.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4" name="Picture 2" descr="http://byjus.com/physics/wp-content/uploads/2016/01/magne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352" y="1938531"/>
            <a:ext cx="3410901" cy="383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145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95" y="442399"/>
            <a:ext cx="10515600" cy="1325563"/>
          </a:xfrm>
        </p:spPr>
        <p:txBody>
          <a:bodyPr/>
          <a:lstStyle/>
          <a:p>
            <a:r>
              <a:rPr lang="en-US" dirty="0"/>
              <a:t>What factors affect the strength of the attraction to the nucleus?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895" y="2727148"/>
            <a:ext cx="5756857" cy="25918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2. Distance from the nucleus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further away, the weaker the force of attraction.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098" name="Picture 2" descr="http://www.physics4kids.com/files/art/elec_coulomb1_240x18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316" y="2160466"/>
            <a:ext cx="4966923" cy="3725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780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What factors affect the strength of the attraction to the nucleus?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2027668"/>
            <a:ext cx="51129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Shielding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Outer electrons feel a weaker force of attraction from the nucleus because of the repulsion from the inner electrons.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2" name="Picture 4" descr="http://3.bp.blogspot.com/-lpohawjSpp8/Td-PUwWPBjI/AAAAAAAAAJI/smEUjPI6XK0/s1600/shieldingaff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541" y="1821606"/>
            <a:ext cx="6396730" cy="3947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22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Nuclear Charge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Shielding causes the outer electrons to feel a decreased pull from the nucleus.</a:t>
            </a:r>
          </a:p>
          <a:p>
            <a:r>
              <a:rPr lang="en-US" dirty="0"/>
              <a:t>The (smaller) positive charge experienced by the outer electrons is called the </a:t>
            </a:r>
            <a:r>
              <a:rPr lang="en-US" b="1" dirty="0">
                <a:solidFill>
                  <a:srgbClr val="FF0000"/>
                </a:solidFill>
              </a:rPr>
              <a:t>effective nuclear charge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93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Define first ionisation energy.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first and successive ionisation energies.</a:t>
            </a:r>
          </a:p>
          <a:p>
            <a:pPr marL="514350" indent="-514350">
              <a:buAutoNum type="arabicPeriod"/>
            </a:pPr>
            <a:r>
              <a:rPr lang="en-US" dirty="0"/>
              <a:t>Explain the factors affecting ionisation energy.</a:t>
            </a:r>
          </a:p>
          <a:p>
            <a:pPr marL="514350" indent="-514350">
              <a:buAutoNum type="arabicPeriod"/>
            </a:pPr>
            <a:r>
              <a:rPr lang="en-US" dirty="0"/>
              <a:t>Describe the trends in ionisation energies in Period 3 and Group 2.</a:t>
            </a:r>
          </a:p>
          <a:p>
            <a:pPr marL="514350" indent="-514350">
              <a:buAutoNum type="arabicPeriod"/>
            </a:pPr>
            <a:r>
              <a:rPr lang="en-US" dirty="0"/>
              <a:t>Explain how the trends in ionisation energy give evidence for electron configuration in sub-shells and shells.</a:t>
            </a:r>
          </a:p>
          <a:p>
            <a:pPr marL="514350" indent="-514350">
              <a:buAutoNum type="arabicPeriod"/>
            </a:pPr>
            <a:r>
              <a:rPr lang="en-US" dirty="0"/>
              <a:t>Explain the trend in successive IE values across a period.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Ionisation Energy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279561"/>
            <a:ext cx="633982" cy="485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733497"/>
            <a:ext cx="633982" cy="4852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3282122"/>
            <a:ext cx="633982" cy="48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885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Ionisation Energy – Group 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304" y="1642728"/>
            <a:ext cx="6083122" cy="4932228"/>
          </a:xfrm>
        </p:spPr>
        <p:txBody>
          <a:bodyPr>
            <a:normAutofit/>
          </a:bodyPr>
          <a:lstStyle/>
          <a:p>
            <a:r>
              <a:rPr lang="en-US" dirty="0"/>
              <a:t>Provides evidence for the existence of electron shells (energy levels).</a:t>
            </a:r>
          </a:p>
          <a:p>
            <a:r>
              <a:rPr lang="en-US" dirty="0"/>
              <a:t>Down the group:</a:t>
            </a:r>
          </a:p>
          <a:p>
            <a:pPr lvl="1"/>
            <a:r>
              <a:rPr lang="en-US" sz="2800" dirty="0"/>
              <a:t>Increasing number of shells</a:t>
            </a:r>
          </a:p>
          <a:p>
            <a:pPr lvl="1"/>
            <a:r>
              <a:rPr lang="en-US" sz="2800" dirty="0"/>
              <a:t>Outer electrons further from nucleus</a:t>
            </a:r>
          </a:p>
          <a:p>
            <a:pPr lvl="1"/>
            <a:r>
              <a:rPr lang="en-US" sz="2800" dirty="0"/>
              <a:t>Outer electrons have greater shielding from inner electrons</a:t>
            </a:r>
          </a:p>
          <a:p>
            <a:pPr lvl="1"/>
            <a:r>
              <a:rPr lang="en-US" sz="2800" dirty="0"/>
              <a:t>Decrease in effective nuclear charge.</a:t>
            </a:r>
          </a:p>
          <a:p>
            <a:pPr lvl="1"/>
            <a:r>
              <a:rPr lang="en-US" sz="2800" dirty="0"/>
              <a:t>Decrease in first ionisation energy.</a:t>
            </a:r>
          </a:p>
          <a:p>
            <a:pPr lvl="1"/>
            <a:endParaRPr lang="en-US" dirty="0"/>
          </a:p>
        </p:txBody>
      </p:sp>
      <p:pic>
        <p:nvPicPr>
          <p:cNvPr id="8194" name="Picture 2" descr="http://www.creative-chemistry.org.uk/alevel/module1/images/trends2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26" y="2048667"/>
            <a:ext cx="5724525" cy="3905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85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Ionisation Energy – Period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70" y="1825625"/>
            <a:ext cx="488002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General trend – first ionisation energy increases </a:t>
            </a:r>
          </a:p>
          <a:p>
            <a:pPr lvl="1"/>
            <a:r>
              <a:rPr lang="en-US" sz="2800" dirty="0"/>
              <a:t>Same period = approx. the same distance from nucleus and amount of shielding</a:t>
            </a:r>
          </a:p>
          <a:p>
            <a:pPr lvl="1"/>
            <a:r>
              <a:rPr lang="en-US" sz="2800" dirty="0"/>
              <a:t>Increase in proton number </a:t>
            </a:r>
            <a:r>
              <a:rPr lang="en-US" sz="2800" dirty="0">
                <a:sym typeface="Wingdings" panose="05000000000000000000" pitchFamily="2" charset="2"/>
              </a:rPr>
              <a:t> larger nuclear charge  stronger force of attraction</a:t>
            </a:r>
          </a:p>
          <a:p>
            <a:pPr lvl="1"/>
            <a:r>
              <a:rPr lang="en-US" sz="2800" dirty="0">
                <a:sym typeface="Wingdings" panose="05000000000000000000" pitchFamily="2" charset="2"/>
              </a:rPr>
              <a:t>Requires more energy to remove outer electrons</a:t>
            </a:r>
            <a:endParaRPr lang="en-US" sz="2800" dirty="0"/>
          </a:p>
        </p:txBody>
      </p:sp>
      <p:pic>
        <p:nvPicPr>
          <p:cNvPr id="13314" name="Picture 2" descr="http://www.creative-chemistry.org.uk/alevel/module1/images/trends6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31" y="1825625"/>
            <a:ext cx="57150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88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231" y="159063"/>
            <a:ext cx="10515600" cy="1325563"/>
          </a:xfrm>
        </p:spPr>
        <p:txBody>
          <a:bodyPr/>
          <a:lstStyle/>
          <a:p>
            <a:r>
              <a:rPr lang="en-US" dirty="0"/>
              <a:t>Trends in Ionisation Energy – Period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470" y="1378040"/>
            <a:ext cx="5356538" cy="508715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Drop between group 2 and 3</a:t>
            </a:r>
          </a:p>
          <a:p>
            <a:pPr lvl="1"/>
            <a:r>
              <a:rPr lang="en-US" dirty="0"/>
              <a:t>Mg outer electron – 3s</a:t>
            </a:r>
          </a:p>
          <a:p>
            <a:pPr lvl="1"/>
            <a:r>
              <a:rPr lang="en-US" dirty="0"/>
              <a:t>Al outer electron – 3p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3p orbital is higher in energy and slightly further away.</a:t>
            </a:r>
          </a:p>
          <a:p>
            <a:pPr lvl="1"/>
            <a:r>
              <a:rPr lang="en-US" dirty="0"/>
              <a:t>3s electrons also shield the 3p electrons</a:t>
            </a:r>
          </a:p>
          <a:p>
            <a:pPr lvl="1"/>
            <a:r>
              <a:rPr lang="en-US" dirty="0"/>
              <a:t>So, Al’s 3p electron is slightly easier to remove than Mg’s 3s electron.</a:t>
            </a:r>
          </a:p>
          <a:p>
            <a:pPr lvl="1"/>
            <a:endParaRPr lang="en-US" dirty="0"/>
          </a:p>
          <a:p>
            <a:r>
              <a:rPr lang="en-US" dirty="0"/>
              <a:t>Provides evidence for the existence of sub-shells</a:t>
            </a:r>
          </a:p>
          <a:p>
            <a:pPr lvl="1"/>
            <a:endParaRPr lang="en-US" dirty="0"/>
          </a:p>
        </p:txBody>
      </p:sp>
      <p:pic>
        <p:nvPicPr>
          <p:cNvPr id="13314" name="Picture 2" descr="http://www.creative-chemistry.org.uk/alevel/module1/images/trends6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31" y="1825625"/>
            <a:ext cx="57150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http://www.wonderwhizkids.com/resources/content/imagesv4/physics/concept/photons/image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31" y="1597360"/>
            <a:ext cx="5726807" cy="429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56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Ionisation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Define first ionisation energy.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first and successive ionisation energies.</a:t>
            </a:r>
          </a:p>
          <a:p>
            <a:pPr marL="514350" indent="-514350">
              <a:buAutoNum type="arabicPeriod"/>
            </a:pPr>
            <a:r>
              <a:rPr lang="en-US" dirty="0"/>
              <a:t>Explain the factors affecting ionisation energy.</a:t>
            </a:r>
          </a:p>
          <a:p>
            <a:pPr marL="514350" indent="-514350">
              <a:buAutoNum type="arabicPeriod"/>
            </a:pPr>
            <a:r>
              <a:rPr lang="en-US" dirty="0"/>
              <a:t>Describe the trends in ionisation energies in Period 3 and Group 2.</a:t>
            </a:r>
          </a:p>
          <a:p>
            <a:pPr marL="514350" indent="-514350">
              <a:buAutoNum type="arabicPeriod"/>
            </a:pPr>
            <a:r>
              <a:rPr lang="en-US" dirty="0"/>
              <a:t>Explain how the trends in first ionisation energy give evidence for electron configuration in sub-shells and shells.</a:t>
            </a:r>
          </a:p>
          <a:p>
            <a:pPr marL="514350" indent="-514350">
              <a:buAutoNum type="arabicPeriod"/>
            </a:pPr>
            <a:r>
              <a:rPr lang="en-US" dirty="0"/>
              <a:t>Explain the trend in successive IE values across a period.</a:t>
            </a:r>
          </a:p>
        </p:txBody>
      </p:sp>
    </p:spTree>
    <p:extLst>
      <p:ext uri="{BB962C8B-B14F-4D97-AF65-F5344CB8AC3E}">
        <p14:creationId xmlns:p14="http://schemas.microsoft.com/office/powerpoint/2010/main" val="1646379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 in Ionisation Energy – Period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55" y="1690687"/>
            <a:ext cx="4880020" cy="4884268"/>
          </a:xfrm>
        </p:spPr>
        <p:txBody>
          <a:bodyPr>
            <a:normAutofit/>
          </a:bodyPr>
          <a:lstStyle/>
          <a:p>
            <a:r>
              <a:rPr lang="en-US" sz="2800" dirty="0"/>
              <a:t>Drop between group 5 and 6.</a:t>
            </a:r>
          </a:p>
          <a:p>
            <a:pPr lvl="1"/>
            <a:r>
              <a:rPr lang="en-US" sz="2800" dirty="0"/>
              <a:t>P and S have identical shielding and their outer electron is being removed from an identical orbital.</a:t>
            </a:r>
          </a:p>
          <a:p>
            <a:endParaRPr lang="en-US" sz="1100" dirty="0"/>
          </a:p>
          <a:p>
            <a:pPr marL="0" indent="0">
              <a:buNone/>
            </a:pPr>
            <a:r>
              <a:rPr lang="en-US" dirty="0"/>
              <a:t>Electron Repulsion</a:t>
            </a:r>
          </a:p>
          <a:p>
            <a:pPr lvl="1"/>
            <a:r>
              <a:rPr lang="en-US" sz="2800" dirty="0"/>
              <a:t>Sulfur has a 3p orbital </a:t>
            </a:r>
            <a:r>
              <a:rPr lang="en-US" sz="2800" b="1" dirty="0">
                <a:solidFill>
                  <a:srgbClr val="FF0000"/>
                </a:solidFill>
              </a:rPr>
              <a:t>containing 2e</a:t>
            </a:r>
            <a:r>
              <a:rPr lang="en-US" sz="2800" b="1" baseline="30000" dirty="0">
                <a:solidFill>
                  <a:srgbClr val="FF0000"/>
                </a:solidFill>
              </a:rPr>
              <a:t>-</a:t>
            </a:r>
            <a:r>
              <a:rPr lang="en-US" sz="2800" dirty="0"/>
              <a:t>. The electrons </a:t>
            </a:r>
            <a:r>
              <a:rPr lang="en-US" sz="2800" b="1" dirty="0">
                <a:solidFill>
                  <a:srgbClr val="FF0000"/>
                </a:solidFill>
              </a:rPr>
              <a:t>repel</a:t>
            </a:r>
            <a:r>
              <a:rPr lang="en-US" sz="2800" dirty="0"/>
              <a:t> each other. This makes it easier to remove one.</a:t>
            </a:r>
          </a:p>
          <a:p>
            <a:endParaRPr lang="en-US" sz="2800" dirty="0"/>
          </a:p>
        </p:txBody>
      </p:sp>
      <p:pic>
        <p:nvPicPr>
          <p:cNvPr id="13314" name="Picture 2" descr="http://www.creative-chemistry.org.uk/alevel/module1/images/trends6char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31" y="1825625"/>
            <a:ext cx="5715000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https://d2gne97vdumgn3.cloudfront.net/api/file/jg1pOaknTweb25eYDRi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31" y="1690687"/>
            <a:ext cx="5715000" cy="1908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home.miracosta.edu/dlr/images/sulfu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031" y="4657258"/>
            <a:ext cx="5678488" cy="1006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00210" y="4187587"/>
            <a:ext cx="30961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Orbital Diagram for Sulfur</a:t>
            </a:r>
          </a:p>
        </p:txBody>
      </p:sp>
    </p:spTree>
    <p:extLst>
      <p:ext uri="{BB962C8B-B14F-4D97-AF65-F5344CB8AC3E}">
        <p14:creationId xmlns:p14="http://schemas.microsoft.com/office/powerpoint/2010/main" val="360897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Define first ionisation energy.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first and successive ionisation energies.</a:t>
            </a:r>
          </a:p>
          <a:p>
            <a:pPr marL="514350" indent="-514350">
              <a:buAutoNum type="arabicPeriod"/>
            </a:pPr>
            <a:r>
              <a:rPr lang="en-US" dirty="0"/>
              <a:t>Explain the factors affecting ionisation energy.</a:t>
            </a:r>
          </a:p>
          <a:p>
            <a:pPr marL="514350" indent="-514350">
              <a:buAutoNum type="arabicPeriod"/>
            </a:pPr>
            <a:r>
              <a:rPr lang="en-US" dirty="0"/>
              <a:t>Describe the trends in ionisation energies in Period 3 and Group 2.</a:t>
            </a:r>
          </a:p>
          <a:p>
            <a:pPr marL="514350" indent="-514350">
              <a:buAutoNum type="arabicPeriod"/>
            </a:pPr>
            <a:r>
              <a:rPr lang="en-US" dirty="0"/>
              <a:t>Explain how the trends in ionisation energy give evidence for electron configuration in sub-shells and shells.</a:t>
            </a:r>
          </a:p>
          <a:p>
            <a:pPr marL="514350" indent="-514350">
              <a:buAutoNum type="arabicPeriod"/>
            </a:pPr>
            <a:r>
              <a:rPr lang="en-US" dirty="0"/>
              <a:t>Explain the trend in successive IE values across a period.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Ionisation Energy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279561"/>
            <a:ext cx="633982" cy="485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733497"/>
            <a:ext cx="633982" cy="4852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3282122"/>
            <a:ext cx="633982" cy="4852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3786944"/>
            <a:ext cx="633982" cy="4852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4348434"/>
            <a:ext cx="633982" cy="48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651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and Second Ionisation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450161"/>
          </a:xfrm>
        </p:spPr>
        <p:txBody>
          <a:bodyPr>
            <a:normAutofit/>
          </a:bodyPr>
          <a:lstStyle/>
          <a:p>
            <a:r>
              <a:rPr lang="en-US" sz="3200" dirty="0"/>
              <a:t>Second ionisation energy is always higher than the first ionisation energy.</a:t>
            </a:r>
          </a:p>
          <a:p>
            <a:r>
              <a:rPr lang="en-US" sz="3200" dirty="0"/>
              <a:t>This is because it is </a:t>
            </a:r>
            <a:r>
              <a:rPr lang="en-US" sz="3200" b="1" dirty="0">
                <a:solidFill>
                  <a:srgbClr val="FF0000"/>
                </a:solidFill>
              </a:rPr>
              <a:t>more difficult to remove an electron </a:t>
            </a:r>
            <a:r>
              <a:rPr lang="en-US" sz="3200" dirty="0"/>
              <a:t>from a </a:t>
            </a:r>
            <a:r>
              <a:rPr lang="en-US" sz="3200" b="1" dirty="0">
                <a:solidFill>
                  <a:srgbClr val="FF0000"/>
                </a:solidFill>
              </a:rPr>
              <a:t>positively charged ion</a:t>
            </a:r>
            <a:r>
              <a:rPr lang="en-US" sz="3200" dirty="0"/>
              <a:t> compared to a neutral atom.</a:t>
            </a:r>
          </a:p>
        </p:txBody>
      </p:sp>
      <p:pic>
        <p:nvPicPr>
          <p:cNvPr id="4" name="Picture 2" descr="http://images.slideplayer.com/20/6219233/slides/slide_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1" b="53516"/>
          <a:stretch/>
        </p:blipFill>
        <p:spPr bwMode="auto">
          <a:xfrm>
            <a:off x="1958663" y="4050696"/>
            <a:ext cx="7916330" cy="2408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1215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09824"/>
            <a:ext cx="10515600" cy="1325563"/>
          </a:xfrm>
        </p:spPr>
        <p:txBody>
          <a:bodyPr/>
          <a:lstStyle/>
          <a:p>
            <a:r>
              <a:rPr lang="en-US" dirty="0"/>
              <a:t>Successive Ionisation Energy</a:t>
            </a:r>
          </a:p>
        </p:txBody>
      </p:sp>
      <p:pic>
        <p:nvPicPr>
          <p:cNvPr id="16386" name="Picture 2" descr="http://chemed.chem.purdue.edu/genchem/topicreview/bp/ch7/graphics/7chart1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2531235"/>
            <a:ext cx="10712901" cy="344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298546" y="4687910"/>
            <a:ext cx="283336" cy="1223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-Right Arrow 5"/>
          <p:cNvSpPr/>
          <p:nvPr/>
        </p:nvSpPr>
        <p:spPr>
          <a:xfrm>
            <a:off x="3503054" y="3052293"/>
            <a:ext cx="1017431" cy="721217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-Right Arrow 7"/>
          <p:cNvSpPr/>
          <p:nvPr/>
        </p:nvSpPr>
        <p:spPr>
          <a:xfrm>
            <a:off x="6194649" y="4067578"/>
            <a:ext cx="1017431" cy="721217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Right Arrow 8"/>
          <p:cNvSpPr/>
          <p:nvPr/>
        </p:nvSpPr>
        <p:spPr>
          <a:xfrm>
            <a:off x="8931498" y="5072129"/>
            <a:ext cx="1017431" cy="721217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 Ionisation Energies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18" y="1894054"/>
            <a:ext cx="414592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Na (Group 1)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ionisation removes a 3s e</a:t>
            </a:r>
            <a:r>
              <a:rPr lang="en-US" baseline="30000" dirty="0"/>
              <a:t>-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ionisation removes a 2p e</a:t>
            </a:r>
            <a:r>
              <a:rPr lang="en-US" baseline="30000" dirty="0"/>
              <a:t>-</a:t>
            </a:r>
            <a:r>
              <a:rPr lang="en-US" dirty="0"/>
              <a:t> which is in a lower energy level and much more difficult to remove.</a:t>
            </a:r>
          </a:p>
          <a:p>
            <a:r>
              <a:rPr lang="en-US" dirty="0"/>
              <a:t>So there is a large increase between 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IE values.</a:t>
            </a:r>
          </a:p>
        </p:txBody>
      </p:sp>
      <p:pic>
        <p:nvPicPr>
          <p:cNvPr id="18442" name="Picture 10" descr="http://images.slideplayer.com/20/6227937/slides/slide_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9" t="23385" r="27054" b="49948"/>
          <a:stretch/>
        </p:blipFill>
        <p:spPr bwMode="auto">
          <a:xfrm>
            <a:off x="4546242" y="2421228"/>
            <a:ext cx="7319552" cy="26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957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 Ionisation Energies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18" y="1894054"/>
            <a:ext cx="41459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Mg (Group 2)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ionisation removes 3s e</a:t>
            </a:r>
            <a:r>
              <a:rPr lang="en-US" baseline="30000" dirty="0"/>
              <a:t>-</a:t>
            </a:r>
          </a:p>
          <a:p>
            <a:r>
              <a:rPr lang="en-US" dirty="0"/>
              <a:t>Not until the 3</a:t>
            </a:r>
            <a:r>
              <a:rPr lang="en-US" baseline="30000" dirty="0"/>
              <a:t>rd</a:t>
            </a:r>
            <a:r>
              <a:rPr lang="en-US" dirty="0"/>
              <a:t> ionisation does it remove a 2p e</a:t>
            </a:r>
            <a:r>
              <a:rPr lang="en-US" baseline="30000" dirty="0"/>
              <a:t>-</a:t>
            </a:r>
            <a:r>
              <a:rPr lang="en-US" dirty="0"/>
              <a:t>.</a:t>
            </a:r>
          </a:p>
          <a:p>
            <a:r>
              <a:rPr lang="en-US" dirty="0"/>
              <a:t>So there is a large increase between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 IE values.</a:t>
            </a:r>
          </a:p>
        </p:txBody>
      </p:sp>
      <p:pic>
        <p:nvPicPr>
          <p:cNvPr id="18442" name="Picture 10" descr="http://images.slideplayer.com/20/6227937/slides/slide_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9" t="23385" r="27054" b="49948"/>
          <a:stretch/>
        </p:blipFill>
        <p:spPr bwMode="auto">
          <a:xfrm>
            <a:off x="4546242" y="2421228"/>
            <a:ext cx="7319552" cy="26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34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 Ionisation Energies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18" y="1894054"/>
            <a:ext cx="41459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Al (Group 3)</a:t>
            </a:r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, and 3</a:t>
            </a:r>
            <a:r>
              <a:rPr lang="en-US" baseline="30000" dirty="0"/>
              <a:t>rd</a:t>
            </a:r>
            <a:r>
              <a:rPr lang="en-US" dirty="0"/>
              <a:t>  ionisation removes 3s and 3p e</a:t>
            </a:r>
            <a:r>
              <a:rPr lang="en-US" baseline="30000" dirty="0"/>
              <a:t>-</a:t>
            </a:r>
          </a:p>
          <a:p>
            <a:r>
              <a:rPr lang="en-US" dirty="0"/>
              <a:t>Not until the 4</a:t>
            </a:r>
            <a:r>
              <a:rPr lang="en-US" baseline="30000" dirty="0"/>
              <a:t>th</a:t>
            </a:r>
            <a:r>
              <a:rPr lang="en-US" dirty="0"/>
              <a:t>  ionisation does it remove a 2p e</a:t>
            </a:r>
            <a:r>
              <a:rPr lang="en-US" baseline="30000" dirty="0"/>
              <a:t>-</a:t>
            </a:r>
            <a:r>
              <a:rPr lang="en-US" dirty="0"/>
              <a:t>.</a:t>
            </a:r>
          </a:p>
          <a:p>
            <a:r>
              <a:rPr lang="en-US" dirty="0"/>
              <a:t>So there is a large increase between 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IE values.</a:t>
            </a:r>
          </a:p>
        </p:txBody>
      </p:sp>
      <p:pic>
        <p:nvPicPr>
          <p:cNvPr id="18442" name="Picture 10" descr="http://images.slideplayer.com/20/6227937/slides/slide_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99" t="23385" r="27054" b="49948"/>
          <a:stretch/>
        </p:blipFill>
        <p:spPr bwMode="auto">
          <a:xfrm>
            <a:off x="4546242" y="2421228"/>
            <a:ext cx="7319552" cy="267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151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9458" name="Picture 2" descr="http://image.slidesharecdn.com/csonnt2atomicstructure-160121035627/95/csonn-t2-atomic-structure-56-638.jpg?cb=145334860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36" b="10848"/>
          <a:stretch/>
        </p:blipFill>
        <p:spPr bwMode="auto">
          <a:xfrm>
            <a:off x="838200" y="1626293"/>
            <a:ext cx="9851265" cy="459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953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pic>
        <p:nvPicPr>
          <p:cNvPr id="19458" name="Picture 2" descr="http://image.slidesharecdn.com/csonnt2atomicstructure-160121035627/95/csonn-t2-atomic-structure-56-638.jpg?cb=145334860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36" b="10848"/>
          <a:stretch/>
        </p:blipFill>
        <p:spPr bwMode="auto">
          <a:xfrm>
            <a:off x="838200" y="1626293"/>
            <a:ext cx="9851265" cy="459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28045" y="5087155"/>
            <a:ext cx="7263685" cy="4378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7308762" y="5179454"/>
            <a:ext cx="431441" cy="268309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97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Define first ionisation energy.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first and successive ionisation energies.</a:t>
            </a:r>
          </a:p>
          <a:p>
            <a:pPr marL="514350" indent="-514350">
              <a:buAutoNum type="arabicPeriod"/>
            </a:pPr>
            <a:r>
              <a:rPr lang="en-US" dirty="0"/>
              <a:t>Explain the factors affecting ionisation energy.</a:t>
            </a:r>
          </a:p>
          <a:p>
            <a:pPr marL="514350" indent="-514350">
              <a:buAutoNum type="arabicPeriod"/>
            </a:pPr>
            <a:r>
              <a:rPr lang="en-US" dirty="0"/>
              <a:t>Describe the trends in ionisation energies in Period 3 and Group 2.</a:t>
            </a:r>
          </a:p>
          <a:p>
            <a:pPr marL="514350" indent="-514350">
              <a:buAutoNum type="arabicPeriod"/>
            </a:pPr>
            <a:r>
              <a:rPr lang="en-US" dirty="0"/>
              <a:t>Explain how the trends in ionisation energy give evidence for electron configuration in sub-shells and shells.</a:t>
            </a:r>
          </a:p>
          <a:p>
            <a:pPr marL="514350" indent="-514350">
              <a:buAutoNum type="arabicPeriod"/>
            </a:pPr>
            <a:r>
              <a:rPr lang="en-US" dirty="0"/>
              <a:t>Explain the trend in successive IE values across a period.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Ionisation Energy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279561"/>
            <a:ext cx="633982" cy="485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733497"/>
            <a:ext cx="633982" cy="4852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3282122"/>
            <a:ext cx="633982" cy="4852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3786944"/>
            <a:ext cx="633982" cy="4852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4348434"/>
            <a:ext cx="633982" cy="4852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5262698"/>
            <a:ext cx="633982" cy="48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40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Ionisation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Turn to page 29 in your textbook.</a:t>
            </a:r>
          </a:p>
          <a:p>
            <a:r>
              <a:rPr lang="en-US" sz="3200" dirty="0"/>
              <a:t>Write the definition for </a:t>
            </a:r>
            <a:r>
              <a:rPr lang="en-US" sz="3200" b="1" dirty="0">
                <a:solidFill>
                  <a:srgbClr val="FF0000"/>
                </a:solidFill>
              </a:rPr>
              <a:t>first ionisation energy</a:t>
            </a:r>
            <a:r>
              <a:rPr lang="en-US" sz="3200" dirty="0"/>
              <a:t>.</a:t>
            </a:r>
          </a:p>
          <a:p>
            <a:r>
              <a:rPr lang="en-US" sz="3200" dirty="0"/>
              <a:t>List the factors that affect ionisation energy.</a:t>
            </a:r>
          </a:p>
        </p:txBody>
      </p:sp>
    </p:spTree>
    <p:extLst>
      <p:ext uri="{BB962C8B-B14F-4D97-AF65-F5344CB8AC3E}">
        <p14:creationId xmlns:p14="http://schemas.microsoft.com/office/powerpoint/2010/main" val="35019100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application questions on pg. 32-33.</a:t>
            </a:r>
          </a:p>
          <a:p>
            <a:r>
              <a:rPr lang="en-US" dirty="0"/>
              <a:t>Revise material from today’s lesson.</a:t>
            </a:r>
          </a:p>
          <a:p>
            <a:r>
              <a:rPr lang="en-US" dirty="0"/>
              <a:t>Write revision notes.</a:t>
            </a:r>
          </a:p>
          <a:p>
            <a:r>
              <a:rPr lang="en-US" dirty="0"/>
              <a:t>Revise for end of topic 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043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Ionisation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915" y="2369902"/>
            <a:ext cx="5511085" cy="3348318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The energy needed to </a:t>
            </a:r>
            <a:r>
              <a:rPr lang="en-US" sz="4000" b="1" dirty="0">
                <a:solidFill>
                  <a:srgbClr val="FF0000"/>
                </a:solidFill>
              </a:rPr>
              <a:t>remove 1 electron </a:t>
            </a:r>
            <a:r>
              <a:rPr lang="en-US" sz="4000" dirty="0"/>
              <a:t>from </a:t>
            </a:r>
            <a:r>
              <a:rPr lang="en-US" sz="4000" b="1" dirty="0">
                <a:solidFill>
                  <a:srgbClr val="FF0000"/>
                </a:solidFill>
              </a:rPr>
              <a:t>each atom </a:t>
            </a:r>
            <a:r>
              <a:rPr lang="en-US" sz="4000" dirty="0"/>
              <a:t>in </a:t>
            </a:r>
            <a:r>
              <a:rPr lang="en-US" sz="4000" b="1" dirty="0">
                <a:solidFill>
                  <a:srgbClr val="FF0000"/>
                </a:solidFill>
              </a:rPr>
              <a:t>1 mole </a:t>
            </a:r>
            <a:r>
              <a:rPr lang="en-US" sz="4000" dirty="0"/>
              <a:t>of </a:t>
            </a:r>
            <a:r>
              <a:rPr lang="en-US" sz="4000" b="1" dirty="0">
                <a:solidFill>
                  <a:srgbClr val="FF0000"/>
                </a:solidFill>
              </a:rPr>
              <a:t>gaseous atoms </a:t>
            </a:r>
            <a:r>
              <a:rPr lang="en-US" sz="4000" dirty="0"/>
              <a:t>to form 1 mole of gaseous </a:t>
            </a:r>
            <a:r>
              <a:rPr lang="en-US" sz="4000" b="1" dirty="0">
                <a:solidFill>
                  <a:srgbClr val="FF0000"/>
                </a:solidFill>
              </a:rPr>
              <a:t>1+ ions</a:t>
            </a:r>
            <a:r>
              <a:rPr lang="en-US" sz="4000" dirty="0"/>
              <a:t>.</a:t>
            </a:r>
          </a:p>
        </p:txBody>
      </p:sp>
      <p:pic>
        <p:nvPicPr>
          <p:cNvPr id="1026" name="Picture 2" descr="http://3.bp.blogspot.com/__achzrqWjHM/TQJ3Z4DaHrI/AAAAAAAAAGU/amNTqCago9o/s1600/ionis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381" y="1374863"/>
            <a:ext cx="5014190" cy="460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741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Ionisation Energy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279561"/>
            <a:ext cx="633982" cy="485226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Define first ionisation energy.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first and successive ionisation energies.</a:t>
            </a:r>
          </a:p>
          <a:p>
            <a:pPr marL="514350" indent="-514350">
              <a:buAutoNum type="arabicPeriod"/>
            </a:pPr>
            <a:r>
              <a:rPr lang="en-US" dirty="0"/>
              <a:t>Explain the factors affecting ionisation energy.</a:t>
            </a:r>
          </a:p>
          <a:p>
            <a:pPr marL="514350" indent="-514350">
              <a:buAutoNum type="arabicPeriod"/>
            </a:pPr>
            <a:r>
              <a:rPr lang="en-US" dirty="0"/>
              <a:t>Describe the trends in ionisation energies in Period 3 and Group 2.</a:t>
            </a:r>
          </a:p>
          <a:p>
            <a:pPr marL="514350" indent="-514350">
              <a:buAutoNum type="arabicPeriod"/>
            </a:pPr>
            <a:r>
              <a:rPr lang="en-US" dirty="0"/>
              <a:t>Explain how the trends in ionisation energy give evidence for electron configuration in sub-shells and shells.</a:t>
            </a:r>
          </a:p>
          <a:p>
            <a:pPr marL="514350" indent="-514350">
              <a:buAutoNum type="arabicPeriod"/>
            </a:pPr>
            <a:r>
              <a:rPr lang="en-US" dirty="0"/>
              <a:t>Explain the trend in successive IE values across a period.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28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 for Ionisation Energy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3411494"/>
            <a:ext cx="10515600" cy="6084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dirty="0"/>
              <a:t>M</a:t>
            </a:r>
            <a:r>
              <a:rPr lang="en-US" sz="3200" baseline="-25000" dirty="0"/>
              <a:t>(g) </a:t>
            </a:r>
            <a:r>
              <a:rPr lang="en-US" sz="3200" dirty="0">
                <a:sym typeface="Wingdings" panose="05000000000000000000" pitchFamily="2" charset="2"/>
              </a:rPr>
              <a:t> M</a:t>
            </a:r>
            <a:r>
              <a:rPr lang="en-US" sz="3200" baseline="30000" dirty="0">
                <a:sym typeface="Wingdings" panose="05000000000000000000" pitchFamily="2" charset="2"/>
              </a:rPr>
              <a:t>+</a:t>
            </a:r>
            <a:r>
              <a:rPr lang="en-US" sz="3200" baseline="-25000" dirty="0">
                <a:sym typeface="Wingdings" panose="05000000000000000000" pitchFamily="2" charset="2"/>
              </a:rPr>
              <a:t>(g) </a:t>
            </a:r>
            <a:r>
              <a:rPr lang="en-US" sz="3200" dirty="0">
                <a:sym typeface="Wingdings" panose="05000000000000000000" pitchFamily="2" charset="2"/>
              </a:rPr>
              <a:t>+ e</a:t>
            </a:r>
            <a:r>
              <a:rPr lang="en-US" sz="3200" baseline="30000" dirty="0">
                <a:sym typeface="Wingdings" panose="05000000000000000000" pitchFamily="2" charset="2"/>
              </a:rPr>
              <a:t>-</a:t>
            </a:r>
            <a:r>
              <a:rPr lang="en-US" sz="3200" dirty="0">
                <a:sym typeface="Wingdings" panose="05000000000000000000" pitchFamily="2" charset="2"/>
              </a:rPr>
              <a:t>		1</a:t>
            </a:r>
            <a:r>
              <a:rPr lang="en-US" sz="3200" baseline="30000" dirty="0">
                <a:sym typeface="Wingdings" panose="05000000000000000000" pitchFamily="2" charset="2"/>
              </a:rPr>
              <a:t>st</a:t>
            </a:r>
            <a:r>
              <a:rPr lang="en-US" sz="3200" dirty="0">
                <a:sym typeface="Wingdings" panose="05000000000000000000" pitchFamily="2" charset="2"/>
              </a:rPr>
              <a:t> ionisation energy = +1314 kJ mol</a:t>
            </a:r>
            <a:r>
              <a:rPr lang="en-US" sz="3200" baseline="30000" dirty="0">
                <a:sym typeface="Wingdings" panose="05000000000000000000" pitchFamily="2" charset="2"/>
              </a:rPr>
              <a:t>-1</a:t>
            </a:r>
            <a:endParaRPr lang="en-US" sz="3200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520362"/>
            <a:ext cx="2304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gaseous atoms and ions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378039" y="4090808"/>
            <a:ext cx="347730" cy="1493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265608" y="4058612"/>
            <a:ext cx="310167" cy="1526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734873" y="2064175"/>
            <a:ext cx="2472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symbol for electron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400023" y="2580497"/>
            <a:ext cx="965916" cy="907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38200" y="1646599"/>
            <a:ext cx="2472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 +1 ion formed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382054" y="2064175"/>
            <a:ext cx="0" cy="1423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833835" y="5087622"/>
            <a:ext cx="2304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kJ/</a:t>
            </a:r>
            <a:r>
              <a:rPr lang="en-US" sz="2400" dirty="0" err="1"/>
              <a:t>mol</a:t>
            </a:r>
            <a:endParaRPr lang="en-US" sz="2400" dirty="0"/>
          </a:p>
          <a:p>
            <a:pPr algn="ctr"/>
            <a:r>
              <a:rPr lang="en-US" sz="2400" dirty="0"/>
              <a:t>(kJ per </a:t>
            </a:r>
            <a:r>
              <a:rPr lang="en-US" sz="2400" dirty="0" err="1"/>
              <a:t>mol</a:t>
            </a:r>
            <a:r>
              <a:rPr lang="en-US" sz="2400" dirty="0"/>
              <a:t>)</a:t>
            </a:r>
          </a:p>
        </p:txBody>
      </p:sp>
      <p:cxnSp>
        <p:nvCxnSpPr>
          <p:cNvPr id="23" name="Straight Arrow Connector 22"/>
          <p:cNvCxnSpPr>
            <a:stCxn id="22" idx="0"/>
          </p:cNvCxnSpPr>
          <p:nvPr/>
        </p:nvCxnSpPr>
        <p:spPr>
          <a:xfrm flipH="1" flipV="1">
            <a:off x="9985957" y="3941411"/>
            <a:ext cx="1" cy="11462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929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6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 Ionisation Energies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26530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Second ionisation energy </a:t>
            </a:r>
            <a:r>
              <a:rPr lang="en-US" dirty="0"/>
              <a:t>– The energy needed to remove 1 electron from each </a:t>
            </a:r>
            <a:r>
              <a:rPr lang="en-US" b="1" dirty="0">
                <a:solidFill>
                  <a:srgbClr val="FF0000"/>
                </a:solidFill>
              </a:rPr>
              <a:t>1+ ion </a:t>
            </a:r>
            <a:r>
              <a:rPr lang="en-US" dirty="0"/>
              <a:t>in 1 mole of gaseous </a:t>
            </a:r>
            <a:r>
              <a:rPr lang="en-US" b="1" dirty="0">
                <a:solidFill>
                  <a:srgbClr val="FF0000"/>
                </a:solidFill>
              </a:rPr>
              <a:t>ions</a:t>
            </a:r>
            <a:r>
              <a:rPr lang="en-US" dirty="0"/>
              <a:t> to form 1 mole of gaseous </a:t>
            </a:r>
            <a:r>
              <a:rPr lang="en-US" b="1" dirty="0">
                <a:solidFill>
                  <a:srgbClr val="FF0000"/>
                </a:solidFill>
              </a:rPr>
              <a:t>2+ ions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122" name="Picture 2" descr="http://www.4college.co.uk/as/el/n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643" y="3695586"/>
            <a:ext cx="9732067" cy="226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6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3956"/>
            <a:ext cx="10515600" cy="1136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Write the equations for the first, second, and third ionisation of magnesium.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170" name="Picture 2" descr="http://images.slideplayer.com/20/6219233/slides/slide_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1" b="53516"/>
          <a:stretch/>
        </p:blipFill>
        <p:spPr bwMode="auto">
          <a:xfrm>
            <a:off x="838200" y="3009519"/>
            <a:ext cx="10351457" cy="314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866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AutoNum type="arabicPeriod"/>
            </a:pPr>
            <a:r>
              <a:rPr lang="en-US" dirty="0"/>
              <a:t>Define first ionisation energy.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Write equations for first and successive ionisation energies.</a:t>
            </a:r>
          </a:p>
          <a:p>
            <a:pPr marL="514350" indent="-514350">
              <a:buAutoNum type="arabicPeriod"/>
            </a:pPr>
            <a:r>
              <a:rPr lang="en-US" dirty="0"/>
              <a:t>Explain the factors affecting ionisation energy.</a:t>
            </a:r>
          </a:p>
          <a:p>
            <a:pPr marL="514350" indent="-514350">
              <a:buAutoNum type="arabicPeriod"/>
            </a:pPr>
            <a:r>
              <a:rPr lang="en-US" dirty="0"/>
              <a:t>Describe the trends in ionisation energies in Period 3 and Group 2.</a:t>
            </a:r>
          </a:p>
          <a:p>
            <a:pPr marL="514350" indent="-514350">
              <a:buAutoNum type="arabicPeriod"/>
            </a:pPr>
            <a:r>
              <a:rPr lang="en-US" dirty="0"/>
              <a:t>Explain how the trends in ionisation energy give evidence for electron configuration in sub-shells and shells.</a:t>
            </a:r>
          </a:p>
          <a:p>
            <a:pPr marL="514350" indent="-514350">
              <a:buAutoNum type="arabicPeriod"/>
            </a:pPr>
            <a:r>
              <a:rPr lang="en-US" dirty="0"/>
              <a:t>Explain the trend in successive IE values across a period.</a:t>
            </a:r>
          </a:p>
          <a:p>
            <a:pPr marL="514350" indent="-514350">
              <a:buAutoNum type="arabicPeriod"/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L5 Ionisation Energy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279561"/>
            <a:ext cx="633982" cy="485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63" y="2773495"/>
            <a:ext cx="633982" cy="48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65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1176</Words>
  <Application>Microsoft Office PowerPoint</Application>
  <PresentationFormat>Widescreen</PresentationFormat>
  <Paragraphs>149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Quiz</vt:lpstr>
      <vt:lpstr>L5 Ionisation Energy</vt:lpstr>
      <vt:lpstr>Ionisation Energy</vt:lpstr>
      <vt:lpstr>First Ionisation Energy</vt:lpstr>
      <vt:lpstr>L5 Ionisation Energy</vt:lpstr>
      <vt:lpstr>Equations for Ionisation Energy</vt:lpstr>
      <vt:lpstr>Successive Ionisation Energies</vt:lpstr>
      <vt:lpstr>Practice </vt:lpstr>
      <vt:lpstr>L5 Ionisation Energy</vt:lpstr>
      <vt:lpstr>Ionisation Energy</vt:lpstr>
      <vt:lpstr>What factors affect the strength of the attraction to the nucleus?</vt:lpstr>
      <vt:lpstr>What factors affect the strength of the attraction to the nucleus?</vt:lpstr>
      <vt:lpstr>What factors affect the strength of the attraction to the nucleus?</vt:lpstr>
      <vt:lpstr>What factors affect the strength of the attraction to the nucleus?</vt:lpstr>
      <vt:lpstr>Effective Nuclear Charge</vt:lpstr>
      <vt:lpstr>L5 Ionisation Energy</vt:lpstr>
      <vt:lpstr>Trends in Ionisation Energy – Group 2</vt:lpstr>
      <vt:lpstr>Trends in Ionisation Energy – Period 3</vt:lpstr>
      <vt:lpstr>Trends in Ionisation Energy – Period 3</vt:lpstr>
      <vt:lpstr>Trends in Ionisation Energy – Period 3</vt:lpstr>
      <vt:lpstr>L5 Ionisation Energy</vt:lpstr>
      <vt:lpstr>First and Second Ionisation Energy</vt:lpstr>
      <vt:lpstr>Successive Ionisation Energy</vt:lpstr>
      <vt:lpstr>Successive Ionisation Energies</vt:lpstr>
      <vt:lpstr>Successive Ionisation Energies</vt:lpstr>
      <vt:lpstr>Successive Ionisation Energies</vt:lpstr>
      <vt:lpstr>Practice</vt:lpstr>
      <vt:lpstr>Practice</vt:lpstr>
      <vt:lpstr>L5 Ionisation Energy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Starter Quiz</dc:title>
  <dc:creator>Penguizaur</dc:creator>
  <cp:lastModifiedBy>Jessica Gao</cp:lastModifiedBy>
  <cp:revision>43</cp:revision>
  <dcterms:created xsi:type="dcterms:W3CDTF">2016-08-15T07:39:23Z</dcterms:created>
  <dcterms:modified xsi:type="dcterms:W3CDTF">2016-09-28T12:37:12Z</dcterms:modified>
</cp:coreProperties>
</file>