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6" r:id="rId7"/>
    <p:sldId id="263" r:id="rId8"/>
    <p:sldId id="260" r:id="rId9"/>
    <p:sldId id="264" r:id="rId10"/>
    <p:sldId id="261" r:id="rId11"/>
    <p:sldId id="262" r:id="rId12"/>
    <p:sldId id="274" r:id="rId13"/>
    <p:sldId id="265" r:id="rId14"/>
    <p:sldId id="268" r:id="rId15"/>
    <p:sldId id="269" r:id="rId16"/>
    <p:sldId id="270" r:id="rId17"/>
    <p:sldId id="275" r:id="rId18"/>
    <p:sldId id="271" r:id="rId19"/>
    <p:sldId id="272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Rate Equations and Gas Equilibria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Rate Equations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Measuring Rates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Using </a:t>
            </a:r>
            <a:r>
              <a:rPr lang="en-GB" dirty="0"/>
              <a:t>concentration time </a:t>
            </a:r>
            <a:r>
              <a:rPr lang="en-GB" dirty="0" smtClean="0"/>
              <a:t>graph</a:t>
            </a:r>
          </a:p>
          <a:p>
            <a:pPr marL="0" indent="0">
              <a:buNone/>
            </a:pPr>
            <a:r>
              <a:rPr lang="en-GB" dirty="0" smtClean="0"/>
              <a:t>3. Determining the Order of a Reaction</a:t>
            </a:r>
            <a:endParaRPr lang="en-GB" dirty="0"/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Initial Rates Method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Rate Concentration Graphs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Rate Determining Step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Arrhenius Equation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Gas Equilibria</a:t>
            </a:r>
          </a:p>
        </p:txBody>
      </p:sp>
    </p:spTree>
    <p:extLst>
      <p:ext uri="{BB962C8B-B14F-4D97-AF65-F5344CB8AC3E}">
        <p14:creationId xmlns:p14="http://schemas.microsoft.com/office/powerpoint/2010/main" val="96760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Concentration Time Graph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6840760" cy="485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28891" y="2708920"/>
            <a:ext cx="2160240" cy="18158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Rate of reaction = gradient of the graph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766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questions on pg. 46</a:t>
            </a:r>
          </a:p>
          <a:p>
            <a:r>
              <a:rPr lang="en-GB" dirty="0" smtClean="0"/>
              <a:t>Answer questions on pg. 49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en-GB" dirty="0" smtClean="0"/>
              <a:t>Finding Order of Reaction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Finding Order of a Reaction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order to write a useful rate equation, we need to determine the orders of the reaction for each reactant.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A + </a:t>
            </a:r>
            <a:r>
              <a:rPr lang="en-US" b="1" dirty="0" smtClean="0">
                <a:solidFill>
                  <a:srgbClr val="FF0000"/>
                </a:solidFill>
              </a:rPr>
              <a:t>B </a:t>
            </a:r>
            <a:r>
              <a:rPr lang="en-US" b="1" dirty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 </a:t>
            </a:r>
            <a:r>
              <a:rPr lang="en-US" b="1" dirty="0">
                <a:solidFill>
                  <a:srgbClr val="FF0000"/>
                </a:solidFill>
              </a:rPr>
              <a:t>+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Rate </a:t>
            </a:r>
            <a:r>
              <a:rPr lang="en-US" b="1" dirty="0">
                <a:solidFill>
                  <a:srgbClr val="FF0000"/>
                </a:solidFill>
              </a:rPr>
              <a:t>= k[A]</a:t>
            </a:r>
            <a:r>
              <a:rPr lang="en-US" b="1" baseline="30000" dirty="0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[B]</a:t>
            </a:r>
            <a:r>
              <a:rPr lang="en-US" b="1" baseline="30000" dirty="0">
                <a:solidFill>
                  <a:srgbClr val="FF0000"/>
                </a:solidFill>
              </a:rPr>
              <a:t>y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932040" y="4365104"/>
            <a:ext cx="504056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508104" y="4365104"/>
            <a:ext cx="504056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93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Rates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Carry out a reaction and calculate the rate.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Repeat the experiment using a </a:t>
            </a:r>
            <a:r>
              <a:rPr lang="en-GB" b="1" dirty="0" smtClean="0">
                <a:solidFill>
                  <a:srgbClr val="FF0000"/>
                </a:solidFill>
              </a:rPr>
              <a:t>different initial concentration </a:t>
            </a:r>
            <a:r>
              <a:rPr lang="en-GB" dirty="0" smtClean="0"/>
              <a:t>of one of the reactants.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Compare the rates </a:t>
            </a:r>
            <a:r>
              <a:rPr lang="en-GB" dirty="0" smtClean="0"/>
              <a:t>between the two experiments and determine the order.</a:t>
            </a:r>
          </a:p>
          <a:p>
            <a:pPr marL="914400" lvl="1" indent="-514350"/>
            <a:r>
              <a:rPr lang="en-GB" dirty="0" smtClean="0"/>
              <a:t>If the rate </a:t>
            </a:r>
            <a:r>
              <a:rPr lang="en-GB" b="1" dirty="0" smtClean="0">
                <a:solidFill>
                  <a:srgbClr val="FF0000"/>
                </a:solidFill>
              </a:rPr>
              <a:t>did not change</a:t>
            </a:r>
            <a:r>
              <a:rPr lang="en-GB" dirty="0" smtClean="0"/>
              <a:t>, the reaction is </a:t>
            </a:r>
            <a:r>
              <a:rPr lang="en-GB" b="1" dirty="0" smtClean="0">
                <a:solidFill>
                  <a:srgbClr val="FF0000"/>
                </a:solidFill>
              </a:rPr>
              <a:t>zero order</a:t>
            </a:r>
            <a:endParaRPr lang="en-GB" b="1" dirty="0">
              <a:solidFill>
                <a:srgbClr val="FF0000"/>
              </a:solidFill>
            </a:endParaRPr>
          </a:p>
          <a:p>
            <a:pPr marL="914400" lvl="1" indent="-514350"/>
            <a:r>
              <a:rPr lang="en-GB" dirty="0" smtClean="0"/>
              <a:t>If you </a:t>
            </a:r>
            <a:r>
              <a:rPr lang="en-GB" b="1" dirty="0" smtClean="0">
                <a:solidFill>
                  <a:srgbClr val="FF0000"/>
                </a:solidFill>
              </a:rPr>
              <a:t>doubled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the concentration and the rate also </a:t>
            </a:r>
            <a:r>
              <a:rPr lang="en-GB" b="1" dirty="0" smtClean="0">
                <a:solidFill>
                  <a:srgbClr val="FF0000"/>
                </a:solidFill>
              </a:rPr>
              <a:t>doubled</a:t>
            </a:r>
            <a:r>
              <a:rPr lang="en-GB" dirty="0" smtClean="0"/>
              <a:t>, the reaction is </a:t>
            </a:r>
            <a:r>
              <a:rPr lang="en-GB" b="1" dirty="0" smtClean="0">
                <a:solidFill>
                  <a:srgbClr val="FF0000"/>
                </a:solidFill>
              </a:rPr>
              <a:t>first order </a:t>
            </a:r>
            <a:r>
              <a:rPr lang="en-GB" dirty="0" smtClean="0"/>
              <a:t>for this reactant</a:t>
            </a:r>
          </a:p>
          <a:p>
            <a:pPr marL="914400" lvl="1" indent="-514350"/>
            <a:r>
              <a:rPr lang="en-GB" dirty="0" smtClean="0"/>
              <a:t>If you </a:t>
            </a:r>
            <a:r>
              <a:rPr lang="en-GB" b="1" dirty="0" smtClean="0">
                <a:solidFill>
                  <a:srgbClr val="FF0000"/>
                </a:solidFill>
              </a:rPr>
              <a:t>doubled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the concentration and the rate </a:t>
            </a:r>
            <a:r>
              <a:rPr lang="en-GB" b="1" dirty="0" smtClean="0">
                <a:solidFill>
                  <a:srgbClr val="FF0000"/>
                </a:solidFill>
              </a:rPr>
              <a:t>quadrupled</a:t>
            </a:r>
            <a:r>
              <a:rPr lang="en-GB" dirty="0" smtClean="0"/>
              <a:t>, the reaction is </a:t>
            </a:r>
            <a:r>
              <a:rPr lang="en-GB" b="1" dirty="0" smtClean="0">
                <a:solidFill>
                  <a:srgbClr val="FF0000"/>
                </a:solidFill>
              </a:rPr>
              <a:t>second order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Rates Method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3" t="8176" r="7358" b="30063"/>
          <a:stretch/>
        </p:blipFill>
        <p:spPr bwMode="auto">
          <a:xfrm>
            <a:off x="107504" y="1484784"/>
            <a:ext cx="889525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Answer </a:t>
            </a:r>
            <a:r>
              <a:rPr lang="en-GB" dirty="0" smtClean="0"/>
              <a:t>application questions </a:t>
            </a:r>
            <a:r>
              <a:rPr lang="en-GB" dirty="0"/>
              <a:t>on pg</a:t>
            </a:r>
            <a:r>
              <a:rPr lang="en-GB" dirty="0" smtClean="0"/>
              <a:t>. 57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0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en-GB" dirty="0" smtClean="0"/>
              <a:t>Rate-Concentration Graphs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4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Rate-Concentration Graphs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" r="9767" b="50227"/>
          <a:stretch/>
        </p:blipFill>
        <p:spPr bwMode="auto">
          <a:xfrm>
            <a:off x="395536" y="3933056"/>
            <a:ext cx="8271947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" t="49676" r="10684" b="-3437"/>
          <a:stretch/>
        </p:blipFill>
        <p:spPr bwMode="auto">
          <a:xfrm>
            <a:off x="323528" y="1061049"/>
            <a:ext cx="8271947" cy="279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47664" y="4365104"/>
            <a:ext cx="1944216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995936" y="4340817"/>
            <a:ext cx="1944216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516216" y="4340817"/>
            <a:ext cx="1944216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8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Answer application questions on pg</a:t>
            </a:r>
            <a:r>
              <a:rPr lang="en-GB" dirty="0" smtClean="0"/>
              <a:t>. 61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7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r>
              <a:rPr lang="en-GB" dirty="0" smtClean="0"/>
              <a:t>Rate Equations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n-GB" dirty="0" smtClean="0"/>
              <a:t>The Rate Determining Step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3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Rate Determining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Finding the orders of a reaction can provide information about the mechanism of a reaction.</a:t>
            </a:r>
          </a:p>
          <a:p>
            <a:r>
              <a:rPr lang="en-GB" dirty="0" smtClean="0"/>
              <a:t>Is it a one step reaction or multistep?</a:t>
            </a:r>
          </a:p>
          <a:p>
            <a:r>
              <a:rPr lang="en-GB" dirty="0" smtClean="0"/>
              <a:t>If a reaction has multiple steps, the slowest step is the </a:t>
            </a:r>
            <a:r>
              <a:rPr lang="en-GB" b="1" i="1" dirty="0" smtClean="0">
                <a:solidFill>
                  <a:srgbClr val="FF0000"/>
                </a:solidFill>
              </a:rPr>
              <a:t>rate determining step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0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Rate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If a reactant is </a:t>
            </a:r>
            <a:r>
              <a:rPr lang="en-GB" b="1" dirty="0" smtClean="0">
                <a:solidFill>
                  <a:srgbClr val="FF0000"/>
                </a:solidFill>
              </a:rPr>
              <a:t>zero order </a:t>
            </a:r>
            <a:r>
              <a:rPr lang="en-GB" dirty="0" smtClean="0"/>
              <a:t>= it is </a:t>
            </a:r>
            <a:r>
              <a:rPr lang="en-GB" b="1" dirty="0" smtClean="0">
                <a:solidFill>
                  <a:srgbClr val="FF0000"/>
                </a:solidFill>
              </a:rPr>
              <a:t>NOT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involved in the rate determining step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order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of a reaction = the </a:t>
            </a:r>
            <a:r>
              <a:rPr lang="en-GB" b="1" dirty="0" smtClean="0">
                <a:solidFill>
                  <a:srgbClr val="FF0000"/>
                </a:solidFill>
              </a:rPr>
              <a:t>number of molecules</a:t>
            </a:r>
            <a:r>
              <a:rPr lang="en-GB" dirty="0" smtClean="0"/>
              <a:t> of that reactant involved in the rate determining step</a:t>
            </a:r>
          </a:p>
          <a:p>
            <a:endParaRPr lang="en-GB" dirty="0"/>
          </a:p>
          <a:p>
            <a:r>
              <a:rPr lang="en-GB" dirty="0" smtClean="0"/>
              <a:t>This can then be used to figure out which step is the rate determining step or to figure out which possible mechanism is the correct 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3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Answer application questions on pg</a:t>
            </a:r>
            <a:r>
              <a:rPr lang="en-GB" dirty="0" smtClean="0"/>
              <a:t>. 63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76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en-GB" dirty="0" smtClean="0"/>
              <a:t>Arrhenius Equation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8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Arrhenius Equation</a:t>
            </a:r>
          </a:p>
        </p:txBody>
      </p:sp>
      <p:pic>
        <p:nvPicPr>
          <p:cNvPr id="1028" name="Picture 4" descr="Image result for arrhenius eq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699557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5013176"/>
            <a:ext cx="3888432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Arrhenius constant (unique to the reaction)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Conclusions from Arrhenius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happens if you increase activation energy?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Decrease?</a:t>
            </a:r>
          </a:p>
          <a:p>
            <a:endParaRPr lang="en-GB" dirty="0" smtClean="0"/>
          </a:p>
          <a:p>
            <a:r>
              <a:rPr lang="en-GB" dirty="0" smtClean="0"/>
              <a:t>What happens if you increase temperature?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Decrease?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" t="5765" r="68264" b="68658"/>
          <a:stretch/>
        </p:blipFill>
        <p:spPr bwMode="auto">
          <a:xfrm>
            <a:off x="3295924" y="1412776"/>
            <a:ext cx="2644228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296733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k decreases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339938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k increases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522920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k also decreases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476753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k also increases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1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Arrhenius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decomposition of N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O</a:t>
            </a:r>
            <a:r>
              <a:rPr lang="en-GB" sz="2800" baseline="-25000" dirty="0" smtClean="0"/>
              <a:t>5</a:t>
            </a:r>
            <a:r>
              <a:rPr lang="en-GB" sz="2800" dirty="0" smtClean="0"/>
              <a:t> at 308 K has a rate constant of 1.35 x 10</a:t>
            </a:r>
            <a:r>
              <a:rPr lang="en-GB" sz="2800" baseline="30000" dirty="0" smtClean="0"/>
              <a:t>-4</a:t>
            </a:r>
            <a:r>
              <a:rPr lang="en-GB" sz="2800" dirty="0" smtClean="0"/>
              <a:t> s</a:t>
            </a:r>
            <a:r>
              <a:rPr lang="en-GB" sz="2800" baseline="30000" dirty="0" smtClean="0"/>
              <a:t>-1</a:t>
            </a:r>
            <a:r>
              <a:rPr lang="en-GB" sz="2800" dirty="0" smtClean="0"/>
              <a:t>. The Arrhenius constant for this reaction is 4.79 x 10</a:t>
            </a:r>
            <a:r>
              <a:rPr lang="en-GB" sz="2800" baseline="30000" dirty="0" smtClean="0"/>
              <a:t>13</a:t>
            </a:r>
            <a:r>
              <a:rPr lang="en-GB" sz="2800" dirty="0" smtClean="0"/>
              <a:t> s</a:t>
            </a:r>
            <a:r>
              <a:rPr lang="en-GB" sz="2800" baseline="30000" dirty="0" smtClean="0"/>
              <a:t>-1</a:t>
            </a:r>
            <a:r>
              <a:rPr lang="en-GB" sz="2800" dirty="0" smtClean="0"/>
              <a:t>. Calculate the activation energy of this reaction. (R = 8.31 J K</a:t>
            </a:r>
            <a:r>
              <a:rPr lang="en-GB" sz="2800" baseline="30000" dirty="0" smtClean="0"/>
              <a:t>-1</a:t>
            </a:r>
            <a:r>
              <a:rPr lang="en-GB" sz="2800" dirty="0" smtClean="0"/>
              <a:t> mol</a:t>
            </a:r>
            <a:r>
              <a:rPr lang="en-GB" sz="2800" baseline="30000" dirty="0" smtClean="0"/>
              <a:t>-1</a:t>
            </a:r>
            <a:r>
              <a:rPr lang="en-GB" sz="2800" dirty="0" smtClean="0"/>
              <a:t>)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ln(k) = ln(                ) = ln(A) + ln(            ) = ln(A)  </a:t>
            </a:r>
          </a:p>
          <a:p>
            <a:pPr marL="0" indent="0">
              <a:buNone/>
            </a:pPr>
            <a:r>
              <a:rPr lang="en-GB" sz="2800" dirty="0" smtClean="0"/>
              <a:t>        = ln(A) – ln(k)</a:t>
            </a:r>
          </a:p>
          <a:p>
            <a:pPr marL="0" indent="0">
              <a:buNone/>
            </a:pPr>
            <a:r>
              <a:rPr lang="en-GB" sz="2800" dirty="0" err="1" smtClean="0"/>
              <a:t>E</a:t>
            </a:r>
            <a:r>
              <a:rPr lang="en-GB" sz="2800" baseline="-25000" dirty="0" err="1" smtClean="0"/>
              <a:t>a</a:t>
            </a:r>
            <a:r>
              <a:rPr lang="en-GB" sz="2800" dirty="0" smtClean="0"/>
              <a:t> = [ln(A) – ln(k)] x RT</a:t>
            </a:r>
            <a:r>
              <a:rPr lang="en-GB" sz="2800" dirty="0"/>
              <a:t>	</a:t>
            </a:r>
          </a:p>
          <a:p>
            <a:endParaRPr lang="en-GB" sz="2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" t="8323" r="68264" b="75598"/>
          <a:stretch/>
        </p:blipFill>
        <p:spPr bwMode="auto">
          <a:xfrm>
            <a:off x="539552" y="3864634"/>
            <a:ext cx="2088232" cy="50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6" t="9316" r="68264" b="74888"/>
          <a:stretch/>
        </p:blipFill>
        <p:spPr bwMode="auto">
          <a:xfrm>
            <a:off x="1907704" y="4365104"/>
            <a:ext cx="1301828" cy="49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80" t="9316" r="68264" b="74888"/>
          <a:stretch/>
        </p:blipFill>
        <p:spPr bwMode="auto">
          <a:xfrm>
            <a:off x="5080904" y="4355170"/>
            <a:ext cx="988193" cy="49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3" t="9316" r="68264" b="74888"/>
          <a:stretch/>
        </p:blipFill>
        <p:spPr bwMode="auto">
          <a:xfrm>
            <a:off x="7236296" y="4449463"/>
            <a:ext cx="786250" cy="49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35896" y="4355170"/>
            <a:ext cx="2520280" cy="58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416083" y="4317957"/>
            <a:ext cx="2520280" cy="58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1" t="9316" r="68264" b="74888"/>
          <a:stretch/>
        </p:blipFill>
        <p:spPr bwMode="auto">
          <a:xfrm>
            <a:off x="539552" y="4941168"/>
            <a:ext cx="656148" cy="60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39552" y="4868279"/>
            <a:ext cx="2669980" cy="58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72714" y="5488589"/>
            <a:ext cx="3207198" cy="58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48678" y="4365104"/>
            <a:ext cx="3099186" cy="585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16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Q1-2 on pg. 68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Arrhenius Plots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Plotting ln(k) against </a:t>
            </a:r>
            <a:r>
              <a:rPr lang="en-GB" sz="2800" dirty="0" smtClean="0"/>
              <a:t>1/T </a:t>
            </a:r>
            <a:r>
              <a:rPr lang="en-GB" sz="2800" dirty="0" smtClean="0"/>
              <a:t>gives you useful data.</a:t>
            </a:r>
            <a:endParaRPr lang="en-GB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272" y="1844824"/>
            <a:ext cx="593666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699792" y="4221088"/>
            <a:ext cx="201622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851920" y="3212976"/>
            <a:ext cx="1728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87824" y="2852936"/>
            <a:ext cx="17281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051720" y="26369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9512" y="26276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y-intercept = ln(A)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4008" y="5733256"/>
            <a:ext cx="648072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5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0"/>
            <a:ext cx="8229600" cy="1143000"/>
          </a:xfrm>
        </p:spPr>
        <p:txBody>
          <a:bodyPr/>
          <a:lstStyle/>
          <a:p>
            <a:r>
              <a:rPr lang="en-GB" dirty="0" smtClean="0"/>
              <a:t>Rate Equations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07504" y="1233765"/>
            <a:ext cx="8856984" cy="514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 </a:t>
            </a:r>
            <a:r>
              <a:rPr lang="en-US" sz="2400" dirty="0"/>
              <a:t>relationship between the rate of a chemical reaction and the concentration of the reactants is shown by the </a:t>
            </a:r>
            <a:r>
              <a:rPr lang="en-US" sz="2400" b="1" dirty="0">
                <a:solidFill>
                  <a:srgbClr val="FF0000"/>
                </a:solidFill>
              </a:rPr>
              <a:t>rate equation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of the reaction.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00" dirty="0"/>
          </a:p>
          <a:p>
            <a:pPr algn="ctr"/>
            <a:r>
              <a:rPr lang="en-US" sz="2400" dirty="0"/>
              <a:t>Consider the reaction </a:t>
            </a:r>
            <a:r>
              <a:rPr lang="en-US" sz="3200" b="1" dirty="0">
                <a:solidFill>
                  <a:srgbClr val="FF0000"/>
                </a:solidFill>
              </a:rPr>
              <a:t>A + 3B </a:t>
            </a:r>
            <a:r>
              <a:rPr lang="en-US" sz="3200" b="1" dirty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200" b="1" dirty="0">
                <a:solidFill>
                  <a:srgbClr val="FF0000"/>
                </a:solidFill>
              </a:rPr>
              <a:t> 2C + 4D</a:t>
            </a:r>
            <a:endParaRPr lang="en-GB" sz="32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algn="ctr"/>
            <a:r>
              <a:rPr lang="en-US" sz="2400" dirty="0"/>
              <a:t>The rate of this chemical reaction is given by the equation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Rate = k[A]</a:t>
            </a:r>
            <a:r>
              <a:rPr lang="en-US" sz="3600" b="1" baseline="30000" dirty="0">
                <a:solidFill>
                  <a:srgbClr val="FF0000"/>
                </a:solidFill>
              </a:rPr>
              <a:t>x</a:t>
            </a:r>
            <a:r>
              <a:rPr lang="en-US" sz="3600" b="1" dirty="0">
                <a:solidFill>
                  <a:srgbClr val="FF0000"/>
                </a:solidFill>
              </a:rPr>
              <a:t>[B]</a:t>
            </a:r>
            <a:r>
              <a:rPr lang="en-US" sz="3600" b="1" baseline="30000" dirty="0">
                <a:solidFill>
                  <a:srgbClr val="FF0000"/>
                </a:solidFill>
              </a:rPr>
              <a:t>y</a:t>
            </a:r>
            <a:endParaRPr lang="en-GB" sz="36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200" dirty="0"/>
          </a:p>
          <a:p>
            <a:pPr algn="ctr"/>
            <a:r>
              <a:rPr lang="en-US" sz="2400" dirty="0"/>
              <a:t>[A] is the concentration of A, and [B] is the concentration of B.</a:t>
            </a:r>
            <a:endParaRPr lang="en-GB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400" dirty="0"/>
          </a:p>
          <a:p>
            <a:pPr algn="ctr"/>
            <a:r>
              <a:rPr lang="en-US" sz="2400" dirty="0"/>
              <a:t>x and y are the </a:t>
            </a:r>
            <a:r>
              <a:rPr lang="en-US" sz="2400" b="1" dirty="0">
                <a:solidFill>
                  <a:srgbClr val="FF0000"/>
                </a:solidFill>
              </a:rPr>
              <a:t>orders of reaction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with respect to A and B respectively.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5533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Q3 on pg. 68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9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en-GB" dirty="0" smtClean="0"/>
              <a:t>Gas Equilibria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0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Pressure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equilibrium reactions involving gases we don’t use concentration for the equilibrium equations.</a:t>
            </a:r>
          </a:p>
          <a:p>
            <a:r>
              <a:rPr lang="en-GB" dirty="0" smtClean="0"/>
              <a:t>Instead we use </a:t>
            </a:r>
            <a:r>
              <a:rPr lang="en-GB" b="1" dirty="0" smtClean="0">
                <a:solidFill>
                  <a:srgbClr val="FF0000"/>
                </a:solidFill>
              </a:rPr>
              <a:t>partial pressures</a:t>
            </a:r>
            <a:r>
              <a:rPr lang="en-GB" dirty="0" smtClean="0"/>
              <a:t>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Partial pressure </a:t>
            </a:r>
            <a:r>
              <a:rPr lang="en-GB" dirty="0" smtClean="0"/>
              <a:t>= pressure exerted by one substance in the equilibrium mixture</a:t>
            </a:r>
          </a:p>
          <a:p>
            <a:endParaRPr lang="en-GB" sz="1800" dirty="0" smtClean="0"/>
          </a:p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t</a:t>
            </a:r>
            <a:r>
              <a:rPr lang="en-GB" b="1" dirty="0" smtClean="0">
                <a:solidFill>
                  <a:srgbClr val="FF0000"/>
                </a:solidFill>
              </a:rPr>
              <a:t>otal pressure = sum of all partial pressures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 Fractions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060848"/>
                <a:ext cx="8229600" cy="4065315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b="1" i="1" dirty="0" smtClean="0">
                    <a:solidFill>
                      <a:srgbClr val="FF0000"/>
                    </a:solidFill>
                  </a:rPr>
                  <a:t>Mole fraction 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𝒏𝒖𝒎𝒃𝒆𝒓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𝒐𝒇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𝒎𝒐𝒍𝒆𝒔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𝒐𝒇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𝒈𝒂𝒔</m:t>
                        </m:r>
                      </m:num>
                      <m:den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𝒕𝒐𝒕𝒂𝒍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𝒏𝒖𝒎𝒃𝒆𝒓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𝒐𝒇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𝒎𝒐𝒍𝒆𝒔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𝒐𝒇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𝒈𝒂𝒔</m:t>
                        </m:r>
                      </m:den>
                    </m:f>
                  </m:oMath>
                </a14:m>
                <a:r>
                  <a:rPr lang="en-GB" b="1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 algn="ctr">
                  <a:buNone/>
                </a:pPr>
                <a:endParaRPr lang="en-GB" i="1" dirty="0"/>
              </a:p>
              <a:p>
                <a:pPr marL="0" indent="0" algn="ctr">
                  <a:buNone/>
                </a:pPr>
                <a:r>
                  <a:rPr lang="en-GB" b="1" i="1" dirty="0" smtClean="0">
                    <a:solidFill>
                      <a:srgbClr val="FF0000"/>
                    </a:solidFill>
                  </a:rPr>
                  <a:t>partial pressure = mole fraction x total pressure</a:t>
                </a:r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060848"/>
                <a:ext cx="8229600" cy="4065315"/>
              </a:xfrm>
              <a:blipFill rotWithShape="1">
                <a:blip r:embed="rId2"/>
                <a:stretch>
                  <a:fillRect l="-1630" r="-1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 Equilibrium Constant, </a:t>
            </a:r>
            <a:r>
              <a:rPr lang="en-GB" dirty="0" err="1" smtClean="0"/>
              <a:t>K</a:t>
            </a:r>
            <a:r>
              <a:rPr lang="en-GB" baseline="-25000" dirty="0" err="1" smtClean="0"/>
              <a:t>p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GB" dirty="0" smtClean="0"/>
                  <a:t>For the </a:t>
                </a:r>
                <a:r>
                  <a:rPr lang="en-GB" dirty="0" err="1" smtClean="0"/>
                  <a:t>equilbrium</a:t>
                </a:r>
                <a:endParaRPr lang="en-GB" dirty="0" smtClean="0"/>
              </a:p>
              <a:p>
                <a:pPr marL="0" indent="0" algn="ctr">
                  <a:buNone/>
                </a:pPr>
                <a:r>
                  <a:rPr lang="en-GB" dirty="0" err="1" smtClean="0"/>
                  <a:t>aA</a:t>
                </a:r>
                <a:r>
                  <a:rPr lang="en-GB" dirty="0" smtClean="0"/>
                  <a:t> + </a:t>
                </a:r>
                <a:r>
                  <a:rPr lang="en-GB" dirty="0" err="1" smtClean="0"/>
                  <a:t>bB</a:t>
                </a:r>
                <a:r>
                  <a:rPr lang="en-GB" dirty="0" smtClean="0"/>
                  <a:t>	  </a:t>
                </a:r>
                <a:r>
                  <a:rPr lang="en-GB" dirty="0" err="1" smtClean="0"/>
                  <a:t>dD</a:t>
                </a:r>
                <a:r>
                  <a:rPr lang="en-GB" dirty="0" smtClean="0"/>
                  <a:t> + </a:t>
                </a:r>
                <a:r>
                  <a:rPr lang="en-GB" dirty="0" err="1" smtClean="0"/>
                  <a:t>eE</a:t>
                </a:r>
                <a:endParaRPr lang="en-GB" dirty="0" smtClean="0"/>
              </a:p>
              <a:p>
                <a:pPr algn="ctr"/>
                <a:endParaRPr lang="en-GB" dirty="0"/>
              </a:p>
              <a:p>
                <a:pPr marL="0" indent="0" algn="ctr">
                  <a:buNone/>
                </a:pPr>
                <a:r>
                  <a:rPr lang="en-GB" dirty="0" err="1" smtClean="0"/>
                  <a:t>K</a:t>
                </a:r>
                <a:r>
                  <a:rPr lang="en-GB" baseline="-25000" dirty="0" err="1" smtClean="0"/>
                  <a:t>p</a:t>
                </a:r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GB" b="0" i="1" baseline="-25000" smtClean="0">
                                <a:latin typeface="Cambria Math"/>
                              </a:rPr>
                              <m:t>𝐷</m:t>
                            </m:r>
                          </m:e>
                        </m:d>
                        <m:r>
                          <a:rPr lang="en-GB" b="0" i="1" baseline="30000" smtClean="0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GB" b="0" i="1" baseline="-25000" smtClean="0">
                                <a:latin typeface="Cambria Math"/>
                              </a:rPr>
                              <m:t>𝐸</m:t>
                            </m:r>
                          </m:e>
                        </m:d>
                        <m:r>
                          <a:rPr lang="en-GB" b="0" i="1" baseline="30000" smtClean="0">
                            <a:latin typeface="Cambria Math"/>
                          </a:rPr>
                          <m:t>𝑒</m:t>
                        </m:r>
                      </m:num>
                      <m:den>
                        <m:d>
                          <m:d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GB" b="0" i="1" baseline="-25000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  <m:r>
                          <a:rPr lang="en-GB" b="0" i="1" baseline="30000" smtClean="0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GB" b="0" i="1" baseline="-25000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  <m:r>
                          <a:rPr lang="en-GB" b="0" i="1" baseline="30000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 flipV="1">
            <a:off x="5220072" y="4293096"/>
            <a:ext cx="1008112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28184" y="5013176"/>
            <a:ext cx="21602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</a:rPr>
              <a:t>p</a:t>
            </a:r>
            <a:r>
              <a:rPr lang="en-GB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GB" b="1" dirty="0" smtClean="0">
                <a:solidFill>
                  <a:srgbClr val="FF0000"/>
                </a:solidFill>
              </a:rPr>
              <a:t> = partial pressure of gas X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questions on pg. 72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5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Changing Gas Equilibria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Remember Le </a:t>
            </a:r>
            <a:r>
              <a:rPr lang="en-GB" dirty="0" err="1" smtClean="0"/>
              <a:t>Chatelier’s</a:t>
            </a:r>
            <a:r>
              <a:rPr lang="en-GB" dirty="0" smtClean="0"/>
              <a:t> Principle?</a:t>
            </a:r>
          </a:p>
          <a:p>
            <a:r>
              <a:rPr lang="en-GB" dirty="0" smtClean="0"/>
              <a:t>If a reversible reaction is subjected to a change in temperature, pressure, or concentration, then the equilibrium shifts to counteract the change.</a:t>
            </a:r>
          </a:p>
          <a:p>
            <a:endParaRPr lang="en-GB" dirty="0" smtClean="0"/>
          </a:p>
          <a:p>
            <a:r>
              <a:rPr lang="en-GB" dirty="0" smtClean="0"/>
              <a:t>Also applies to gas equilibria!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16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questions on pg. 74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3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Order of reaction </a:t>
            </a:r>
            <a:r>
              <a:rPr lang="en-GB" dirty="0" smtClean="0"/>
              <a:t>with respect to a given reactant is the </a:t>
            </a:r>
            <a:r>
              <a:rPr lang="en-GB" b="1" dirty="0" smtClean="0">
                <a:solidFill>
                  <a:srgbClr val="FF0000"/>
                </a:solidFill>
              </a:rPr>
              <a:t>power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of that reactant’s concentration in the rate equations.</a:t>
            </a:r>
          </a:p>
          <a:p>
            <a:endParaRPr lang="en-GB" dirty="0" smtClean="0"/>
          </a:p>
          <a:p>
            <a:r>
              <a:rPr lang="en-GB" dirty="0" smtClean="0"/>
              <a:t>The sum of these is known as the </a:t>
            </a:r>
            <a:r>
              <a:rPr lang="en-GB" b="1" dirty="0" smtClean="0">
                <a:solidFill>
                  <a:srgbClr val="FF0000"/>
                </a:solidFill>
              </a:rPr>
              <a:t>overall order of reaction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b="1" dirty="0">
                <a:solidFill>
                  <a:srgbClr val="FF0000"/>
                </a:solidFill>
              </a:rPr>
              <a:t>k</a:t>
            </a:r>
            <a:r>
              <a:rPr lang="en-GB" dirty="0" smtClean="0"/>
              <a:t> is the </a:t>
            </a:r>
            <a:r>
              <a:rPr lang="en-GB" b="1" dirty="0" smtClean="0">
                <a:solidFill>
                  <a:srgbClr val="FF0000"/>
                </a:solidFill>
              </a:rPr>
              <a:t>rate constant </a:t>
            </a:r>
            <a:r>
              <a:rPr lang="en-GB" dirty="0" smtClean="0"/>
              <a:t>of the reaction, the constant of proportionality which is unique to the chemical reaction and temperature.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29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Rate Constant (k)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Larger k = faster reaction</a:t>
            </a:r>
          </a:p>
          <a:p>
            <a:r>
              <a:rPr lang="en-GB" dirty="0" smtClean="0"/>
              <a:t>Always the same for a particular chemical reaction at a </a:t>
            </a:r>
            <a:r>
              <a:rPr lang="en-GB" b="1" i="1" dirty="0" smtClean="0">
                <a:solidFill>
                  <a:srgbClr val="FF0000"/>
                </a:solidFill>
              </a:rPr>
              <a:t>particular temperature</a:t>
            </a:r>
          </a:p>
          <a:p>
            <a:r>
              <a:rPr lang="en-GB" dirty="0" smtClean="0"/>
              <a:t>Increasing temperature also increases 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1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Answer </a:t>
            </a:r>
            <a:r>
              <a:rPr lang="en-GB" dirty="0" smtClean="0"/>
              <a:t>application questions </a:t>
            </a:r>
            <a:r>
              <a:rPr lang="en-GB" dirty="0"/>
              <a:t>on </a:t>
            </a:r>
            <a:r>
              <a:rPr lang="en-GB" dirty="0" smtClean="0"/>
              <a:t>pg. 53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10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en-GB" dirty="0" smtClean="0"/>
              <a:t>Measuring Rates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80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Rate of Reaction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Rate of reaction is the decrease in the concentration of reactants per unit time, or the increase of concentration of products per unit time.</a:t>
            </a:r>
          </a:p>
          <a:p>
            <a:endParaRPr lang="en-GB" dirty="0" smtClean="0"/>
          </a:p>
          <a:p>
            <a:r>
              <a:rPr lang="en-GB" dirty="0" smtClean="0"/>
              <a:t>Units = </a:t>
            </a:r>
            <a:r>
              <a:rPr lang="en-GB" dirty="0" err="1" smtClean="0"/>
              <a:t>mol</a:t>
            </a:r>
            <a:r>
              <a:rPr lang="en-GB" dirty="0" smtClean="0"/>
              <a:t> dm</a:t>
            </a:r>
            <a:r>
              <a:rPr lang="en-GB" baseline="30000" dirty="0" smtClean="0"/>
              <a:t>-3</a:t>
            </a:r>
            <a:r>
              <a:rPr lang="en-GB" dirty="0" smtClean="0"/>
              <a:t> s</a:t>
            </a:r>
            <a:r>
              <a:rPr lang="en-GB" baseline="30000" dirty="0" smtClean="0"/>
              <a:t>-1</a:t>
            </a:r>
          </a:p>
          <a:p>
            <a:endParaRPr lang="en-GB" baseline="30000" dirty="0"/>
          </a:p>
          <a:p>
            <a:r>
              <a:rPr lang="en-GB" dirty="0" smtClean="0"/>
              <a:t>If you record amounts of reactant or product at regular intervals, this is called </a:t>
            </a:r>
            <a:r>
              <a:rPr lang="en-GB" b="1" dirty="0" smtClean="0">
                <a:solidFill>
                  <a:srgbClr val="FF0000"/>
                </a:solidFill>
              </a:rPr>
              <a:t>continuous monitoring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9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Measuring Amounts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You can monitor the change in any of these factors: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/>
            <a:r>
              <a:rPr lang="en-GB" dirty="0" smtClean="0"/>
              <a:t>Gas Volume</a:t>
            </a:r>
          </a:p>
          <a:p>
            <a:pPr algn="ctr"/>
            <a:r>
              <a:rPr lang="en-GB" dirty="0" smtClean="0"/>
              <a:t>pH</a:t>
            </a:r>
          </a:p>
          <a:p>
            <a:pPr algn="ctr"/>
            <a:r>
              <a:rPr lang="en-GB" dirty="0" smtClean="0"/>
              <a:t>Colour</a:t>
            </a:r>
          </a:p>
          <a:p>
            <a:pPr algn="ctr"/>
            <a:r>
              <a:rPr lang="en-GB" dirty="0" smtClean="0"/>
              <a:t>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86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885</Words>
  <Application>Microsoft Office PowerPoint</Application>
  <PresentationFormat>On-screen Show (4:3)</PresentationFormat>
  <Paragraphs>143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Rate Equations and Gas Equilibria</vt:lpstr>
      <vt:lpstr>Rate Equations</vt:lpstr>
      <vt:lpstr>Rate Equations</vt:lpstr>
      <vt:lpstr>PowerPoint Presentation</vt:lpstr>
      <vt:lpstr>Rate Constant (k)</vt:lpstr>
      <vt:lpstr>Practice</vt:lpstr>
      <vt:lpstr>Measuring Rates</vt:lpstr>
      <vt:lpstr>Measuring Rate of Reaction</vt:lpstr>
      <vt:lpstr>Methods of Measuring Amounts</vt:lpstr>
      <vt:lpstr>Concentration Time Graph</vt:lpstr>
      <vt:lpstr>Practice</vt:lpstr>
      <vt:lpstr>Finding Order of Reaction</vt:lpstr>
      <vt:lpstr>Finding Order of a Reaction</vt:lpstr>
      <vt:lpstr>Initial Rates Method</vt:lpstr>
      <vt:lpstr>Initial Rates Method</vt:lpstr>
      <vt:lpstr>Practice</vt:lpstr>
      <vt:lpstr>Rate-Concentration Graphs</vt:lpstr>
      <vt:lpstr>Rate-Concentration Graphs</vt:lpstr>
      <vt:lpstr>Practice</vt:lpstr>
      <vt:lpstr>The Rate Determining Step</vt:lpstr>
      <vt:lpstr>The Rate Determining Step</vt:lpstr>
      <vt:lpstr>Using Rate Equation</vt:lpstr>
      <vt:lpstr>Practice</vt:lpstr>
      <vt:lpstr>Arrhenius Equation</vt:lpstr>
      <vt:lpstr>Arrhenius Equation</vt:lpstr>
      <vt:lpstr>Conclusions from Arrhenius Equation</vt:lpstr>
      <vt:lpstr>Using the Arrhenius Equation</vt:lpstr>
      <vt:lpstr>Practice</vt:lpstr>
      <vt:lpstr>Arrhenius Plots</vt:lpstr>
      <vt:lpstr>Practice</vt:lpstr>
      <vt:lpstr>Gas Equilibria</vt:lpstr>
      <vt:lpstr>Partial Pressure</vt:lpstr>
      <vt:lpstr>Mole Fractions</vt:lpstr>
      <vt:lpstr>Gas Equilibrium Constant, Kp</vt:lpstr>
      <vt:lpstr>Practice</vt:lpstr>
      <vt:lpstr>Changing Gas Equilibria</vt:lpstr>
      <vt:lpstr>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49</cp:revision>
  <dcterms:created xsi:type="dcterms:W3CDTF">2016-11-25T11:02:23Z</dcterms:created>
  <dcterms:modified xsi:type="dcterms:W3CDTF">2017-10-23T09:50:32Z</dcterms:modified>
</cp:coreProperties>
</file>