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3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7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1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7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3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6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7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53E5-3261-4762-8FA3-C5ADAD829933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42F3-6CC2-4644-97B2-8E259B82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Answer the following questions.</a:t>
            </a:r>
          </a:p>
          <a:p>
            <a:r>
              <a:rPr lang="en-GB" dirty="0" smtClean="0"/>
              <a:t>Where do humans get energy?</a:t>
            </a:r>
          </a:p>
          <a:p>
            <a:r>
              <a:rPr lang="en-GB" dirty="0" smtClean="0"/>
              <a:t>What type of energy is this?</a:t>
            </a:r>
          </a:p>
          <a:p>
            <a:r>
              <a:rPr lang="en-GB" dirty="0" smtClean="0"/>
              <a:t>What do we use the energy for?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Baby vs Adult</a:t>
            </a:r>
            <a:endParaRPr lang="en-US" dirty="0"/>
          </a:p>
        </p:txBody>
      </p:sp>
      <p:pic>
        <p:nvPicPr>
          <p:cNvPr id="5122" name="Picture 2" descr="http://images.clipartpanda.com/baby-batman-clipart-sleeping_baby___hospital__clip_art__illustration_by_rabid__rabbit-d77f5f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68" y="2048719"/>
            <a:ext cx="4233943" cy="423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liparts.co/cliparts/pi5/o89/pi5o898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23" y="1690688"/>
            <a:ext cx="3360713" cy="42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Boys vs Girls</a:t>
            </a:r>
            <a:endParaRPr lang="en-US" dirty="0"/>
          </a:p>
        </p:txBody>
      </p:sp>
      <p:pic>
        <p:nvPicPr>
          <p:cNvPr id="6146" name="Picture 2" descr="https://s-media-cache-ak0.pinimg.com/236x/c6/70/14/c67014c9461b8a382227f8c297e49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38" y="1805651"/>
            <a:ext cx="1954575" cy="43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liparts.co/cliparts/Bcg/ERn/BcgERn4q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92" y="2030957"/>
            <a:ext cx="2348237" cy="389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Office Worker vs Football Player</a:t>
            </a:r>
            <a:endParaRPr lang="en-US" dirty="0"/>
          </a:p>
        </p:txBody>
      </p:sp>
      <p:pic>
        <p:nvPicPr>
          <p:cNvPr id="7170" name="Picture 2" descr="http://images.clipartpanda.com/office-clip-art-office-clip-art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70" y="2372059"/>
            <a:ext cx="46672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taff.brad.ac.uk/kdjeeps/football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64" y="1913855"/>
            <a:ext cx="4260014" cy="42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Woman vs Pregnant Woman</a:t>
            </a:r>
            <a:endParaRPr lang="en-US" dirty="0"/>
          </a:p>
        </p:txBody>
      </p:sp>
      <p:pic>
        <p:nvPicPr>
          <p:cNvPr id="8196" name="Picture 4" descr="http://www.pnmag.com/sites/default/files/CartoonPregnant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23" y="1690688"/>
            <a:ext cx="3004314" cy="44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lipart-box.com/images/femme%20sho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21" y="1907994"/>
            <a:ext cx="4728941" cy="472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Adult Man vs Elderly Man</a:t>
            </a:r>
            <a:endParaRPr lang="en-US" dirty="0"/>
          </a:p>
        </p:txBody>
      </p:sp>
      <p:pic>
        <p:nvPicPr>
          <p:cNvPr id="3" name="Picture 8" descr="http://cliparts.co/cliparts/pi5/o89/pi5o898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91" y="1818009"/>
            <a:ext cx="3360713" cy="42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cliparts.co/cliparts/BTg/EL7/BTgEL7ze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16" y="1580266"/>
            <a:ext cx="32099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</a:t>
            </a:r>
            <a:br>
              <a:rPr lang="en-GB" dirty="0" smtClean="0"/>
            </a:br>
            <a:r>
              <a:rPr lang="en-GB" b="1" dirty="0" smtClean="0">
                <a:solidFill>
                  <a:srgbClr val="00B050"/>
                </a:solidFill>
              </a:rPr>
              <a:t>L2: Energy for Living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Recall that food is fuel for living things.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Calculate energy stored in food using food labels.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Explain the differences in energy requirements for different people.</a:t>
            </a:r>
          </a:p>
        </p:txBody>
      </p:sp>
    </p:spTree>
    <p:extLst>
      <p:ext uri="{BB962C8B-B14F-4D97-AF65-F5344CB8AC3E}">
        <p14:creationId xmlns:p14="http://schemas.microsoft.com/office/powerpoint/2010/main" val="25658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74" y="365125"/>
            <a:ext cx="10997226" cy="1325563"/>
          </a:xfrm>
        </p:spPr>
        <p:txBody>
          <a:bodyPr/>
          <a:lstStyle/>
          <a:p>
            <a:r>
              <a:rPr lang="en-GB" dirty="0" smtClean="0"/>
              <a:t>1. Living things get energy from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74" y="2126566"/>
            <a:ext cx="6534873" cy="4351338"/>
          </a:xfrm>
        </p:spPr>
        <p:txBody>
          <a:bodyPr/>
          <a:lstStyle/>
          <a:p>
            <a:r>
              <a:rPr lang="en-GB" dirty="0" smtClean="0"/>
              <a:t>Food is a </a:t>
            </a:r>
            <a:r>
              <a:rPr lang="en-GB" b="1" dirty="0" smtClean="0">
                <a:solidFill>
                  <a:srgbClr val="FF0000"/>
                </a:solidFill>
              </a:rPr>
              <a:t>fuel</a:t>
            </a:r>
            <a:r>
              <a:rPr lang="en-GB" dirty="0" smtClean="0"/>
              <a:t> and stores </a:t>
            </a:r>
            <a:r>
              <a:rPr lang="en-GB" b="1" dirty="0" smtClean="0">
                <a:solidFill>
                  <a:srgbClr val="FF0000"/>
                </a:solidFill>
              </a:rPr>
              <a:t>chemical energy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We use this energy for all life processes such as…</a:t>
            </a:r>
          </a:p>
          <a:p>
            <a:pPr lvl="1"/>
            <a:r>
              <a:rPr lang="en-GB" dirty="0" smtClean="0"/>
              <a:t>Growth/repair</a:t>
            </a:r>
          </a:p>
          <a:p>
            <a:pPr lvl="1"/>
            <a:r>
              <a:rPr lang="en-GB" dirty="0" smtClean="0"/>
              <a:t>Moving our muscles (the heart and lungs also have muscles that move!)</a:t>
            </a:r>
          </a:p>
          <a:p>
            <a:pPr lvl="1"/>
            <a:r>
              <a:rPr lang="en-GB" dirty="0" smtClean="0"/>
              <a:t>Keeping warm</a:t>
            </a:r>
            <a:endParaRPr lang="en-US" dirty="0"/>
          </a:p>
        </p:txBody>
      </p:sp>
      <p:pic>
        <p:nvPicPr>
          <p:cNvPr id="1026" name="Picture 2" descr="http://theknowledgeplymouth.co.uk/wp-content/uploads/2014/01/Healthy-Foods-HD-Wallpapers-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06" y="2309957"/>
            <a:ext cx="4848331" cy="26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18" y="365125"/>
            <a:ext cx="11690430" cy="1325563"/>
          </a:xfrm>
        </p:spPr>
        <p:txBody>
          <a:bodyPr/>
          <a:lstStyle/>
          <a:p>
            <a:r>
              <a:rPr lang="en-GB" dirty="0" smtClean="0"/>
              <a:t>2. Energy is measured in Joules (J) or Kilojoules (kJ)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02" y="1841249"/>
            <a:ext cx="6083461" cy="4351338"/>
          </a:xfrm>
        </p:spPr>
        <p:txBody>
          <a:bodyPr/>
          <a:lstStyle/>
          <a:p>
            <a:r>
              <a:rPr lang="en-GB" dirty="0" smtClean="0"/>
              <a:t>1 kJ = 1000 J</a:t>
            </a:r>
          </a:p>
          <a:p>
            <a:endParaRPr lang="en-GB" dirty="0"/>
          </a:p>
          <a:p>
            <a:r>
              <a:rPr lang="en-GB" dirty="0" smtClean="0"/>
              <a:t>Different foods contain </a:t>
            </a:r>
            <a:r>
              <a:rPr lang="en-GB" b="1" dirty="0" smtClean="0">
                <a:solidFill>
                  <a:srgbClr val="FF0000"/>
                </a:solidFill>
              </a:rPr>
              <a:t>different amounts of energy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Food labels </a:t>
            </a:r>
            <a:r>
              <a:rPr lang="en-GB" dirty="0" smtClean="0"/>
              <a:t>contain information about how much energy is in the food.</a:t>
            </a:r>
            <a:endParaRPr lang="en-US" dirty="0"/>
          </a:p>
        </p:txBody>
      </p:sp>
      <p:pic>
        <p:nvPicPr>
          <p:cNvPr id="2054" name="Picture 6" descr="http://www.teenweightwise.com/upload/kids/images/content_page_images/food_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083" y="2548741"/>
            <a:ext cx="2795969" cy="27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206"/>
            <a:ext cx="10515600" cy="1325563"/>
          </a:xfrm>
        </p:spPr>
        <p:txBody>
          <a:bodyPr/>
          <a:lstStyle/>
          <a:p>
            <a:r>
              <a:rPr lang="en-GB" dirty="0" smtClean="0"/>
              <a:t>3. Food Labels</a:t>
            </a:r>
            <a:endParaRPr lang="en-US" dirty="0"/>
          </a:p>
        </p:txBody>
      </p:sp>
      <p:pic>
        <p:nvPicPr>
          <p:cNvPr id="3074" name="Picture 2" descr="http://www.allisontuffs.com/wp-content/uploads/2013/10/weetab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94" y="1598090"/>
            <a:ext cx="60960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589" y="2005064"/>
            <a:ext cx="2286244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amount in </a:t>
            </a:r>
            <a:r>
              <a:rPr lang="en-GB" b="1" dirty="0" smtClean="0">
                <a:solidFill>
                  <a:srgbClr val="FF0000"/>
                </a:solidFill>
              </a:rPr>
              <a:t>one serving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Serving</a:t>
            </a:r>
            <a:r>
              <a:rPr lang="en-GB" dirty="0" smtClean="0"/>
              <a:t> = typical amount you would eat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177023" y="2904183"/>
            <a:ext cx="798653" cy="347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453833" y="2743728"/>
            <a:ext cx="3706069" cy="3340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193907" y="2963392"/>
            <a:ext cx="798653" cy="322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992560" y="3124776"/>
            <a:ext cx="1290338" cy="1613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82895" y="2374260"/>
            <a:ext cx="2523767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amount in </a:t>
            </a:r>
            <a:r>
              <a:rPr lang="en-GB" b="1" dirty="0" smtClean="0">
                <a:solidFill>
                  <a:srgbClr val="FF0000"/>
                </a:solidFill>
              </a:rPr>
              <a:t>100g </a:t>
            </a:r>
            <a:r>
              <a:rPr lang="en-GB" dirty="0" smtClean="0"/>
              <a:t>of the food.</a:t>
            </a:r>
          </a:p>
          <a:p>
            <a:endParaRPr lang="en-GB" dirty="0" smtClean="0"/>
          </a:p>
          <a:p>
            <a:r>
              <a:rPr lang="en-GB" dirty="0" smtClean="0"/>
              <a:t>This is so that you can easily </a:t>
            </a:r>
            <a:r>
              <a:rPr lang="en-GB" b="1" dirty="0" smtClean="0">
                <a:solidFill>
                  <a:srgbClr val="FF0000"/>
                </a:solidFill>
              </a:rPr>
              <a:t>compare</a:t>
            </a:r>
            <a:r>
              <a:rPr lang="en-GB" dirty="0" smtClean="0"/>
              <a:t> different foods.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16" y="839687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Complete the worksheet on food labels</a:t>
            </a:r>
            <a:endParaRPr lang="en-US" dirty="0"/>
          </a:p>
        </p:txBody>
      </p:sp>
      <p:pic>
        <p:nvPicPr>
          <p:cNvPr id="4098" name="Picture 2" descr="http://www.nhs.uk/Livewell/Goodfood/PublishingImages/200464106-001-supermarket-MAIN-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29" y="2476197"/>
            <a:ext cx="6268375" cy="28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10" y="190721"/>
            <a:ext cx="10515600" cy="1325563"/>
          </a:xfrm>
        </p:spPr>
        <p:txBody>
          <a:bodyPr/>
          <a:lstStyle/>
          <a:p>
            <a:r>
              <a:rPr lang="en-GB" dirty="0" smtClean="0"/>
              <a:t>Analysing Food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10" y="1516284"/>
            <a:ext cx="11100122" cy="49076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Questions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1	a</a:t>
            </a:r>
            <a:r>
              <a:rPr lang="en-GB" dirty="0"/>
              <a:t>	Which food releases the most energy?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 smtClean="0"/>
              <a:t>	b</a:t>
            </a:r>
            <a:r>
              <a:rPr lang="en-GB" dirty="0"/>
              <a:t>	Why do you think this food releases the most energy?</a:t>
            </a:r>
            <a:br>
              <a:rPr lang="en-GB" dirty="0"/>
            </a:br>
            <a:r>
              <a:rPr lang="en-GB" dirty="0" smtClean="0"/>
              <a:t>	(</a:t>
            </a:r>
            <a:r>
              <a:rPr lang="en-GB" dirty="0"/>
              <a:t>Hint: Look at how many grams of different things are in 100 g of each food.)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2	a</a:t>
            </a:r>
            <a:r>
              <a:rPr lang="en-GB" dirty="0"/>
              <a:t>	Which food releases the least energy?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 smtClean="0"/>
              <a:t>	b</a:t>
            </a:r>
            <a:r>
              <a:rPr lang="en-GB" dirty="0"/>
              <a:t>	Why do you think this food releases the least energy?</a:t>
            </a:r>
            <a:br>
              <a:rPr lang="en-GB" dirty="0"/>
            </a:br>
            <a:r>
              <a:rPr lang="en-GB" dirty="0" smtClean="0"/>
              <a:t>	(</a:t>
            </a:r>
            <a:r>
              <a:rPr lang="en-GB" dirty="0"/>
              <a:t>Hint: Look at how many grams of different things are in 100 g of each food.)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3</a:t>
            </a:r>
            <a:r>
              <a:rPr lang="en-GB" dirty="0"/>
              <a:t>	Have a look at the food label for the food that releases the most energy. Use </a:t>
            </a:r>
            <a:r>
              <a:rPr lang="en-GB" dirty="0" smtClean="0"/>
              <a:t>the </a:t>
            </a:r>
            <a:r>
              <a:rPr lang="en-GB" dirty="0"/>
              <a:t>other </a:t>
            </a:r>
            <a:r>
              <a:rPr lang="en-GB" dirty="0" smtClean="0"/>
              <a:t>	information </a:t>
            </a:r>
            <a:r>
              <a:rPr lang="en-GB" dirty="0"/>
              <a:t>on the label to try to suggest which component of the </a:t>
            </a:r>
            <a:r>
              <a:rPr lang="en-GB" dirty="0" smtClean="0"/>
              <a:t>food </a:t>
            </a:r>
            <a:r>
              <a:rPr lang="en-GB" dirty="0"/>
              <a:t>is responsible </a:t>
            </a:r>
            <a:r>
              <a:rPr lang="en-GB" dirty="0" smtClean="0"/>
              <a:t>	for </a:t>
            </a:r>
            <a:r>
              <a:rPr lang="en-GB" dirty="0"/>
              <a:t>releasing the energy.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4	</a:t>
            </a:r>
            <a:r>
              <a:rPr lang="en-GB" dirty="0"/>
              <a:t>Extension: What might be a problem with comparing energy in 100g for all </a:t>
            </a:r>
            <a:r>
              <a:rPr lang="en-GB" dirty="0" smtClean="0"/>
              <a:t>foods</a:t>
            </a:r>
            <a:r>
              <a:rPr lang="en-GB" dirty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Energy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Every </a:t>
            </a:r>
            <a:r>
              <a:rPr lang="en-GB" b="1" dirty="0" smtClean="0">
                <a:solidFill>
                  <a:srgbClr val="FF0000"/>
                </a:solidFill>
              </a:rPr>
              <a:t>cell </a:t>
            </a:r>
            <a:r>
              <a:rPr lang="en-GB" dirty="0" smtClean="0"/>
              <a:t>of your body uses energy.</a:t>
            </a:r>
          </a:p>
          <a:p>
            <a:r>
              <a:rPr lang="en-GB" dirty="0" smtClean="0"/>
              <a:t>Different people need </a:t>
            </a:r>
            <a:r>
              <a:rPr lang="en-GB" b="1" dirty="0" smtClean="0">
                <a:solidFill>
                  <a:srgbClr val="FF0000"/>
                </a:solidFill>
              </a:rPr>
              <a:t>different amounts of energy </a:t>
            </a:r>
            <a:r>
              <a:rPr lang="en-GB" dirty="0" smtClean="0"/>
              <a:t>(energy requirements).</a:t>
            </a:r>
          </a:p>
          <a:p>
            <a:endParaRPr lang="en-GB" dirty="0"/>
          </a:p>
          <a:p>
            <a:r>
              <a:rPr lang="en-GB" dirty="0" smtClean="0"/>
              <a:t>What factors cause people to have different energy requirements?</a:t>
            </a:r>
          </a:p>
          <a:p>
            <a:pPr lvl="1"/>
            <a:r>
              <a:rPr lang="en-GB" sz="2800" dirty="0" smtClean="0"/>
              <a:t>Age</a:t>
            </a:r>
          </a:p>
          <a:p>
            <a:pPr lvl="1"/>
            <a:r>
              <a:rPr lang="en-GB" sz="2800" dirty="0" smtClean="0"/>
              <a:t>Gender</a:t>
            </a:r>
          </a:p>
          <a:p>
            <a:pPr lvl="1"/>
            <a:r>
              <a:rPr lang="en-GB" sz="2800" dirty="0" smtClean="0"/>
              <a:t>Genes</a:t>
            </a:r>
          </a:p>
          <a:p>
            <a:pPr lvl="1"/>
            <a:r>
              <a:rPr lang="en-GB" sz="2800" dirty="0" smtClean="0"/>
              <a:t>Health/Fitness</a:t>
            </a:r>
          </a:p>
          <a:p>
            <a:pPr lvl="1"/>
            <a:r>
              <a:rPr lang="en-GB" sz="2800" dirty="0" smtClean="0"/>
              <a:t>Amount of Activity/Exercise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39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Who uses more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the following examples state which person uses more energy and explain why.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277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Starter</vt:lpstr>
      <vt:lpstr>Energy L2: Energy for Living</vt:lpstr>
      <vt:lpstr>1. Living things get energy from food</vt:lpstr>
      <vt:lpstr>2. Energy is measured in Joules (J) or Kilojoules (kJ)</vt:lpstr>
      <vt:lpstr>3. Food Labels</vt:lpstr>
      <vt:lpstr>Complete the worksheet on food labels</vt:lpstr>
      <vt:lpstr>Analysing Food Labels</vt:lpstr>
      <vt:lpstr>4. Energy requirements</vt:lpstr>
      <vt:lpstr>5. Who uses more energy?</vt:lpstr>
      <vt:lpstr>Baby vs Adult</vt:lpstr>
      <vt:lpstr>Boys vs Girls</vt:lpstr>
      <vt:lpstr>Office Worker vs Football Player</vt:lpstr>
      <vt:lpstr>Woman vs Pregnant Woman</vt:lpstr>
      <vt:lpstr>Adult Man vs Elderly Man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Jessica Luu</dc:creator>
  <cp:lastModifiedBy>Jessica Luu</cp:lastModifiedBy>
  <cp:revision>11</cp:revision>
  <dcterms:created xsi:type="dcterms:W3CDTF">2015-11-28T14:53:50Z</dcterms:created>
  <dcterms:modified xsi:type="dcterms:W3CDTF">2015-11-28T15:53:41Z</dcterms:modified>
</cp:coreProperties>
</file>