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80" d="100"/>
          <a:sy n="80" d="100"/>
        </p:scale>
        <p:origin x="30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4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6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5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7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4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4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9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5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80BD-236C-4895-9002-CE2A7FEF42AF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AF12-B1F8-442A-8B85-8A3397FA8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Starter: Quick Quiz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gas is produced when metals are reacted with acid?</a:t>
            </a:r>
          </a:p>
          <a:p>
            <a:r>
              <a:rPr lang="en-GB" dirty="0" smtClean="0"/>
              <a:t>How do you test to see if this gas is present?</a:t>
            </a:r>
          </a:p>
          <a:p>
            <a:r>
              <a:rPr lang="en-GB" dirty="0" smtClean="0"/>
              <a:t>Extension: Write the word equation for magnesium reacting with hydrochloric acid.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89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778" y="365125"/>
            <a:ext cx="10112022" cy="1325563"/>
          </a:xfrm>
        </p:spPr>
        <p:txBody>
          <a:bodyPr/>
          <a:lstStyle/>
          <a:p>
            <a:r>
              <a:rPr lang="en-GB" dirty="0" smtClean="0"/>
              <a:t>Weathering of Carbonate Rocks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2" y="1825625"/>
            <a:ext cx="6793089" cy="4351338"/>
          </a:xfrm>
        </p:spPr>
        <p:txBody>
          <a:bodyPr/>
          <a:lstStyle/>
          <a:p>
            <a:r>
              <a:rPr lang="en-GB" dirty="0" smtClean="0"/>
              <a:t>Many </a:t>
            </a:r>
            <a:r>
              <a:rPr lang="en-GB" b="1" dirty="0" smtClean="0">
                <a:solidFill>
                  <a:srgbClr val="FF0000"/>
                </a:solidFill>
              </a:rPr>
              <a:t>rocks</a:t>
            </a:r>
            <a:r>
              <a:rPr lang="en-GB" dirty="0" smtClean="0"/>
              <a:t> contain </a:t>
            </a:r>
            <a:r>
              <a:rPr lang="en-GB" b="1" dirty="0" smtClean="0">
                <a:solidFill>
                  <a:srgbClr val="FF0000"/>
                </a:solidFill>
              </a:rPr>
              <a:t>calcium carbonate</a:t>
            </a:r>
            <a:r>
              <a:rPr lang="en-GB" dirty="0" smtClean="0"/>
              <a:t>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Rain</a:t>
            </a:r>
            <a:r>
              <a:rPr lang="en-GB" dirty="0" smtClean="0"/>
              <a:t>, which is slightly acidic, </a:t>
            </a:r>
            <a:r>
              <a:rPr lang="en-GB" dirty="0" smtClean="0">
                <a:solidFill>
                  <a:srgbClr val="FF0000"/>
                </a:solidFill>
              </a:rPr>
              <a:t>wears away </a:t>
            </a:r>
            <a:r>
              <a:rPr lang="en-GB" dirty="0" smtClean="0"/>
              <a:t>the rock when the neutralisation reaction happens.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Acid rain </a:t>
            </a:r>
            <a:r>
              <a:rPr lang="en-GB" dirty="0" smtClean="0"/>
              <a:t>will make the reaction happen even </a:t>
            </a:r>
            <a:r>
              <a:rPr lang="en-GB" dirty="0" smtClean="0">
                <a:solidFill>
                  <a:srgbClr val="FF0000"/>
                </a:solidFill>
              </a:rPr>
              <a:t>faster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This wearing away of rock is called </a:t>
            </a:r>
            <a:r>
              <a:rPr lang="en-GB" b="1" dirty="0" smtClean="0">
                <a:solidFill>
                  <a:srgbClr val="FF0000"/>
                </a:solidFill>
              </a:rPr>
              <a:t>chemical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weathering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74" y="484200"/>
            <a:ext cx="963251" cy="963251"/>
          </a:xfrm>
          <a:prstGeom prst="rect">
            <a:avLst/>
          </a:prstGeom>
        </p:spPr>
      </p:pic>
      <p:pic>
        <p:nvPicPr>
          <p:cNvPr id="3074" name="Picture 2" descr="http://www.geography.hunter.cuny.edu/~tbw/soils.veg/lecture.outlines/soils.chap.1.2/chemical.honycomb.weather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957" y="1825625"/>
            <a:ext cx="3725580" cy="270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52973" y="4824663"/>
            <a:ext cx="3637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Chemical weathering made the holes in this rock!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471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L10 Carbonates and Acid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sz="3600" b="1" dirty="0" smtClean="0">
                <a:solidFill>
                  <a:srgbClr val="00B050"/>
                </a:solidFill>
              </a:rPr>
              <a:t>Recall that carbon dioxide gas is released when carbonates react with acid.</a:t>
            </a:r>
          </a:p>
          <a:p>
            <a:pPr marL="514350" indent="-514350">
              <a:buAutoNum type="arabicPeriod"/>
            </a:pPr>
            <a:r>
              <a:rPr lang="en-GB" sz="3600" b="1" dirty="0" smtClean="0">
                <a:solidFill>
                  <a:schemeClr val="accent2"/>
                </a:solidFill>
              </a:rPr>
              <a:t>Describe the test for carbon dioxide.</a:t>
            </a:r>
          </a:p>
          <a:p>
            <a:pPr marL="514350" indent="-514350">
              <a:buAutoNum type="arabicPeriod"/>
            </a:pPr>
            <a:r>
              <a:rPr lang="en-GB" sz="3600" b="1" dirty="0" smtClean="0">
                <a:solidFill>
                  <a:srgbClr val="FF0000"/>
                </a:solidFill>
              </a:rPr>
              <a:t>Write word equations for the reaction of carbonates with acid.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9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444" y="598311"/>
            <a:ext cx="10936111" cy="5576711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/>
              <a:t>Calcium + Hydrochloric Acid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dirty="0" smtClean="0"/>
              <a:t>Calcium Chloride + Hydrogen</a:t>
            </a:r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Lithium + </a:t>
            </a:r>
            <a:r>
              <a:rPr lang="en-US" sz="3200" dirty="0" err="1" smtClean="0"/>
              <a:t>Sulphuric</a:t>
            </a:r>
            <a:r>
              <a:rPr lang="en-US" sz="3200" dirty="0" smtClean="0"/>
              <a:t> Acid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Lithium </a:t>
            </a:r>
            <a:r>
              <a:rPr lang="en-US" sz="3200" dirty="0" err="1" smtClean="0"/>
              <a:t>Sulphate</a:t>
            </a:r>
            <a:r>
              <a:rPr lang="en-US" sz="3200" dirty="0" smtClean="0"/>
              <a:t>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/>
              <a:t>Iron + Nitric Acid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dirty="0" smtClean="0"/>
              <a:t>Iron Nitrate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Sodium + </a:t>
            </a:r>
            <a:r>
              <a:rPr lang="en-US" sz="3200" dirty="0" err="1" smtClean="0"/>
              <a:t>Sulphuric</a:t>
            </a:r>
            <a:r>
              <a:rPr lang="en-US" sz="3200" dirty="0" smtClean="0"/>
              <a:t> Acid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</a:t>
            </a:r>
            <a:r>
              <a:rPr lang="en-US" sz="3200" dirty="0"/>
              <a:t>Sodium </a:t>
            </a:r>
            <a:r>
              <a:rPr lang="en-US" sz="3200" dirty="0" err="1"/>
              <a:t>Sulphate</a:t>
            </a:r>
            <a:r>
              <a:rPr lang="en-US" sz="3200" dirty="0"/>
              <a:t> + </a:t>
            </a:r>
            <a:r>
              <a:rPr lang="en-US" sz="3200" dirty="0" smtClean="0"/>
              <a:t>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Potassium + Nitric Acid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</a:t>
            </a:r>
            <a:r>
              <a:rPr lang="en-US" sz="3200" dirty="0"/>
              <a:t>Potassium Nitrate + </a:t>
            </a:r>
            <a:r>
              <a:rPr lang="en-US" sz="3200" dirty="0" smtClean="0"/>
              <a:t>Hydrogen</a:t>
            </a:r>
            <a:endParaRPr lang="en-US" sz="3200" dirty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57" y="848514"/>
            <a:ext cx="493776" cy="6278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90" y="2036967"/>
            <a:ext cx="493776" cy="6278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57" y="3202545"/>
            <a:ext cx="493776" cy="6278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57" y="4177622"/>
            <a:ext cx="493776" cy="6278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57" y="5270528"/>
            <a:ext cx="493776" cy="62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63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956" y="1825625"/>
            <a:ext cx="11003844" cy="4351338"/>
          </a:xfrm>
        </p:spPr>
        <p:txBody>
          <a:bodyPr/>
          <a:lstStyle/>
          <a:p>
            <a:pPr marL="514350" lvl="0" indent="-514350">
              <a:lnSpc>
                <a:spcPct val="200000"/>
              </a:lnSpc>
              <a:buFont typeface="+mj-lt"/>
              <a:buAutoNum type="arabicPeriod" startAt="6"/>
            </a:pPr>
            <a:r>
              <a:rPr lang="en-US" sz="3200" dirty="0"/>
              <a:t>Zinc + Phosphoric Acid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dirty="0" smtClean="0"/>
              <a:t>Zinc Phosphate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 startAt="6"/>
            </a:pPr>
            <a:r>
              <a:rPr lang="en-US" sz="3200" dirty="0"/>
              <a:t>Beryllium + Citric Acid </a:t>
            </a:r>
            <a:r>
              <a:rPr lang="en-US" sz="3200" dirty="0" smtClean="0">
                <a:sym typeface="Wingdings" panose="05000000000000000000" pitchFamily="2" charset="2"/>
              </a:rPr>
              <a:t> Beryllium Citrate + Hydrogen</a:t>
            </a:r>
            <a:endParaRPr lang="en-US" sz="3200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 startAt="6"/>
            </a:pPr>
            <a:r>
              <a:rPr lang="en-US" sz="3200" dirty="0"/>
              <a:t>Vanadium + Ethanoic Acid </a:t>
            </a:r>
            <a:r>
              <a:rPr lang="en-US" sz="3200" dirty="0" smtClean="0">
                <a:sym typeface="Wingdings" panose="05000000000000000000" pitchFamily="2" charset="2"/>
              </a:rPr>
              <a:t> Vanadium Ethanoate + Hydrogen</a:t>
            </a:r>
            <a:endParaRPr lang="en-US" sz="3200" dirty="0"/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56" y="597634"/>
            <a:ext cx="493776" cy="62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8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778" y="365125"/>
            <a:ext cx="10112022" cy="1325563"/>
          </a:xfrm>
        </p:spPr>
        <p:txBody>
          <a:bodyPr/>
          <a:lstStyle/>
          <a:p>
            <a:r>
              <a:rPr lang="en-GB" dirty="0" smtClean="0"/>
              <a:t>Test for Hydrogen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2309"/>
            <a:ext cx="5867400" cy="368211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Collect</a:t>
            </a:r>
            <a:r>
              <a:rPr lang="en-GB" dirty="0" smtClean="0"/>
              <a:t> enough gas in a test tube.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Hold a </a:t>
            </a:r>
            <a:r>
              <a:rPr lang="en-GB" b="1" dirty="0" smtClean="0">
                <a:solidFill>
                  <a:srgbClr val="FF0000"/>
                </a:solidFill>
              </a:rPr>
              <a:t>lit splint </a:t>
            </a:r>
            <a:r>
              <a:rPr lang="en-GB" dirty="0" smtClean="0"/>
              <a:t>or match to the mouth of the test tube.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the gas burns with a </a:t>
            </a:r>
            <a:r>
              <a:rPr lang="en-GB" b="1" dirty="0" smtClean="0">
                <a:solidFill>
                  <a:srgbClr val="FF0000"/>
                </a:solidFill>
              </a:rPr>
              <a:t>squeaky pop</a:t>
            </a:r>
            <a:r>
              <a:rPr lang="en-GB" dirty="0" smtClean="0"/>
              <a:t>, then the gas is </a:t>
            </a:r>
            <a:r>
              <a:rPr lang="en-GB" b="1" dirty="0" smtClean="0">
                <a:solidFill>
                  <a:srgbClr val="FF0000"/>
                </a:solidFill>
              </a:rPr>
              <a:t>hydrogen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1026" name="Picture 2" descr="http://shareit.yhgfl.net/kirklees/thornhillcommunityacademy/science/wp-content/uploads/sites/3/2014/11/squeaky-p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555" y="1431043"/>
            <a:ext cx="5136445" cy="395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74" y="48420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95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/>
              <a:t>Practical: Carbonates and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are now going to investigate another reaction, carbonates reacting with acids.</a:t>
            </a:r>
          </a:p>
          <a:p>
            <a:r>
              <a:rPr lang="en-GB" dirty="0" smtClean="0"/>
              <a:t>(HINT: we have discussed this before as this counts as a neutralisation reaction and happens when an indigestion tablet is used)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6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756" y="365125"/>
            <a:ext cx="10191044" cy="1325563"/>
          </a:xfrm>
        </p:spPr>
        <p:txBody>
          <a:bodyPr/>
          <a:lstStyle/>
          <a:p>
            <a:r>
              <a:rPr lang="en-GB" dirty="0" smtClean="0"/>
              <a:t>Test for Carbon Dioxide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66441"/>
            <a:ext cx="5472289" cy="226049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Bubble</a:t>
            </a:r>
            <a:r>
              <a:rPr lang="en-GB" dirty="0" smtClean="0"/>
              <a:t> the unknown gas into a test tube containing </a:t>
            </a:r>
            <a:r>
              <a:rPr lang="en-GB" b="1" dirty="0" smtClean="0">
                <a:solidFill>
                  <a:srgbClr val="FF0000"/>
                </a:solidFill>
              </a:rPr>
              <a:t>limewater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the limewater turns </a:t>
            </a:r>
            <a:r>
              <a:rPr lang="en-GB" b="1" dirty="0" smtClean="0">
                <a:solidFill>
                  <a:srgbClr val="FF0000"/>
                </a:solidFill>
              </a:rPr>
              <a:t>cloudy</a:t>
            </a:r>
            <a:r>
              <a:rPr lang="en-GB" dirty="0" smtClean="0"/>
              <a:t> and white, then the gas was </a:t>
            </a:r>
            <a:r>
              <a:rPr lang="en-GB" b="1" dirty="0" smtClean="0">
                <a:solidFill>
                  <a:srgbClr val="FF0000"/>
                </a:solidFill>
              </a:rPr>
              <a:t>carbon dioxide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74" y="484200"/>
            <a:ext cx="963251" cy="963251"/>
          </a:xfrm>
          <a:prstGeom prst="rect">
            <a:avLst/>
          </a:prstGeom>
        </p:spPr>
      </p:pic>
      <p:pic>
        <p:nvPicPr>
          <p:cNvPr id="2050" name="Picture 2" descr="http://c85c7a.medialib.glogster.com/media/38/38339e13fb1ccf43a4ba53918e27a9b2dfe825446686ce94ce35a212c1d55101/carbon-dioxide-test-gi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866" y="1825625"/>
            <a:ext cx="4944533" cy="383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hemstuff.files.wordpress.com/2012/05/c0109637-carbon_dioxide_test-spl.jpg?w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033" y="3945923"/>
            <a:ext cx="2385131" cy="238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63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824" y="365125"/>
            <a:ext cx="10033975" cy="1325563"/>
          </a:xfrm>
        </p:spPr>
        <p:txBody>
          <a:bodyPr/>
          <a:lstStyle/>
          <a:p>
            <a:r>
              <a:rPr lang="en-GB" dirty="0" smtClean="0"/>
              <a:t>Word Equations for Carbonates Reacting With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44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Metal Carbonate + Acid </a:t>
            </a:r>
            <a:r>
              <a:rPr lang="en-GB" dirty="0" smtClean="0">
                <a:sym typeface="Wingdings" panose="05000000000000000000" pitchFamily="2" charset="2"/>
              </a:rPr>
              <a:t> Salt + Water +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Carbon Dioxide</a:t>
            </a:r>
          </a:p>
          <a:p>
            <a:pPr marL="0" indent="0">
              <a:buNone/>
            </a:pPr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The reaction of carbonates with acid always produces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carbon dioxide </a:t>
            </a:r>
            <a:r>
              <a:rPr lang="en-GB" dirty="0" smtClean="0">
                <a:sym typeface="Wingdings" panose="05000000000000000000" pitchFamily="2" charset="2"/>
              </a:rPr>
              <a:t>gas.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The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salt</a:t>
            </a:r>
            <a:r>
              <a:rPr lang="en-GB" dirty="0" smtClean="0">
                <a:sym typeface="Wingdings" panose="05000000000000000000" pitchFamily="2" charset="2"/>
              </a:rPr>
              <a:t> we name as we have done before.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74" y="484200"/>
            <a:ext cx="963251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9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911"/>
            <a:ext cx="10515600" cy="5477052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/>
              <a:t>calcium carbonate + sulphuric acid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m</a:t>
            </a:r>
            <a:r>
              <a:rPr lang="en-GB" dirty="0" smtClean="0">
                <a:sym typeface="Wingdings" panose="05000000000000000000" pitchFamily="2" charset="2"/>
              </a:rPr>
              <a:t>agnesium carbonate + nitric acid 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b</a:t>
            </a:r>
            <a:r>
              <a:rPr lang="en-GB" dirty="0" smtClean="0">
                <a:sym typeface="Wingdings" panose="05000000000000000000" pitchFamily="2" charset="2"/>
              </a:rPr>
              <a:t>arium carbonate + hydrochloric acid 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sym typeface="Wingdings" panose="05000000000000000000" pitchFamily="2" charset="2"/>
              </a:rPr>
              <a:t>Write an equation for a reaction that forms sodium chloride.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sym typeface="Wingdings" panose="05000000000000000000" pitchFamily="2" charset="2"/>
              </a:rPr>
              <a:t>Write an equation for a reaction that forms lithium nitrate.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3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402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Starter: Quick Quiz</vt:lpstr>
      <vt:lpstr>L10 Carbonates and Acid</vt:lpstr>
      <vt:lpstr>PowerPoint Presentation</vt:lpstr>
      <vt:lpstr>Extension</vt:lpstr>
      <vt:lpstr>Test for Hydrogen Gas</vt:lpstr>
      <vt:lpstr>Practical: Carbonates and Acid</vt:lpstr>
      <vt:lpstr>Test for Carbon Dioxide Gas</vt:lpstr>
      <vt:lpstr>Word Equations for Carbonates Reacting With Acids</vt:lpstr>
      <vt:lpstr>PowerPoint Presentation</vt:lpstr>
      <vt:lpstr>Weathering of Carbonate Rocks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Starter: Quick Quiz</dc:title>
  <dc:creator>Jessica Luu</dc:creator>
  <cp:lastModifiedBy>Jessica Luu</cp:lastModifiedBy>
  <cp:revision>6</cp:revision>
  <dcterms:created xsi:type="dcterms:W3CDTF">2015-11-01T15:35:31Z</dcterms:created>
  <dcterms:modified xsi:type="dcterms:W3CDTF">2015-11-01T20:42:40Z</dcterms:modified>
</cp:coreProperties>
</file>