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0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3278-CABF-47C3-B79C-F3DBBCEF0C4B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276B-907F-4E66-B8FC-28E5F5DE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01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3278-CABF-47C3-B79C-F3DBBCEF0C4B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276B-907F-4E66-B8FC-28E5F5DE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129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3278-CABF-47C3-B79C-F3DBBCEF0C4B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276B-907F-4E66-B8FC-28E5F5DE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8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3278-CABF-47C3-B79C-F3DBBCEF0C4B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276B-907F-4E66-B8FC-28E5F5DE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64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3278-CABF-47C3-B79C-F3DBBCEF0C4B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276B-907F-4E66-B8FC-28E5F5DE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16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3278-CABF-47C3-B79C-F3DBBCEF0C4B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276B-907F-4E66-B8FC-28E5F5DE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3278-CABF-47C3-B79C-F3DBBCEF0C4B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276B-907F-4E66-B8FC-28E5F5DE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24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3278-CABF-47C3-B79C-F3DBBCEF0C4B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276B-907F-4E66-B8FC-28E5F5DE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46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3278-CABF-47C3-B79C-F3DBBCEF0C4B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276B-907F-4E66-B8FC-28E5F5DE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57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3278-CABF-47C3-B79C-F3DBBCEF0C4B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276B-907F-4E66-B8FC-28E5F5DE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26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3278-CABF-47C3-B79C-F3DBBCEF0C4B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276B-907F-4E66-B8FC-28E5F5DE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28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63278-CABF-47C3-B79C-F3DBBCEF0C4B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9276B-907F-4E66-B8FC-28E5F5DE7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64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13261" y="365125"/>
            <a:ext cx="10515600" cy="1325563"/>
          </a:xfrm>
        </p:spPr>
        <p:txBody>
          <a:bodyPr/>
          <a:lstStyle/>
          <a:p>
            <a:r>
              <a:rPr lang="en-GB" dirty="0" smtClean="0"/>
              <a:t>Forces</a:t>
            </a:r>
            <a:br>
              <a:rPr lang="en-GB" dirty="0" smtClean="0"/>
            </a:br>
            <a:r>
              <a:rPr lang="en-GB" dirty="0" smtClean="0"/>
              <a:t>L3: Friction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Describe what the force of friction is.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Explain when it is useful to have high or low friction.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Analyse when it is useful to use lubricants.</a:t>
            </a:r>
          </a:p>
          <a:p>
            <a:pPr marL="514350" indent="-514350">
              <a:buAutoNum type="arabicPeriod"/>
            </a:pPr>
            <a:r>
              <a:rPr lang="en-GB" sz="3200" dirty="0" smtClean="0"/>
              <a:t>Draw force diagrams to show friction forces.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95221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Friction and Sport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484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b. Draw a square around the places where there should be low friction.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Explain why.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 gears should have low friction so less energy from pedalling is wasted as heat and slowing him down.</a:t>
            </a:r>
          </a:p>
          <a:p>
            <a:pPr marL="0" indent="0"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c. How can Samir make sure the friction in these places is as low as possible?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Add oil as a lubricant.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5" name="Picture 2" descr="http://www.publicdomainpictures.net/download-picture.php?adresar=40000&amp;soubor=cyclist-black-silhouette-clipa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228" y="1825625"/>
            <a:ext cx="4176712" cy="278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43875" y="3743325"/>
            <a:ext cx="1257300" cy="6286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1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32677"/>
              </p:ext>
            </p:extLst>
          </p:nvPr>
        </p:nvGraphicFramePr>
        <p:xfrm>
          <a:off x="838200" y="733427"/>
          <a:ext cx="10515600" cy="5516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57800"/>
                <a:gridCol w="5257800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In</a:t>
                      </a:r>
                      <a:r>
                        <a:rPr lang="en-GB" sz="2800" baseline="0" dirty="0" smtClean="0"/>
                        <a:t> which pictures is </a:t>
                      </a:r>
                      <a:r>
                        <a:rPr lang="en-GB" sz="2800" baseline="0" dirty="0" smtClean="0">
                          <a:solidFill>
                            <a:srgbClr val="FFFF00"/>
                          </a:solidFill>
                        </a:rPr>
                        <a:t>higher</a:t>
                      </a:r>
                      <a:r>
                        <a:rPr lang="en-GB" sz="2800" baseline="0" dirty="0" smtClean="0"/>
                        <a:t> friction useful?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In which pictures is </a:t>
                      </a:r>
                      <a:r>
                        <a:rPr lang="en-GB" sz="2800" dirty="0" smtClean="0">
                          <a:solidFill>
                            <a:srgbClr val="FFFF00"/>
                          </a:solidFill>
                        </a:rPr>
                        <a:t>lower</a:t>
                      </a:r>
                      <a:r>
                        <a:rPr lang="en-GB" sz="2800" dirty="0" smtClean="0"/>
                        <a:t> friction useful?</a:t>
                      </a:r>
                      <a:endParaRPr lang="en-GB" sz="2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endParaRPr lang="en-GB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6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113668"/>
              </p:ext>
            </p:extLst>
          </p:nvPr>
        </p:nvGraphicFramePr>
        <p:xfrm>
          <a:off x="838200" y="733427"/>
          <a:ext cx="10515600" cy="5516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57800"/>
                <a:gridCol w="5257800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In</a:t>
                      </a:r>
                      <a:r>
                        <a:rPr lang="en-GB" sz="2800" baseline="0" dirty="0" smtClean="0"/>
                        <a:t> which pictures is </a:t>
                      </a:r>
                      <a:r>
                        <a:rPr lang="en-GB" sz="2800" baseline="0" dirty="0" smtClean="0">
                          <a:solidFill>
                            <a:srgbClr val="FFFF00"/>
                          </a:solidFill>
                        </a:rPr>
                        <a:t>higher</a:t>
                      </a:r>
                      <a:r>
                        <a:rPr lang="en-GB" sz="2800" baseline="0" dirty="0" smtClean="0"/>
                        <a:t> friction useful?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In which pictures is </a:t>
                      </a:r>
                      <a:r>
                        <a:rPr lang="en-GB" sz="2800" dirty="0" smtClean="0">
                          <a:solidFill>
                            <a:srgbClr val="FFFF00"/>
                          </a:solidFill>
                        </a:rPr>
                        <a:t>lower</a:t>
                      </a:r>
                      <a:r>
                        <a:rPr lang="en-GB" sz="2800" dirty="0" smtClean="0"/>
                        <a:t> friction useful?</a:t>
                      </a:r>
                      <a:endParaRPr lang="en-GB" sz="2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Matches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Car Engine</a:t>
                      </a:r>
                      <a:endParaRPr lang="en-GB" sz="2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Writing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Shuttle</a:t>
                      </a:r>
                      <a:endParaRPr lang="en-GB" sz="2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Gymnastics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Skiing</a:t>
                      </a:r>
                      <a:endParaRPr lang="en-GB" sz="2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Walking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Skating</a:t>
                      </a:r>
                      <a:endParaRPr lang="en-GB" sz="2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Shoelaces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Surfing</a:t>
                      </a:r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08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Lubrication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1 </a:t>
            </a:r>
          </a:p>
          <a:p>
            <a:pPr marL="514350" indent="-514350">
              <a:buAutoNum type="alphaLcParenR"/>
            </a:pPr>
            <a:r>
              <a:rPr lang="en-GB" dirty="0" smtClean="0"/>
              <a:t>Gears should be oiled so that they move smoothly and don’t slow down her pedalling.</a:t>
            </a:r>
          </a:p>
          <a:p>
            <a:pPr marL="514350" indent="-514350">
              <a:buAutoNum type="alphaLcParenR"/>
            </a:pPr>
            <a:r>
              <a:rPr lang="en-GB" dirty="0" smtClean="0"/>
              <a:t>The brakes slow down the bike using friction so should not be lubricated.</a:t>
            </a:r>
          </a:p>
          <a:p>
            <a:pPr marL="514350" indent="-514350">
              <a:buAutoNum type="alphaLcParenR"/>
            </a:pPr>
            <a:r>
              <a:rPr lang="en-GB" dirty="0" smtClean="0"/>
              <a:t>Gravity and drag</a:t>
            </a:r>
          </a:p>
          <a:p>
            <a:pPr marL="514350" indent="-514350">
              <a:buAutoNum type="alphaLcParenR"/>
            </a:pPr>
            <a:r>
              <a:rPr lang="en-GB" dirty="0" smtClean="0"/>
              <a:t>Drag and friction</a:t>
            </a:r>
          </a:p>
          <a:p>
            <a:pPr marL="514350" indent="-514350">
              <a:buAutoNum type="alphaLcParenR"/>
            </a:pPr>
            <a:r>
              <a:rPr lang="en-GB" dirty="0" smtClean="0"/>
              <a:t>The bike will slow down as the drag is greater through water OR the tires could slip as the water acts as a lubricant.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335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Lubrication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2</a:t>
            </a:r>
          </a:p>
          <a:p>
            <a:pPr marL="514350" indent="-514350">
              <a:buAutoNum type="alphaLcParenR"/>
            </a:pPr>
            <a:r>
              <a:rPr lang="en-GB" dirty="0" smtClean="0"/>
              <a:t>Washing up liquid reduces the friction between the two surfaces.</a:t>
            </a:r>
          </a:p>
          <a:p>
            <a:pPr marL="514350" indent="-514350">
              <a:buAutoNum type="alphaLcParenR"/>
            </a:pPr>
            <a:r>
              <a:rPr lang="en-GB" dirty="0" smtClean="0"/>
              <a:t>The washing up liquid acted as a lubricant.</a:t>
            </a:r>
          </a:p>
          <a:p>
            <a:pPr marL="514350" indent="-514350">
              <a:buAutoNum type="alphaLcParenR"/>
            </a:pPr>
            <a:r>
              <a:rPr lang="en-GB" dirty="0" smtClean="0"/>
              <a:t>Oil or water could also be used as lubricants.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3</a:t>
            </a:r>
          </a:p>
          <a:p>
            <a:pPr marL="514350" indent="-514350">
              <a:buAutoNum type="alphaLcParenR"/>
            </a:pPr>
            <a:r>
              <a:rPr lang="en-GB" dirty="0" smtClean="0"/>
              <a:t>The wax reduces the friction slowing her down.</a:t>
            </a:r>
          </a:p>
          <a:p>
            <a:pPr marL="514350" indent="-514350">
              <a:buAutoNum type="alphaLcParenR"/>
            </a:pPr>
            <a:r>
              <a:rPr lang="en-GB" dirty="0" smtClean="0"/>
              <a:t>Air resistance and drag are forces that slow her down.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27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752" y="1690688"/>
            <a:ext cx="6560127" cy="4351338"/>
          </a:xfrm>
        </p:spPr>
        <p:txBody>
          <a:bodyPr>
            <a:noAutofit/>
          </a:bodyPr>
          <a:lstStyle/>
          <a:p>
            <a:r>
              <a:rPr lang="en-GB" sz="3200" dirty="0" smtClean="0"/>
              <a:t>Friction is a force that happens when two surface </a:t>
            </a:r>
            <a:r>
              <a:rPr lang="en-GB" sz="3200" b="1" dirty="0" smtClean="0">
                <a:solidFill>
                  <a:srgbClr val="FF0000"/>
                </a:solidFill>
              </a:rPr>
              <a:t>move</a:t>
            </a:r>
            <a:r>
              <a:rPr lang="en-GB" sz="3200" dirty="0" smtClean="0"/>
              <a:t> across each other.</a:t>
            </a:r>
          </a:p>
          <a:p>
            <a:r>
              <a:rPr lang="en-GB" sz="3200" dirty="0" smtClean="0"/>
              <a:t>A friction force is in the </a:t>
            </a:r>
            <a:r>
              <a:rPr lang="en-GB" sz="3200" b="1" dirty="0" smtClean="0">
                <a:solidFill>
                  <a:srgbClr val="FF0000"/>
                </a:solidFill>
              </a:rPr>
              <a:t>opposite</a:t>
            </a:r>
            <a:r>
              <a:rPr lang="en-GB" sz="3200" dirty="0" smtClean="0"/>
              <a:t> direction to movement.</a:t>
            </a:r>
          </a:p>
          <a:p>
            <a:r>
              <a:rPr lang="en-GB" sz="3200" dirty="0" smtClean="0"/>
              <a:t>Surfaces are never completely </a:t>
            </a:r>
            <a:r>
              <a:rPr lang="en-GB" sz="3200" b="1" dirty="0" smtClean="0">
                <a:solidFill>
                  <a:srgbClr val="FF0000"/>
                </a:solidFill>
              </a:rPr>
              <a:t>smooth</a:t>
            </a:r>
            <a:r>
              <a:rPr lang="en-GB" sz="3200" dirty="0" smtClean="0"/>
              <a:t>.</a:t>
            </a:r>
          </a:p>
          <a:p>
            <a:r>
              <a:rPr lang="en-GB" sz="3200" dirty="0" smtClean="0"/>
              <a:t>Friction is the force between two surfaces that </a:t>
            </a:r>
            <a:r>
              <a:rPr lang="en-GB" sz="3200" b="1" dirty="0" smtClean="0">
                <a:solidFill>
                  <a:srgbClr val="FF0000"/>
                </a:solidFill>
              </a:rPr>
              <a:t>slows down </a:t>
            </a:r>
            <a:r>
              <a:rPr lang="en-GB" sz="3200" dirty="0" smtClean="0"/>
              <a:t>moving objects.</a:t>
            </a:r>
            <a:endParaRPr lang="en-GB" sz="3200" dirty="0"/>
          </a:p>
        </p:txBody>
      </p:sp>
      <p:pic>
        <p:nvPicPr>
          <p:cNvPr id="1026" name="Picture 2" descr="http://study.com/cimages/multimages/16/friction_diagr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421" y="3570476"/>
            <a:ext cx="4862469" cy="190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7/7a/Friction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553" y="989214"/>
            <a:ext cx="5410447" cy="2209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54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3567"/>
            <a:ext cx="6003175" cy="353608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The frictional force between two smooth surfaces is </a:t>
            </a:r>
            <a:r>
              <a:rPr lang="en-GB" sz="3600" b="1" dirty="0" smtClean="0">
                <a:solidFill>
                  <a:srgbClr val="FF0000"/>
                </a:solidFill>
              </a:rPr>
              <a:t>low</a:t>
            </a:r>
            <a:r>
              <a:rPr lang="en-GB" sz="3600" dirty="0" smtClean="0"/>
              <a:t>.</a:t>
            </a:r>
          </a:p>
          <a:p>
            <a:r>
              <a:rPr lang="en-GB" sz="3600" dirty="0" smtClean="0"/>
              <a:t>This is sometimes useful and sometimes not.</a:t>
            </a:r>
          </a:p>
          <a:p>
            <a:r>
              <a:rPr lang="en-GB" sz="3600" dirty="0" smtClean="0"/>
              <a:t>The surfaces </a:t>
            </a:r>
            <a:r>
              <a:rPr lang="en-GB" sz="3600" b="1" dirty="0" smtClean="0">
                <a:solidFill>
                  <a:srgbClr val="FF0000"/>
                </a:solidFill>
              </a:rPr>
              <a:t>slide</a:t>
            </a:r>
            <a:r>
              <a:rPr lang="en-GB" sz="3600" dirty="0" smtClean="0"/>
              <a:t> over each other.</a:t>
            </a:r>
            <a:endParaRPr lang="en-GB" sz="3600" dirty="0"/>
          </a:p>
        </p:txBody>
      </p:sp>
      <p:pic>
        <p:nvPicPr>
          <p:cNvPr id="4098" name="Picture 2" descr="http://previews.123rf.com/images/stockshoppe/stockshoppe1208/stockshoppe120800030/14814106-Kids-on-Slide-Stock-Vector-slide-school-play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684" y="1909542"/>
            <a:ext cx="3610109" cy="361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62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599"/>
            <a:ext cx="10515600" cy="1325563"/>
          </a:xfrm>
        </p:spPr>
        <p:txBody>
          <a:bodyPr/>
          <a:lstStyle/>
          <a:p>
            <a:r>
              <a:rPr lang="en-GB" dirty="0" smtClean="0"/>
              <a:t>Friction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9546"/>
            <a:ext cx="6551815" cy="243118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The frictional forces between two rough surfaces is </a:t>
            </a:r>
            <a:r>
              <a:rPr lang="en-GB" sz="3600" b="1" dirty="0" smtClean="0">
                <a:solidFill>
                  <a:srgbClr val="FF0000"/>
                </a:solidFill>
              </a:rPr>
              <a:t>high</a:t>
            </a:r>
            <a:r>
              <a:rPr lang="en-GB" sz="3600" dirty="0" smtClean="0"/>
              <a:t>.</a:t>
            </a:r>
          </a:p>
          <a:p>
            <a:r>
              <a:rPr lang="en-GB" sz="3600" dirty="0" smtClean="0"/>
              <a:t>This means that the surfaces will </a:t>
            </a:r>
            <a:r>
              <a:rPr lang="en-GB" sz="3600" b="1" dirty="0" smtClean="0">
                <a:solidFill>
                  <a:srgbClr val="FF0000"/>
                </a:solidFill>
              </a:rPr>
              <a:t>grip</a:t>
            </a:r>
            <a:r>
              <a:rPr lang="en-GB" sz="3600" dirty="0" smtClean="0"/>
              <a:t> together.</a:t>
            </a:r>
          </a:p>
          <a:p>
            <a:endParaRPr lang="en-GB" dirty="0"/>
          </a:p>
        </p:txBody>
      </p:sp>
      <p:pic>
        <p:nvPicPr>
          <p:cNvPr id="2050" name="Picture 2" descr="http://media.noria.com/sites/Uploads/2012/7/18/a877b76e-0ef1-44af-95e4-b61090a2da0b_9-4-1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142" y="535852"/>
            <a:ext cx="2857500" cy="20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bc-of-hiking.com/images/content-images/article-542-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905" y="3185765"/>
            <a:ext cx="3457575" cy="31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encrypted-tbn2.gstatic.com/images?q=tbn:ANd9GcTID_YIGkleyF4thuBRMPh_I5lLyQAEcD8vLVFVtOi2ZYn2OozUO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647" y="3618114"/>
            <a:ext cx="3036513" cy="303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76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5309"/>
            <a:ext cx="10515600" cy="435133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 high frictional force between two surfaces will cause </a:t>
            </a:r>
            <a:r>
              <a:rPr lang="en-GB" sz="3600" b="1" dirty="0" smtClean="0">
                <a:solidFill>
                  <a:srgbClr val="FF0000"/>
                </a:solidFill>
              </a:rPr>
              <a:t>heat</a:t>
            </a:r>
            <a:r>
              <a:rPr lang="en-GB" sz="3600" dirty="0" smtClean="0"/>
              <a:t> energy to be produced. </a:t>
            </a:r>
          </a:p>
          <a:p>
            <a:r>
              <a:rPr lang="en-GB" sz="3600" dirty="0" smtClean="0"/>
              <a:t>(Energy transfer from kinetic to heat energy)</a:t>
            </a:r>
            <a:endParaRPr lang="en-GB" sz="3600" dirty="0"/>
          </a:p>
        </p:txBody>
      </p:sp>
      <p:pic>
        <p:nvPicPr>
          <p:cNvPr id="5122" name="Picture 2" descr="http://image.slidesharecdn.com/7-131009012739-phpapp01/95/73-friction-3-638.jpg?cb=13812821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8" t="4003" r="53862" b="62655"/>
          <a:stretch/>
        </p:blipFill>
        <p:spPr bwMode="auto">
          <a:xfrm>
            <a:off x="2834640" y="3882043"/>
            <a:ext cx="2967644" cy="202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i.stack.imgur.com/G80lW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454" y="3690172"/>
            <a:ext cx="24860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50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7319"/>
            <a:ext cx="5762105" cy="435133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Putting oil or wax between the surfaces will </a:t>
            </a:r>
            <a:r>
              <a:rPr lang="en-GB" sz="3600" b="1" dirty="0" smtClean="0">
                <a:solidFill>
                  <a:srgbClr val="FF0000"/>
                </a:solidFill>
              </a:rPr>
              <a:t>decrease</a:t>
            </a:r>
            <a:r>
              <a:rPr lang="en-GB" sz="3600" dirty="0" smtClean="0"/>
              <a:t> the frictional force between them.</a:t>
            </a:r>
          </a:p>
          <a:p>
            <a:r>
              <a:rPr lang="en-GB" sz="3600" dirty="0" smtClean="0"/>
              <a:t>This is called </a:t>
            </a:r>
            <a:r>
              <a:rPr lang="en-GB" sz="3600" b="1" dirty="0" smtClean="0">
                <a:solidFill>
                  <a:srgbClr val="FF0000"/>
                </a:solidFill>
              </a:rPr>
              <a:t>lubrication</a:t>
            </a:r>
            <a:r>
              <a:rPr lang="en-GB" sz="3600" dirty="0" smtClean="0"/>
              <a:t>.</a:t>
            </a:r>
          </a:p>
          <a:p>
            <a:r>
              <a:rPr lang="en-GB" sz="3600" dirty="0" smtClean="0"/>
              <a:t>(Substances that can be used in this way are called </a:t>
            </a:r>
            <a:r>
              <a:rPr lang="en-GB" sz="3600" b="1" dirty="0" smtClean="0">
                <a:solidFill>
                  <a:srgbClr val="FF0000"/>
                </a:solidFill>
              </a:rPr>
              <a:t>lubricants</a:t>
            </a:r>
            <a:r>
              <a:rPr lang="en-GB" sz="3600" dirty="0" smtClean="0"/>
              <a:t>).</a:t>
            </a:r>
            <a:endParaRPr lang="en-GB" sz="3600" dirty="0"/>
          </a:p>
        </p:txBody>
      </p:sp>
      <p:pic>
        <p:nvPicPr>
          <p:cNvPr id="6146" name="Picture 2" descr="http://images.clipartpanda.com/slide-clipart-royalty-free-water-slide-clipart-illustration-120151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86"/>
          <a:stretch/>
        </p:blipFill>
        <p:spPr bwMode="auto">
          <a:xfrm>
            <a:off x="6872258" y="1538806"/>
            <a:ext cx="4392963" cy="439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39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Friction and Sport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086600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 smtClean="0"/>
              <a:t>Jack is going skiing.</a:t>
            </a:r>
          </a:p>
          <a:p>
            <a:pPr marL="0" indent="0">
              <a:buNone/>
            </a:pPr>
            <a:r>
              <a:rPr lang="en-GB" dirty="0" smtClean="0"/>
              <a:t>Does he want high or low friction between his skis and the snow?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LOW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Explain your answer.</a:t>
            </a: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 lower the friction, the less of a force slowing him down.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He will be able to go faster with less friction.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7170" name="Picture 2" descr="http://www.clker.com/cliparts/D/t/q/7/7/O/skiiing-m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66125" y="1922461"/>
            <a:ext cx="2987675" cy="354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1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Friction and Sport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9125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2. Jill is climbing.</a:t>
            </a:r>
          </a:p>
          <a:p>
            <a:pPr marL="0" indent="0">
              <a:buNone/>
            </a:pPr>
            <a:r>
              <a:rPr lang="en-GB" dirty="0" smtClean="0"/>
              <a:t>Where does she need high friction?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HANDS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Explain your answer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Higher friction on her hands help her to grip the rock better, so she does not slip.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8194" name="Picture 2" descr="http://www.wpclipart.com/recreation/sports/climbing/rock_climbing_scene_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625" y="1255712"/>
            <a:ext cx="3476625" cy="427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23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Friction and Sport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3. The drawing shows Samir riding his mountain bike.</a:t>
            </a:r>
          </a:p>
          <a:p>
            <a:pPr marL="514350" indent="-514350">
              <a:buAutoNum type="alphaLcPeriod"/>
            </a:pPr>
            <a:r>
              <a:rPr lang="en-GB" dirty="0" smtClean="0"/>
              <a:t>Draw a circle around the places where there should be a lot of friction.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Explain why.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High friction is needed between the tires and the road to grip the road and move the bicycle forward.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www.daviddarling.info/images2/friction_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24" b="21030"/>
          <a:stretch/>
        </p:blipFill>
        <p:spPr bwMode="auto">
          <a:xfrm>
            <a:off x="7582418" y="4001294"/>
            <a:ext cx="3980931" cy="198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http://www.publicdomainpictures.net/download-picture.php?adresar=40000&amp;soubor=cyclist-black-silhouette-clipar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528" y="587375"/>
            <a:ext cx="4176712" cy="278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7610475" y="3114675"/>
            <a:ext cx="1628775" cy="2571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9484778" y="3114674"/>
            <a:ext cx="1628775" cy="2571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72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558</Words>
  <Application>Microsoft Office PowerPoint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Forces L3: Friction</vt:lpstr>
      <vt:lpstr>Friction</vt:lpstr>
      <vt:lpstr>Friction</vt:lpstr>
      <vt:lpstr>Friction</vt:lpstr>
      <vt:lpstr>Friction</vt:lpstr>
      <vt:lpstr>Friction</vt:lpstr>
      <vt:lpstr>Friction and Sport</vt:lpstr>
      <vt:lpstr>Friction and Sport</vt:lpstr>
      <vt:lpstr>Friction and Sport</vt:lpstr>
      <vt:lpstr>Friction and Sport</vt:lpstr>
      <vt:lpstr>PowerPoint Presentation</vt:lpstr>
      <vt:lpstr>PowerPoint Presentation</vt:lpstr>
      <vt:lpstr>Lubrication</vt:lpstr>
      <vt:lpstr>Lubrication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Forces L3: Friction</dc:title>
  <dc:creator>Jessica Luu</dc:creator>
  <cp:lastModifiedBy>Jessica Luu</cp:lastModifiedBy>
  <cp:revision>8</cp:revision>
  <dcterms:created xsi:type="dcterms:W3CDTF">2015-12-17T09:59:54Z</dcterms:created>
  <dcterms:modified xsi:type="dcterms:W3CDTF">2015-12-17T10:41:54Z</dcterms:modified>
</cp:coreProperties>
</file>