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>
        <p:scale>
          <a:sx n="70" d="100"/>
          <a:sy n="70" d="100"/>
        </p:scale>
        <p:origin x="384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3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3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7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9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5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5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BC76-3B65-4131-B6A5-2C617055F883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7BA54-A001-4A9E-980E-637204302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3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7156" y="365125"/>
            <a:ext cx="10206644" cy="1325563"/>
          </a:xfrm>
        </p:spPr>
        <p:txBody>
          <a:bodyPr/>
          <a:lstStyle/>
          <a:p>
            <a:r>
              <a:rPr lang="en-GB" dirty="0" smtClean="0"/>
              <a:t>Starter: Unscramble the key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Acids are added to many foods for their tangy and </a:t>
            </a:r>
            <a:r>
              <a:rPr lang="en-GB" sz="3200" u="sng" dirty="0" err="1" smtClean="0"/>
              <a:t>rous</a:t>
            </a:r>
            <a:r>
              <a:rPr lang="en-GB" sz="3200" dirty="0" smtClean="0"/>
              <a:t> taste.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Acids can be </a:t>
            </a:r>
            <a:r>
              <a:rPr lang="en-GB" sz="3200" u="sng" dirty="0" err="1" smtClean="0"/>
              <a:t>ocisrrove</a:t>
            </a:r>
            <a:r>
              <a:rPr lang="en-GB" sz="3200" dirty="0" smtClean="0"/>
              <a:t>, this means it wears materials away.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Acid from food can corrode your </a:t>
            </a:r>
            <a:r>
              <a:rPr lang="en-GB" sz="3200" u="sng" dirty="0" err="1" smtClean="0"/>
              <a:t>ehtet</a:t>
            </a:r>
            <a:r>
              <a:rPr lang="en-GB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Toothpaste is an </a:t>
            </a:r>
            <a:r>
              <a:rPr lang="en-GB" sz="3200" u="sng" dirty="0" err="1" smtClean="0"/>
              <a:t>aaklil</a:t>
            </a:r>
            <a:r>
              <a:rPr lang="en-GB" sz="3200" dirty="0" smtClean="0"/>
              <a:t> and reacts with the acid. This prevents tooth decay.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Alkalis can be </a:t>
            </a:r>
            <a:r>
              <a:rPr lang="en-GB" sz="3200" u="sng" dirty="0" err="1" smtClean="0"/>
              <a:t>autscic</a:t>
            </a:r>
            <a:r>
              <a:rPr lang="en-GB" sz="3200" dirty="0" smtClean="0"/>
              <a:t>, meaning they can cause chemical burns.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4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happening here?</a:t>
            </a:r>
            <a:endParaRPr lang="en-US" dirty="0"/>
          </a:p>
        </p:txBody>
      </p:sp>
      <p:pic>
        <p:nvPicPr>
          <p:cNvPr id="1026" name="Picture 2" descr="http://hybridtechcar.com/wp-content/uploads/2013/12/reakciya_01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904" y="1690688"/>
            <a:ext cx="7026812" cy="435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36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43902"/>
            <a:ext cx="12027408" cy="1325563"/>
          </a:xfrm>
        </p:spPr>
        <p:txBody>
          <a:bodyPr/>
          <a:lstStyle/>
          <a:p>
            <a:pPr algn="ctr"/>
            <a:r>
              <a:rPr lang="en-GB" dirty="0" smtClean="0"/>
              <a:t>Chemical </a:t>
            </a:r>
            <a:r>
              <a:rPr lang="en-GB" dirty="0" smtClean="0"/>
              <a:t>Reactions</a:t>
            </a:r>
            <a:br>
              <a:rPr lang="en-GB" dirty="0" smtClean="0"/>
            </a:br>
            <a:r>
              <a:rPr lang="en-GB" dirty="0" smtClean="0"/>
              <a:t>L3</a:t>
            </a:r>
            <a:r>
              <a:rPr lang="en-GB" dirty="0" smtClean="0"/>
              <a:t>: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5599"/>
            <a:ext cx="10515600" cy="5058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 smtClean="0"/>
              <a:t>Learning Objectives: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All students must be able to…</a:t>
            </a:r>
          </a:p>
          <a:p>
            <a:r>
              <a:rPr lang="en-GB" dirty="0" smtClean="0"/>
              <a:t>Describe what an indicator is.</a:t>
            </a:r>
          </a:p>
          <a:p>
            <a:r>
              <a:rPr lang="en-GB" dirty="0" smtClean="0"/>
              <a:t>Use indicators to identify if a substance is an acid or alkali.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C000"/>
                </a:solidFill>
              </a:rPr>
              <a:t>Most students should be able to…</a:t>
            </a:r>
          </a:p>
          <a:p>
            <a:r>
              <a:rPr lang="en-GB" dirty="0" smtClean="0"/>
              <a:t>Recall some indicators.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Some students may be able to…</a:t>
            </a:r>
          </a:p>
          <a:p>
            <a:r>
              <a:rPr lang="en-GB" dirty="0" smtClean="0"/>
              <a:t>Describe the colours litmus turns acids and alkalis.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8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Indicators are substances that change colour when added to acids and alkalis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2450"/>
            <a:ext cx="5754329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One example is </a:t>
            </a:r>
            <a:r>
              <a:rPr lang="en-GB" sz="3600" u="sng" dirty="0" smtClean="0"/>
              <a:t>litmus paper</a:t>
            </a:r>
            <a:r>
              <a:rPr lang="en-GB" sz="3600" dirty="0" smtClean="0"/>
              <a:t>.</a:t>
            </a:r>
          </a:p>
          <a:p>
            <a:endParaRPr lang="en-GB" sz="3600" dirty="0"/>
          </a:p>
          <a:p>
            <a:r>
              <a:rPr lang="en-GB" sz="3600" b="1" dirty="0" smtClean="0">
                <a:solidFill>
                  <a:srgbClr val="0070C0"/>
                </a:solidFill>
              </a:rPr>
              <a:t>Blue litmus </a:t>
            </a:r>
            <a:r>
              <a:rPr lang="en-GB" sz="3600" dirty="0" smtClean="0"/>
              <a:t>paper turns </a:t>
            </a:r>
            <a:r>
              <a:rPr lang="en-GB" sz="3600" b="1" dirty="0" smtClean="0">
                <a:solidFill>
                  <a:srgbClr val="FF0000"/>
                </a:solidFill>
              </a:rPr>
              <a:t>red</a:t>
            </a:r>
            <a:r>
              <a:rPr lang="en-GB" sz="3600" dirty="0" smtClean="0"/>
              <a:t> when dipped in </a:t>
            </a:r>
            <a:r>
              <a:rPr lang="en-GB" sz="3600" b="1" dirty="0" smtClean="0">
                <a:solidFill>
                  <a:srgbClr val="FF0000"/>
                </a:solidFill>
              </a:rPr>
              <a:t>acid</a:t>
            </a:r>
            <a:r>
              <a:rPr lang="en-GB" sz="3600" dirty="0" smtClean="0"/>
              <a:t>.</a:t>
            </a:r>
          </a:p>
          <a:p>
            <a:endParaRPr lang="en-GB" sz="3600" dirty="0"/>
          </a:p>
          <a:p>
            <a:r>
              <a:rPr lang="en-GB" sz="3600" b="1" dirty="0" smtClean="0">
                <a:solidFill>
                  <a:srgbClr val="FF0000"/>
                </a:solidFill>
              </a:rPr>
              <a:t>Red litmus </a:t>
            </a:r>
            <a:r>
              <a:rPr lang="en-GB" sz="3600" dirty="0" smtClean="0"/>
              <a:t>paper turns </a:t>
            </a:r>
            <a:r>
              <a:rPr lang="en-GB" sz="3600" b="1" dirty="0" smtClean="0">
                <a:solidFill>
                  <a:srgbClr val="0070C0"/>
                </a:solidFill>
              </a:rPr>
              <a:t>blue</a:t>
            </a:r>
            <a:r>
              <a:rPr lang="en-GB" sz="3600" dirty="0" smtClean="0"/>
              <a:t> when dipped in </a:t>
            </a:r>
            <a:r>
              <a:rPr lang="en-GB" sz="3600" b="1" dirty="0" smtClean="0">
                <a:solidFill>
                  <a:srgbClr val="0070C0"/>
                </a:solidFill>
              </a:rPr>
              <a:t>alkali</a:t>
            </a:r>
            <a:r>
              <a:rPr lang="en-GB" sz="3600" dirty="0" smtClean="0"/>
              <a:t>.</a:t>
            </a:r>
            <a:endParaRPr lang="en-US" sz="3600" dirty="0"/>
          </a:p>
        </p:txBody>
      </p:sp>
      <p:pic>
        <p:nvPicPr>
          <p:cNvPr id="2050" name="Picture 2" descr="http://media.web.britannica.com/eb-media/58/93258-050-0865DA4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720" y="1825625"/>
            <a:ext cx="306497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636" y="466344"/>
            <a:ext cx="1100308" cy="11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5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6" y="-117013"/>
            <a:ext cx="10515600" cy="1325563"/>
          </a:xfrm>
        </p:spPr>
        <p:txBody>
          <a:bodyPr/>
          <a:lstStyle/>
          <a:p>
            <a:r>
              <a:rPr lang="en-GB" dirty="0" smtClean="0"/>
              <a:t>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86" y="958608"/>
            <a:ext cx="11647516" cy="1125393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We are going to make our own indicator and test it with a variety of substances.</a:t>
            </a:r>
          </a:p>
          <a:p>
            <a:pPr marL="0" indent="0">
              <a:buNone/>
            </a:pPr>
            <a:endParaRPr lang="en-GB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229903"/>
              </p:ext>
            </p:extLst>
          </p:nvPr>
        </p:nvGraphicFramePr>
        <p:xfrm>
          <a:off x="787584" y="2236735"/>
          <a:ext cx="11072184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0728"/>
                <a:gridCol w="3690728"/>
                <a:gridCol w="3690728"/>
              </a:tblGrid>
              <a:tr h="50564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Substance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Colour of Indicator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Acid</a:t>
                      </a:r>
                      <a:r>
                        <a:rPr lang="en-GB" sz="2800" baseline="0" dirty="0" smtClean="0"/>
                        <a:t> or Alkali</a:t>
                      </a:r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505649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924" y="3977640"/>
            <a:ext cx="1100308" cy="11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Homework: Try this at home!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2184"/>
            <a:ext cx="10515600" cy="4704779"/>
          </a:xfrm>
        </p:spPr>
        <p:txBody>
          <a:bodyPr>
            <a:normAutofit/>
          </a:bodyPr>
          <a:lstStyle/>
          <a:p>
            <a:r>
              <a:rPr lang="en-GB" dirty="0" smtClean="0"/>
              <a:t>Try some other indicators, </a:t>
            </a:r>
            <a:r>
              <a:rPr lang="en-GB" b="1" dirty="0" smtClean="0">
                <a:solidFill>
                  <a:srgbClr val="FF0000"/>
                </a:solidFill>
              </a:rPr>
              <a:t>add to one acid </a:t>
            </a:r>
            <a:r>
              <a:rPr lang="en-GB" dirty="0" smtClean="0"/>
              <a:t>(like lemon juice or vinegar) and </a:t>
            </a:r>
            <a:r>
              <a:rPr lang="en-GB" b="1" dirty="0" smtClean="0">
                <a:solidFill>
                  <a:srgbClr val="0070C0"/>
                </a:solidFill>
              </a:rPr>
              <a:t>one alkali </a:t>
            </a:r>
            <a:r>
              <a:rPr lang="en-GB" dirty="0" smtClean="0"/>
              <a:t>(like soap or bicarbonate of soda) and record your results (if you can take a picture!)</a:t>
            </a:r>
          </a:p>
          <a:p>
            <a:r>
              <a:rPr lang="en-GB" dirty="0"/>
              <a:t>D</a:t>
            </a:r>
            <a:r>
              <a:rPr lang="en-GB" dirty="0" smtClean="0"/>
              <a:t>o </a:t>
            </a:r>
            <a:r>
              <a:rPr lang="en-GB" dirty="0" smtClean="0"/>
              <a:t>you notice anything </a:t>
            </a:r>
            <a:r>
              <a:rPr lang="en-GB" dirty="0" smtClean="0"/>
              <a:t>the indicators </a:t>
            </a:r>
            <a:r>
              <a:rPr lang="en-GB" dirty="0" smtClean="0"/>
              <a:t>have in </a:t>
            </a:r>
            <a:r>
              <a:rPr lang="en-GB" dirty="0" smtClean="0"/>
              <a:t>common?</a:t>
            </a:r>
          </a:p>
          <a:p>
            <a:pPr lvl="1"/>
            <a:r>
              <a:rPr lang="en-GB" dirty="0" smtClean="0"/>
              <a:t>Tea</a:t>
            </a:r>
            <a:endParaRPr lang="en-GB" dirty="0" smtClean="0"/>
          </a:p>
          <a:p>
            <a:pPr lvl="1"/>
            <a:r>
              <a:rPr lang="en-GB" dirty="0" smtClean="0"/>
              <a:t>Blackberry </a:t>
            </a:r>
          </a:p>
          <a:p>
            <a:pPr lvl="1"/>
            <a:r>
              <a:rPr lang="en-GB" dirty="0" smtClean="0"/>
              <a:t>Beets</a:t>
            </a:r>
          </a:p>
          <a:p>
            <a:pPr lvl="1"/>
            <a:r>
              <a:rPr lang="en-GB" dirty="0" smtClean="0"/>
              <a:t>Red grapes</a:t>
            </a:r>
          </a:p>
          <a:p>
            <a:pPr lvl="1"/>
            <a:r>
              <a:rPr lang="en-GB" dirty="0" smtClean="0"/>
              <a:t>Blueberries</a:t>
            </a:r>
          </a:p>
          <a:p>
            <a:pPr lvl="1"/>
            <a:r>
              <a:rPr lang="en-GB" dirty="0" smtClean="0"/>
              <a:t>Carrots</a:t>
            </a:r>
          </a:p>
          <a:p>
            <a:pPr lvl="1"/>
            <a:r>
              <a:rPr lang="en-GB" dirty="0" smtClean="0"/>
              <a:t>Flower petals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602382"/>
              </p:ext>
            </p:extLst>
          </p:nvPr>
        </p:nvGraphicFramePr>
        <p:xfrm>
          <a:off x="3586480" y="351773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Indicator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Orig.</a:t>
                      </a:r>
                      <a:r>
                        <a:rPr lang="en-GB" baseline="0" dirty="0" smtClean="0"/>
                        <a:t> Colour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Colour with Acid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Colour with Alkali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09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267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Starter: Unscramble the key word</vt:lpstr>
      <vt:lpstr>What is happening here?</vt:lpstr>
      <vt:lpstr>Chemical Reactions L3: Indicators</vt:lpstr>
      <vt:lpstr>Indicators are substances that change colour when added to acids and alkalis</vt:lpstr>
      <vt:lpstr>Practical</vt:lpstr>
      <vt:lpstr>Homework: Try this at home!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Luu</dc:creator>
  <cp:lastModifiedBy>Jessica Luu</cp:lastModifiedBy>
  <cp:revision>10</cp:revision>
  <dcterms:created xsi:type="dcterms:W3CDTF">2015-08-26T17:14:27Z</dcterms:created>
  <dcterms:modified xsi:type="dcterms:W3CDTF">2015-09-17T10:12:15Z</dcterms:modified>
</cp:coreProperties>
</file>