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  <p:sldId id="260" r:id="rId6"/>
    <p:sldId id="267" r:id="rId7"/>
    <p:sldId id="266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1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4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2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1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9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9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9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9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C5FA1-81B8-4108-969A-5EDA4B882E6C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16007-5403-4286-B646-8518F6BA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4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Match up the substance with the pH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Lemon juice</a:t>
            </a:r>
          </a:p>
          <a:p>
            <a:r>
              <a:rPr lang="en-GB" sz="4800" dirty="0" smtClean="0"/>
              <a:t>Hydrochloric acid </a:t>
            </a:r>
          </a:p>
          <a:p>
            <a:r>
              <a:rPr lang="en-GB" sz="4800" dirty="0" smtClean="0"/>
              <a:t>Soap</a:t>
            </a:r>
          </a:p>
          <a:p>
            <a:r>
              <a:rPr lang="en-GB" sz="4800" dirty="0" smtClean="0"/>
              <a:t>Sodium hydroxide </a:t>
            </a:r>
          </a:p>
          <a:p>
            <a:r>
              <a:rPr lang="en-GB" sz="4800" dirty="0" smtClean="0"/>
              <a:t>Water</a:t>
            </a:r>
            <a:endParaRPr lang="en-US" sz="4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485905" y="1825625"/>
            <a:ext cx="2223655" cy="4351338"/>
          </a:xfrm>
        </p:spPr>
        <p:txBody>
          <a:bodyPr>
            <a:normAutofit/>
          </a:bodyPr>
          <a:lstStyle/>
          <a:p>
            <a:r>
              <a:rPr lang="en-GB" sz="4800" dirty="0" smtClean="0"/>
              <a:t> pH 14</a:t>
            </a:r>
          </a:p>
          <a:p>
            <a:r>
              <a:rPr lang="en-GB" sz="4800" dirty="0" smtClean="0"/>
              <a:t> pH 0</a:t>
            </a:r>
          </a:p>
          <a:p>
            <a:r>
              <a:rPr lang="en-GB" sz="4800" dirty="0"/>
              <a:t> </a:t>
            </a:r>
            <a:r>
              <a:rPr lang="en-GB" sz="4800" dirty="0" smtClean="0"/>
              <a:t>pH 3</a:t>
            </a:r>
          </a:p>
          <a:p>
            <a:r>
              <a:rPr lang="en-GB" sz="4800" dirty="0" smtClean="0"/>
              <a:t> pH 7</a:t>
            </a:r>
          </a:p>
          <a:p>
            <a:r>
              <a:rPr lang="en-GB" sz="4800" dirty="0"/>
              <a:t> </a:t>
            </a:r>
            <a:r>
              <a:rPr lang="en-GB" sz="4800" dirty="0" smtClean="0"/>
              <a:t>pH 9</a:t>
            </a:r>
          </a:p>
          <a:p>
            <a:endParaRPr lang="en-GB" sz="4800" dirty="0" smtClean="0"/>
          </a:p>
          <a:p>
            <a:endParaRPr lang="en-GB" sz="4800" dirty="0" smtClean="0"/>
          </a:p>
          <a:p>
            <a:endParaRPr lang="en-US" sz="4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9" y="645388"/>
            <a:ext cx="741846" cy="74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60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Acids Produce Different Salts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176" t="37019" r="19276" b="19952"/>
          <a:stretch/>
        </p:blipFill>
        <p:spPr>
          <a:xfrm>
            <a:off x="577035" y="2250830"/>
            <a:ext cx="11037930" cy="35345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69" y="645388"/>
            <a:ext cx="741846" cy="74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81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you try!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4000" b="1" dirty="0" smtClean="0">
                <a:solidFill>
                  <a:srgbClr val="FF0000"/>
                </a:solidFill>
              </a:rPr>
              <a:t>Acid</a:t>
            </a:r>
            <a:r>
              <a:rPr lang="en-GB" sz="4000" dirty="0" smtClean="0"/>
              <a:t> + </a:t>
            </a:r>
            <a:r>
              <a:rPr lang="en-GB" sz="4000" b="1" dirty="0" smtClean="0">
                <a:solidFill>
                  <a:srgbClr val="0070C0"/>
                </a:solidFill>
              </a:rPr>
              <a:t>Alkali</a:t>
            </a:r>
            <a:r>
              <a:rPr lang="en-GB" sz="4000" dirty="0" smtClean="0"/>
              <a:t> </a:t>
            </a:r>
            <a:r>
              <a:rPr lang="en-GB" sz="4000" dirty="0" smtClean="0">
                <a:sym typeface="Wingdings" panose="05000000000000000000" pitchFamily="2" charset="2"/>
              </a:rPr>
              <a:t> </a:t>
            </a:r>
            <a:r>
              <a:rPr lang="en-GB" sz="40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Salt</a:t>
            </a:r>
            <a:r>
              <a:rPr lang="en-GB" sz="4000" dirty="0" smtClean="0">
                <a:sym typeface="Wingdings" panose="05000000000000000000" pitchFamily="2" charset="2"/>
              </a:rPr>
              <a:t> + </a:t>
            </a:r>
            <a:r>
              <a:rPr lang="en-GB" sz="40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Water</a:t>
            </a:r>
          </a:p>
          <a:p>
            <a:endParaRPr lang="en-GB" sz="3200" dirty="0" smtClean="0">
              <a:sym typeface="Wingdings" panose="05000000000000000000" pitchFamily="2" charset="2"/>
            </a:endParaRPr>
          </a:p>
          <a:p>
            <a:r>
              <a:rPr lang="en-GB" sz="4000" dirty="0"/>
              <a:t>h</a:t>
            </a:r>
            <a:r>
              <a:rPr lang="en-GB" sz="4000" dirty="0" smtClean="0"/>
              <a:t>ydrochloric acid + magnesium hydroxide </a:t>
            </a:r>
            <a:r>
              <a:rPr lang="en-GB" sz="4000" dirty="0" smtClean="0">
                <a:sym typeface="Wingdings" panose="05000000000000000000" pitchFamily="2" charset="2"/>
              </a:rPr>
              <a:t></a:t>
            </a:r>
          </a:p>
          <a:p>
            <a:endParaRPr lang="en-GB" sz="4000" dirty="0" smtClean="0">
              <a:sym typeface="Wingdings" panose="05000000000000000000" pitchFamily="2" charset="2"/>
            </a:endParaRPr>
          </a:p>
          <a:p>
            <a:r>
              <a:rPr lang="en-GB" sz="4000" dirty="0" smtClean="0">
                <a:sym typeface="Wingdings" panose="05000000000000000000" pitchFamily="2" charset="2"/>
              </a:rPr>
              <a:t>nitric acid + sodium hydroxide </a:t>
            </a:r>
          </a:p>
          <a:p>
            <a:endParaRPr lang="en-GB" sz="4000" dirty="0" smtClean="0">
              <a:sym typeface="Wingdings" panose="05000000000000000000" pitchFamily="2" charset="2"/>
            </a:endParaRPr>
          </a:p>
          <a:p>
            <a:r>
              <a:rPr lang="en-GB" sz="4000" dirty="0">
                <a:sym typeface="Wingdings" panose="05000000000000000000" pitchFamily="2" charset="2"/>
              </a:rPr>
              <a:t>s</a:t>
            </a:r>
            <a:r>
              <a:rPr lang="en-GB" sz="4000" dirty="0" smtClean="0">
                <a:sym typeface="Wingdings" panose="05000000000000000000" pitchFamily="2" charset="2"/>
              </a:rPr>
              <a:t>ulphuric acid + calcium hydroxide 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69" y="645388"/>
            <a:ext cx="741846" cy="74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2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you try!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6433"/>
            <a:ext cx="10515600" cy="52308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4000" b="1" dirty="0" smtClean="0">
                <a:solidFill>
                  <a:srgbClr val="FF0000"/>
                </a:solidFill>
              </a:rPr>
              <a:t>Acid</a:t>
            </a:r>
            <a:r>
              <a:rPr lang="en-GB" sz="4000" dirty="0" smtClean="0"/>
              <a:t> + </a:t>
            </a:r>
            <a:r>
              <a:rPr lang="en-GB" sz="4000" b="1" dirty="0" smtClean="0">
                <a:solidFill>
                  <a:srgbClr val="0070C0"/>
                </a:solidFill>
              </a:rPr>
              <a:t>Alkali</a:t>
            </a:r>
            <a:r>
              <a:rPr lang="en-GB" sz="4000" dirty="0" smtClean="0"/>
              <a:t> </a:t>
            </a:r>
            <a:r>
              <a:rPr lang="en-GB" sz="4000" dirty="0" smtClean="0">
                <a:sym typeface="Wingdings" panose="05000000000000000000" pitchFamily="2" charset="2"/>
              </a:rPr>
              <a:t> </a:t>
            </a:r>
            <a:r>
              <a:rPr lang="en-GB" sz="40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Salt</a:t>
            </a:r>
            <a:r>
              <a:rPr lang="en-GB" sz="4000" dirty="0" smtClean="0">
                <a:sym typeface="Wingdings" panose="05000000000000000000" pitchFamily="2" charset="2"/>
              </a:rPr>
              <a:t> + </a:t>
            </a:r>
            <a:r>
              <a:rPr lang="en-GB" sz="40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Water</a:t>
            </a:r>
          </a:p>
          <a:p>
            <a:endParaRPr lang="en-GB" sz="3200" dirty="0" smtClean="0">
              <a:sym typeface="Wingdings" panose="05000000000000000000" pitchFamily="2" charset="2"/>
            </a:endParaRPr>
          </a:p>
          <a:p>
            <a:r>
              <a:rPr lang="en-GB" sz="4000" dirty="0"/>
              <a:t>h</a:t>
            </a:r>
            <a:r>
              <a:rPr lang="en-GB" sz="4000" dirty="0" smtClean="0"/>
              <a:t>ydrochloric acid + magnesium hydroxide </a:t>
            </a:r>
            <a:r>
              <a:rPr lang="en-GB" sz="4000" dirty="0" smtClean="0">
                <a:sym typeface="Wingdings" panose="05000000000000000000" pitchFamily="2" charset="2"/>
              </a:rPr>
              <a:t></a:t>
            </a:r>
          </a:p>
          <a:p>
            <a:pPr marL="0" indent="0" algn="r">
              <a:buNone/>
            </a:pPr>
            <a:r>
              <a:rPr lang="en-GB" sz="4000" b="1" dirty="0">
                <a:solidFill>
                  <a:srgbClr val="00B050"/>
                </a:solidFill>
                <a:sym typeface="Wingdings" panose="05000000000000000000" pitchFamily="2" charset="2"/>
              </a:rPr>
              <a:t>m</a:t>
            </a:r>
            <a:r>
              <a:rPr lang="en-GB" sz="40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agnesium chloride + water</a:t>
            </a:r>
          </a:p>
          <a:p>
            <a:r>
              <a:rPr lang="en-GB" sz="4000" dirty="0" smtClean="0">
                <a:sym typeface="Wingdings" panose="05000000000000000000" pitchFamily="2" charset="2"/>
              </a:rPr>
              <a:t>nitric acid + sodium hydroxide </a:t>
            </a:r>
          </a:p>
          <a:p>
            <a:pPr marL="0" indent="0" algn="r">
              <a:buNone/>
            </a:pPr>
            <a:r>
              <a:rPr lang="en-GB" sz="40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sodium nitrate + water</a:t>
            </a:r>
          </a:p>
          <a:p>
            <a:r>
              <a:rPr lang="en-GB" sz="4000" dirty="0">
                <a:sym typeface="Wingdings" panose="05000000000000000000" pitchFamily="2" charset="2"/>
              </a:rPr>
              <a:t>s</a:t>
            </a:r>
            <a:r>
              <a:rPr lang="en-GB" sz="4000" dirty="0" smtClean="0">
                <a:sym typeface="Wingdings" panose="05000000000000000000" pitchFamily="2" charset="2"/>
              </a:rPr>
              <a:t>ulphuric acid + calcium hydroxide </a:t>
            </a:r>
          </a:p>
          <a:p>
            <a:pPr marL="0" indent="0" algn="r">
              <a:buNone/>
            </a:pPr>
            <a:r>
              <a:rPr lang="en-GB" sz="4000" b="1" dirty="0">
                <a:solidFill>
                  <a:srgbClr val="00B050"/>
                </a:solidFill>
              </a:rPr>
              <a:t>c</a:t>
            </a:r>
            <a:r>
              <a:rPr lang="en-GB" sz="4000" b="1" dirty="0" smtClean="0">
                <a:solidFill>
                  <a:srgbClr val="00B050"/>
                </a:solidFill>
              </a:rPr>
              <a:t>alcium sulphate + water</a:t>
            </a:r>
            <a:endParaRPr lang="en-US" sz="4000" b="1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52" y="706582"/>
            <a:ext cx="572793" cy="43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38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Match up the substance with the pH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393873" y="2088861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 smtClean="0"/>
              <a:t>Lemon juice</a:t>
            </a:r>
          </a:p>
          <a:p>
            <a:pPr marL="0" indent="0">
              <a:buNone/>
            </a:pPr>
            <a:r>
              <a:rPr lang="en-GB" sz="4800" dirty="0" smtClean="0"/>
              <a:t>Hydrochloric acid </a:t>
            </a:r>
          </a:p>
          <a:p>
            <a:pPr marL="0" indent="0">
              <a:buNone/>
            </a:pPr>
            <a:r>
              <a:rPr lang="en-GB" sz="4800" dirty="0" smtClean="0"/>
              <a:t>Soap</a:t>
            </a:r>
          </a:p>
          <a:p>
            <a:pPr marL="0" indent="0">
              <a:buNone/>
            </a:pPr>
            <a:r>
              <a:rPr lang="en-GB" sz="4800" dirty="0" smtClean="0"/>
              <a:t>Sodium hydroxide </a:t>
            </a:r>
          </a:p>
          <a:p>
            <a:pPr marL="0" indent="0">
              <a:buNone/>
            </a:pPr>
            <a:r>
              <a:rPr lang="en-GB" sz="4800" dirty="0" smtClean="0"/>
              <a:t>Water</a:t>
            </a:r>
            <a:endParaRPr lang="en-US" sz="4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226123" y="2088861"/>
            <a:ext cx="2223655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4800" dirty="0" smtClean="0"/>
              <a:t> pH 14</a:t>
            </a:r>
          </a:p>
          <a:p>
            <a:pPr marL="0" indent="0" algn="r">
              <a:buNone/>
            </a:pPr>
            <a:r>
              <a:rPr lang="en-GB" sz="4800" dirty="0" smtClean="0"/>
              <a:t> pH 0</a:t>
            </a:r>
          </a:p>
          <a:p>
            <a:pPr marL="0" indent="0" algn="r">
              <a:buNone/>
            </a:pPr>
            <a:r>
              <a:rPr lang="en-GB" sz="4800" dirty="0"/>
              <a:t> </a:t>
            </a:r>
            <a:r>
              <a:rPr lang="en-GB" sz="4800" dirty="0" smtClean="0"/>
              <a:t>pH 3</a:t>
            </a:r>
          </a:p>
          <a:p>
            <a:pPr marL="0" indent="0" algn="r">
              <a:buNone/>
            </a:pPr>
            <a:r>
              <a:rPr lang="en-GB" sz="4800" dirty="0" smtClean="0"/>
              <a:t> pH 7</a:t>
            </a:r>
          </a:p>
          <a:p>
            <a:pPr marL="0" indent="0" algn="r">
              <a:buNone/>
            </a:pPr>
            <a:r>
              <a:rPr lang="en-GB" sz="4800" dirty="0"/>
              <a:t> </a:t>
            </a:r>
            <a:r>
              <a:rPr lang="en-GB" sz="4800" dirty="0" smtClean="0"/>
              <a:t>pH 9</a:t>
            </a:r>
          </a:p>
          <a:p>
            <a:endParaRPr lang="en-GB" sz="4800" dirty="0" smtClean="0"/>
          </a:p>
          <a:p>
            <a:endParaRPr lang="en-GB" sz="4800" dirty="0" smtClean="0"/>
          </a:p>
          <a:p>
            <a:endParaRPr lang="en-US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52" y="706582"/>
            <a:ext cx="572793" cy="438394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3449778" y="2479964"/>
            <a:ext cx="2944095" cy="236912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449778" y="3255818"/>
            <a:ext cx="2944095" cy="3420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449777" y="4065876"/>
            <a:ext cx="2944096" cy="155214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449776" y="2479964"/>
            <a:ext cx="2944096" cy="156902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49776" y="4824845"/>
            <a:ext cx="2944096" cy="81005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87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L5: Neutralisation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sz="3600" b="1" dirty="0" smtClean="0">
                <a:solidFill>
                  <a:srgbClr val="00B050"/>
                </a:solidFill>
              </a:rPr>
              <a:t>Understand that when an acid and an alkali are mixed together a neutralisation reaction happens.</a:t>
            </a:r>
          </a:p>
          <a:p>
            <a:pPr marL="514350" indent="-514350">
              <a:buAutoNum type="arabicPeriod"/>
            </a:pPr>
            <a:r>
              <a:rPr lang="en-GB" sz="3600" b="1" dirty="0" smtClean="0">
                <a:solidFill>
                  <a:srgbClr val="FFC000"/>
                </a:solidFill>
              </a:rPr>
              <a:t>Describe how to make a neutral solution from an acid and an alkali.</a:t>
            </a:r>
          </a:p>
          <a:p>
            <a:pPr marL="514350" indent="-514350">
              <a:buAutoNum type="arabicPeriod"/>
            </a:pPr>
            <a:r>
              <a:rPr lang="en-GB" sz="3600" b="1" dirty="0" smtClean="0">
                <a:solidFill>
                  <a:srgbClr val="FF0000"/>
                </a:solidFill>
              </a:rPr>
              <a:t>Write simple word equations to show the products of neutralisation reactions.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1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Neutralisation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Neutralisation</a:t>
            </a:r>
            <a:r>
              <a:rPr lang="en-GB" sz="3200" dirty="0" smtClean="0"/>
              <a:t> = when an acid and an alkali are mixed together they cancel each other out</a:t>
            </a:r>
          </a:p>
          <a:p>
            <a:endParaRPr lang="en-GB" sz="3200" dirty="0"/>
          </a:p>
          <a:p>
            <a:r>
              <a:rPr lang="en-GB" sz="3200" dirty="0" smtClean="0"/>
              <a:t>The chemical reaction produces two substances which are both </a:t>
            </a:r>
            <a:r>
              <a:rPr lang="en-GB" sz="3200" b="1" dirty="0" smtClean="0">
                <a:solidFill>
                  <a:srgbClr val="FF0000"/>
                </a:solidFill>
              </a:rPr>
              <a:t>neutral</a:t>
            </a:r>
            <a:r>
              <a:rPr lang="en-GB" sz="3200" dirty="0" smtClean="0"/>
              <a:t> (not an acid or an alkali).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9" y="645388"/>
            <a:ext cx="741846" cy="74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445"/>
            <a:ext cx="10515600" cy="1325563"/>
          </a:xfrm>
        </p:spPr>
        <p:txBody>
          <a:bodyPr/>
          <a:lstStyle/>
          <a:p>
            <a:r>
              <a:rPr lang="en-GB" dirty="0" smtClean="0"/>
              <a:t>Neutralisation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960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b="1" dirty="0" smtClean="0">
                <a:solidFill>
                  <a:srgbClr val="FF0000"/>
                </a:solidFill>
              </a:rPr>
              <a:t>Acid</a:t>
            </a:r>
            <a:r>
              <a:rPr lang="en-GB" sz="4000" dirty="0" smtClean="0"/>
              <a:t> + </a:t>
            </a:r>
            <a:r>
              <a:rPr lang="en-GB" sz="4000" b="1" dirty="0" smtClean="0">
                <a:solidFill>
                  <a:srgbClr val="0070C0"/>
                </a:solidFill>
              </a:rPr>
              <a:t>Alkali</a:t>
            </a:r>
            <a:r>
              <a:rPr lang="en-GB" sz="4000" dirty="0" smtClean="0"/>
              <a:t> </a:t>
            </a:r>
            <a:r>
              <a:rPr lang="en-GB" sz="4000" dirty="0" smtClean="0">
                <a:sym typeface="Wingdings" panose="05000000000000000000" pitchFamily="2" charset="2"/>
              </a:rPr>
              <a:t> </a:t>
            </a:r>
            <a:r>
              <a:rPr lang="en-GB" sz="40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Salt</a:t>
            </a:r>
            <a:r>
              <a:rPr lang="en-GB" sz="4000" dirty="0" smtClean="0">
                <a:sym typeface="Wingdings" panose="05000000000000000000" pitchFamily="2" charset="2"/>
              </a:rPr>
              <a:t> + </a:t>
            </a:r>
            <a:r>
              <a:rPr lang="en-GB" sz="40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Water</a:t>
            </a:r>
          </a:p>
          <a:p>
            <a:endParaRPr lang="en-GB" sz="3200" dirty="0">
              <a:sym typeface="Wingdings" panose="05000000000000000000" pitchFamily="2" charset="2"/>
            </a:endParaRPr>
          </a:p>
          <a:p>
            <a:r>
              <a:rPr lang="en-GB" sz="3200" dirty="0" smtClean="0">
                <a:sym typeface="Wingdings" panose="05000000000000000000" pitchFamily="2" charset="2"/>
              </a:rPr>
              <a:t>This is called a </a:t>
            </a:r>
            <a:r>
              <a:rPr lang="en-GB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word equation</a:t>
            </a:r>
            <a:r>
              <a:rPr lang="en-GB" sz="3200" dirty="0" smtClean="0">
                <a:sym typeface="Wingdings" panose="05000000000000000000" pitchFamily="2" charset="2"/>
              </a:rPr>
              <a:t>. It shows you what happens in the </a:t>
            </a:r>
            <a:r>
              <a:rPr lang="en-GB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chemical reaction</a:t>
            </a:r>
            <a:r>
              <a:rPr lang="en-GB" sz="3200" dirty="0" smtClean="0">
                <a:sym typeface="Wingdings" panose="05000000000000000000" pitchFamily="2" charset="2"/>
              </a:rPr>
              <a:t>.</a:t>
            </a:r>
          </a:p>
          <a:p>
            <a:endParaRPr lang="en-GB" sz="3200" dirty="0">
              <a:sym typeface="Wingdings" panose="05000000000000000000" pitchFamily="2" charset="2"/>
            </a:endParaRPr>
          </a:p>
          <a:p>
            <a:r>
              <a:rPr lang="en-GB" sz="3200" dirty="0" smtClean="0">
                <a:sym typeface="Wingdings" panose="05000000000000000000" pitchFamily="2" charset="2"/>
              </a:rPr>
              <a:t>On the left is what you start with, these are called the </a:t>
            </a:r>
            <a:r>
              <a:rPr lang="en-GB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reactants</a:t>
            </a:r>
            <a:r>
              <a:rPr lang="en-GB" sz="3200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GB" sz="3200" dirty="0" smtClean="0">
                <a:sym typeface="Wingdings" panose="05000000000000000000" pitchFamily="2" charset="2"/>
              </a:rPr>
              <a:t>On the right is what you make in the reaction, these are called the </a:t>
            </a:r>
            <a:r>
              <a:rPr lang="en-GB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products</a:t>
            </a:r>
            <a:r>
              <a:rPr lang="en-GB" sz="3200" dirty="0" smtClean="0">
                <a:sym typeface="Wingdings" panose="05000000000000000000" pitchFamily="2" charset="2"/>
              </a:rPr>
              <a:t>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9" y="396003"/>
            <a:ext cx="741846" cy="74184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770909" y="1274618"/>
            <a:ext cx="3186546" cy="101138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296891" y="1274618"/>
            <a:ext cx="2935032" cy="101138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6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5" grpId="1" animBg="1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neutralisation reaction makes neutral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Hydrochloric acid </a:t>
            </a:r>
            <a:r>
              <a:rPr lang="en-GB" dirty="0"/>
              <a:t>+ </a:t>
            </a:r>
            <a:r>
              <a:rPr lang="en-GB" b="1" dirty="0">
                <a:solidFill>
                  <a:srgbClr val="0070C0"/>
                </a:solidFill>
              </a:rPr>
              <a:t>sodium hydroxide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sodium chloride </a:t>
            </a:r>
            <a:r>
              <a:rPr lang="en-GB" dirty="0">
                <a:sym typeface="Wingdings" panose="05000000000000000000" pitchFamily="2" charset="2"/>
              </a:rPr>
              <a:t>+ </a:t>
            </a:r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water</a:t>
            </a:r>
          </a:p>
          <a:p>
            <a:endParaRPr lang="en-GB" dirty="0" smtClean="0"/>
          </a:p>
          <a:p>
            <a:r>
              <a:rPr lang="en-GB" dirty="0" smtClean="0"/>
              <a:t>If you add an </a:t>
            </a:r>
            <a:r>
              <a:rPr lang="en-GB" b="1" dirty="0" smtClean="0">
                <a:solidFill>
                  <a:srgbClr val="FF0000"/>
                </a:solidFill>
              </a:rPr>
              <a:t>acid</a:t>
            </a:r>
            <a:r>
              <a:rPr lang="en-GB" dirty="0" smtClean="0"/>
              <a:t> like hydrochloric acid (</a:t>
            </a:r>
            <a:r>
              <a:rPr lang="en-GB" b="1" dirty="0" smtClean="0">
                <a:solidFill>
                  <a:srgbClr val="FF0000"/>
                </a:solidFill>
              </a:rPr>
              <a:t>pH 0</a:t>
            </a:r>
            <a:r>
              <a:rPr lang="en-GB" dirty="0" smtClean="0"/>
              <a:t>) to an </a:t>
            </a:r>
            <a:r>
              <a:rPr lang="en-GB" b="1" dirty="0" smtClean="0">
                <a:solidFill>
                  <a:srgbClr val="0070C0"/>
                </a:solidFill>
              </a:rPr>
              <a:t>alkali</a:t>
            </a:r>
            <a:r>
              <a:rPr lang="en-GB" dirty="0" smtClean="0"/>
              <a:t> like sodium hydroxide (</a:t>
            </a:r>
            <a:r>
              <a:rPr lang="en-GB" b="1" dirty="0" smtClean="0">
                <a:solidFill>
                  <a:srgbClr val="0070C0"/>
                </a:solidFill>
              </a:rPr>
              <a:t>pH 14</a:t>
            </a:r>
            <a:r>
              <a:rPr lang="en-GB" dirty="0" smtClean="0"/>
              <a:t>) you end up with </a:t>
            </a:r>
            <a:r>
              <a:rPr lang="en-GB" b="1" dirty="0" smtClean="0">
                <a:solidFill>
                  <a:srgbClr val="00B050"/>
                </a:solidFill>
              </a:rPr>
              <a:t>water</a:t>
            </a:r>
            <a:r>
              <a:rPr lang="en-GB" dirty="0" smtClean="0"/>
              <a:t> (which we know is </a:t>
            </a:r>
            <a:r>
              <a:rPr lang="en-GB" b="1" dirty="0" smtClean="0">
                <a:solidFill>
                  <a:srgbClr val="00B050"/>
                </a:solidFill>
              </a:rPr>
              <a:t>neutral</a:t>
            </a:r>
            <a:r>
              <a:rPr lang="en-GB" dirty="0" smtClean="0"/>
              <a:t>) and a </a:t>
            </a:r>
            <a:r>
              <a:rPr lang="en-GB" b="1" dirty="0" smtClean="0">
                <a:solidFill>
                  <a:srgbClr val="00B050"/>
                </a:solidFill>
              </a:rPr>
              <a:t>salt</a:t>
            </a:r>
            <a:r>
              <a:rPr lang="en-GB" dirty="0" smtClean="0"/>
              <a:t> (which is also </a:t>
            </a:r>
            <a:r>
              <a:rPr lang="en-GB" b="1" dirty="0" smtClean="0">
                <a:solidFill>
                  <a:srgbClr val="00B050"/>
                </a:solidFill>
              </a:rPr>
              <a:t>neutral</a:t>
            </a:r>
            <a:r>
              <a:rPr lang="en-GB" dirty="0" smtClean="0"/>
              <a:t>). They “cancel out”.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00B050"/>
                </a:solidFill>
              </a:rPr>
              <a:t>pH of the new solution </a:t>
            </a:r>
            <a:r>
              <a:rPr lang="en-GB" dirty="0" smtClean="0"/>
              <a:t>will be </a:t>
            </a:r>
            <a:r>
              <a:rPr lang="en-GB" b="1" dirty="0" smtClean="0">
                <a:solidFill>
                  <a:srgbClr val="00B050"/>
                </a:solidFill>
              </a:rPr>
              <a:t>in between the two </a:t>
            </a:r>
            <a:r>
              <a:rPr lang="en-GB" b="1" dirty="0" err="1" smtClean="0">
                <a:solidFill>
                  <a:srgbClr val="00B050"/>
                </a:solidFill>
              </a:rPr>
              <a:t>pHs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of the </a:t>
            </a:r>
            <a:r>
              <a:rPr lang="en-GB" b="1" dirty="0" smtClean="0">
                <a:solidFill>
                  <a:srgbClr val="00B050"/>
                </a:solidFill>
              </a:rPr>
              <a:t>reactants</a:t>
            </a:r>
            <a:r>
              <a:rPr lang="en-GB" dirty="0" smtClean="0"/>
              <a:t>. It may not be 7 though because there may be more of either the acid or the alkali.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Practical: Neutralisation Challenge!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We are going to try to make a </a:t>
            </a:r>
            <a:r>
              <a:rPr lang="en-GB" sz="3200" b="1" dirty="0" smtClean="0">
                <a:solidFill>
                  <a:srgbClr val="FF0000"/>
                </a:solidFill>
              </a:rPr>
              <a:t>neutral solution </a:t>
            </a:r>
            <a:r>
              <a:rPr lang="en-GB" sz="3200" dirty="0" smtClean="0"/>
              <a:t>by neutralising a sample of hydrochloric acid with sodium hydroxide. </a:t>
            </a:r>
          </a:p>
          <a:p>
            <a:endParaRPr lang="en-GB" sz="3200" dirty="0"/>
          </a:p>
          <a:p>
            <a:r>
              <a:rPr lang="en-GB" sz="3200" dirty="0" smtClean="0"/>
              <a:t>If you add a little too much, there will be extra alkali and the pH will go over 7.</a:t>
            </a:r>
          </a:p>
          <a:p>
            <a:endParaRPr lang="en-GB" sz="3200" dirty="0" smtClean="0"/>
          </a:p>
          <a:p>
            <a:r>
              <a:rPr lang="en-GB" sz="3200" dirty="0" smtClean="0"/>
              <a:t>What do you think we can do to fix that?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707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salt produced?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769" y="1825625"/>
            <a:ext cx="11588262" cy="435133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 salt is a type of chemical. Table salt (that we eat) is only ONE chemical salt, sodium chloride.</a:t>
            </a:r>
          </a:p>
          <a:p>
            <a:endParaRPr lang="en-GB" sz="3200" dirty="0"/>
          </a:p>
          <a:p>
            <a:r>
              <a:rPr lang="en-GB" sz="3200" dirty="0" smtClean="0"/>
              <a:t>We can make sodium chloride in the following reaction:</a:t>
            </a:r>
          </a:p>
          <a:p>
            <a:pPr marL="0" indent="0" algn="ctr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Hydrochloric acid </a:t>
            </a:r>
            <a:r>
              <a:rPr lang="en-GB" sz="3200" dirty="0" smtClean="0"/>
              <a:t>+ </a:t>
            </a:r>
            <a:r>
              <a:rPr lang="en-GB" sz="3200" b="1" dirty="0" smtClean="0">
                <a:solidFill>
                  <a:srgbClr val="0070C0"/>
                </a:solidFill>
              </a:rPr>
              <a:t>sodium hydroxide </a:t>
            </a:r>
            <a:r>
              <a:rPr lang="en-GB" sz="3200" dirty="0" smtClean="0">
                <a:sym typeface="Wingdings" panose="05000000000000000000" pitchFamily="2" charset="2"/>
              </a:rPr>
              <a:t> </a:t>
            </a:r>
            <a:r>
              <a:rPr lang="en-GB" sz="32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sodium chloride </a:t>
            </a:r>
            <a:r>
              <a:rPr lang="en-GB" sz="3200" dirty="0" smtClean="0">
                <a:sym typeface="Wingdings" panose="05000000000000000000" pitchFamily="2" charset="2"/>
              </a:rPr>
              <a:t>+ </a:t>
            </a:r>
            <a:r>
              <a:rPr lang="en-GB" sz="32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water</a:t>
            </a:r>
          </a:p>
          <a:p>
            <a:endParaRPr lang="en-GB" sz="3200" dirty="0">
              <a:sym typeface="Wingdings" panose="05000000000000000000" pitchFamily="2" charset="2"/>
            </a:endParaRPr>
          </a:p>
          <a:p>
            <a:r>
              <a:rPr lang="en-GB" sz="3200" dirty="0" smtClean="0">
                <a:sym typeface="Wingdings" panose="05000000000000000000" pitchFamily="2" charset="2"/>
              </a:rPr>
              <a:t>Can you see a way to predict what salt will be made?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69" y="645388"/>
            <a:ext cx="741846" cy="74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96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Predicting the Salt Produced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937" y="1825625"/>
            <a:ext cx="11676185" cy="435133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Hydrochloric acid </a:t>
            </a:r>
            <a:r>
              <a:rPr lang="en-GB" sz="3200" dirty="0" smtClean="0"/>
              <a:t>+ </a:t>
            </a:r>
            <a:r>
              <a:rPr lang="en-GB" sz="3200" b="1" dirty="0" smtClean="0">
                <a:solidFill>
                  <a:srgbClr val="0070C0"/>
                </a:solidFill>
              </a:rPr>
              <a:t>sodium hydroxide </a:t>
            </a:r>
            <a:r>
              <a:rPr lang="en-GB" sz="3200" dirty="0" smtClean="0">
                <a:sym typeface="Wingdings" panose="05000000000000000000" pitchFamily="2" charset="2"/>
              </a:rPr>
              <a:t> </a:t>
            </a:r>
            <a:r>
              <a:rPr lang="en-GB" sz="32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sodium chloride </a:t>
            </a:r>
            <a:r>
              <a:rPr lang="en-GB" sz="3200" dirty="0" smtClean="0">
                <a:sym typeface="Wingdings" panose="05000000000000000000" pitchFamily="2" charset="2"/>
              </a:rPr>
              <a:t>+ </a:t>
            </a:r>
            <a:r>
              <a:rPr lang="en-GB" sz="32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water</a:t>
            </a:r>
          </a:p>
          <a:p>
            <a:endParaRPr lang="en-GB" sz="3200" dirty="0" smtClean="0"/>
          </a:p>
          <a:p>
            <a:r>
              <a:rPr lang="en-GB" sz="3200" dirty="0" smtClean="0"/>
              <a:t>The </a:t>
            </a:r>
            <a:r>
              <a:rPr lang="en-GB" sz="3200" b="1" dirty="0" smtClean="0">
                <a:solidFill>
                  <a:srgbClr val="0070C0"/>
                </a:solidFill>
              </a:rPr>
              <a:t>first part </a:t>
            </a:r>
            <a:r>
              <a:rPr lang="en-GB" sz="3200" dirty="0" smtClean="0"/>
              <a:t>of the name of the salt comes from the </a:t>
            </a:r>
            <a:r>
              <a:rPr lang="en-GB" sz="3200" b="1" dirty="0" smtClean="0">
                <a:solidFill>
                  <a:srgbClr val="0070C0"/>
                </a:solidFill>
              </a:rPr>
              <a:t>first part of the alkali</a:t>
            </a:r>
            <a:r>
              <a:rPr lang="en-GB" sz="3200" dirty="0" smtClean="0"/>
              <a:t>. (The </a:t>
            </a:r>
            <a:r>
              <a:rPr lang="en-GB" sz="3200" b="1" dirty="0" smtClean="0">
                <a:solidFill>
                  <a:srgbClr val="0070C0"/>
                </a:solidFill>
              </a:rPr>
              <a:t>sodium</a:t>
            </a:r>
            <a:r>
              <a:rPr lang="en-GB" sz="3200" dirty="0" smtClean="0"/>
              <a:t> from </a:t>
            </a:r>
            <a:r>
              <a:rPr lang="en-GB" sz="3200" b="1" dirty="0" smtClean="0">
                <a:solidFill>
                  <a:srgbClr val="0070C0"/>
                </a:solidFill>
              </a:rPr>
              <a:t>sodium</a:t>
            </a:r>
            <a:r>
              <a:rPr lang="en-GB" sz="3200" dirty="0" smtClean="0"/>
              <a:t> chloride, comes from </a:t>
            </a:r>
            <a:r>
              <a:rPr lang="en-GB" sz="3200" b="1" dirty="0" smtClean="0">
                <a:solidFill>
                  <a:srgbClr val="0070C0"/>
                </a:solidFill>
              </a:rPr>
              <a:t>sodium</a:t>
            </a:r>
            <a:r>
              <a:rPr lang="en-GB" sz="3200" dirty="0" smtClean="0"/>
              <a:t> hydroxide)</a:t>
            </a:r>
          </a:p>
          <a:p>
            <a:r>
              <a:rPr lang="en-GB" sz="3200" dirty="0" smtClean="0"/>
              <a:t>The </a:t>
            </a:r>
            <a:r>
              <a:rPr lang="en-GB" sz="3200" b="1" dirty="0" smtClean="0">
                <a:solidFill>
                  <a:srgbClr val="FF0000"/>
                </a:solidFill>
              </a:rPr>
              <a:t>second part </a:t>
            </a:r>
            <a:r>
              <a:rPr lang="en-GB" sz="3200" dirty="0" smtClean="0"/>
              <a:t>of the name comes from the </a:t>
            </a:r>
            <a:r>
              <a:rPr lang="en-GB" sz="3200" b="1" dirty="0" smtClean="0">
                <a:solidFill>
                  <a:srgbClr val="FF0000"/>
                </a:solidFill>
              </a:rPr>
              <a:t>second part of the acid</a:t>
            </a:r>
            <a:r>
              <a:rPr lang="en-GB" sz="3200" dirty="0" smtClean="0"/>
              <a:t>. (The </a:t>
            </a:r>
            <a:r>
              <a:rPr lang="en-GB" sz="3200" b="1" dirty="0" smtClean="0">
                <a:solidFill>
                  <a:srgbClr val="FF0000"/>
                </a:solidFill>
              </a:rPr>
              <a:t>chloride</a:t>
            </a:r>
            <a:r>
              <a:rPr lang="en-GB" sz="3200" dirty="0" smtClean="0"/>
              <a:t> from sodium </a:t>
            </a:r>
            <a:r>
              <a:rPr lang="en-GB" sz="3200" b="1" dirty="0" smtClean="0">
                <a:solidFill>
                  <a:srgbClr val="FF0000"/>
                </a:solidFill>
              </a:rPr>
              <a:t>chloride</a:t>
            </a:r>
            <a:r>
              <a:rPr lang="en-GB" sz="3200" dirty="0" smtClean="0"/>
              <a:t>, comes from hydro</a:t>
            </a:r>
            <a:r>
              <a:rPr lang="en-GB" sz="3200" b="1" dirty="0" smtClean="0">
                <a:solidFill>
                  <a:srgbClr val="FF0000"/>
                </a:solidFill>
              </a:rPr>
              <a:t>chloric</a:t>
            </a:r>
            <a:r>
              <a:rPr lang="en-GB" sz="3200" dirty="0" smtClean="0"/>
              <a:t> acid).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578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568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Match up the substance with the pH</vt:lpstr>
      <vt:lpstr>Match up the substance with the pH</vt:lpstr>
      <vt:lpstr>L5: Neutralisation</vt:lpstr>
      <vt:lpstr>Neutralisation</vt:lpstr>
      <vt:lpstr>Neutralisation reaction</vt:lpstr>
      <vt:lpstr>A neutralisation reaction makes neutral products</vt:lpstr>
      <vt:lpstr>Practical: Neutralisation Challenge!</vt:lpstr>
      <vt:lpstr>What is the salt produced?</vt:lpstr>
      <vt:lpstr>Predicting the Salt Produced</vt:lpstr>
      <vt:lpstr>Different Acids Produce Different Salts</vt:lpstr>
      <vt:lpstr>Now you try!</vt:lpstr>
      <vt:lpstr>Now you try!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L5: Neutralisation</dc:title>
  <dc:creator>Jessica Luu</dc:creator>
  <cp:lastModifiedBy>Jessica Luu</cp:lastModifiedBy>
  <cp:revision>10</cp:revision>
  <dcterms:created xsi:type="dcterms:W3CDTF">2015-09-23T13:53:31Z</dcterms:created>
  <dcterms:modified xsi:type="dcterms:W3CDTF">2015-10-08T11:40:17Z</dcterms:modified>
</cp:coreProperties>
</file>