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5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6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8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4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ABE1-CAE0-414B-8FDB-4A9FC73663D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D5BA-59AD-4128-B4AA-0556CCE1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complete the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Hydrochloric acid + sodium hydroxide </a:t>
            </a:r>
            <a:r>
              <a:rPr lang="en-GB" dirty="0" smtClean="0">
                <a:sym typeface="Wingdings" panose="05000000000000000000" pitchFamily="2" charset="2"/>
              </a:rPr>
              <a:t> __________ + ___________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ym typeface="Wingdings" panose="05000000000000000000" pitchFamily="2" charset="2"/>
              </a:rPr>
              <a:t>Sulphuric acid + potassium hydroxide  __________ + __________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ym typeface="Wingdings" panose="05000000000000000000" pitchFamily="2" charset="2"/>
              </a:rPr>
              <a:t>Nitric acid + ___________  magnesium nitrate + ____________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ym typeface="Wingdings" panose="05000000000000000000" pitchFamily="2" charset="2"/>
              </a:rPr>
              <a:t>__________ + calcium hydroxide  calcium sulphate + 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03"/>
            <a:ext cx="10515600" cy="1325563"/>
          </a:xfrm>
        </p:spPr>
        <p:txBody>
          <a:bodyPr/>
          <a:lstStyle/>
          <a:p>
            <a:r>
              <a:rPr lang="en-GB" dirty="0" smtClean="0"/>
              <a:t>Use 3: Neutralising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256"/>
            <a:ext cx="10515600" cy="319059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Pollution</a:t>
            </a:r>
            <a:r>
              <a:rPr lang="en-GB" dirty="0" smtClean="0"/>
              <a:t> can cause rain to become </a:t>
            </a:r>
            <a:r>
              <a:rPr lang="en-GB" b="1" dirty="0" smtClean="0">
                <a:solidFill>
                  <a:srgbClr val="FF0000"/>
                </a:solidFill>
              </a:rPr>
              <a:t>acidic</a:t>
            </a:r>
            <a:r>
              <a:rPr lang="en-GB" dirty="0" smtClean="0"/>
              <a:t>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Acid rain </a:t>
            </a:r>
            <a:r>
              <a:rPr lang="en-GB" dirty="0" smtClean="0"/>
              <a:t>can cause </a:t>
            </a:r>
            <a:r>
              <a:rPr lang="en-GB" dirty="0" smtClean="0">
                <a:solidFill>
                  <a:srgbClr val="FF0000"/>
                </a:solidFill>
              </a:rPr>
              <a:t>rivers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lakes</a:t>
            </a:r>
            <a:r>
              <a:rPr lang="en-GB" dirty="0" smtClean="0"/>
              <a:t>, and </a:t>
            </a:r>
            <a:r>
              <a:rPr lang="en-GB" dirty="0" smtClean="0">
                <a:solidFill>
                  <a:srgbClr val="FF0000"/>
                </a:solidFill>
              </a:rPr>
              <a:t>soil</a:t>
            </a:r>
            <a:r>
              <a:rPr lang="en-GB" dirty="0" smtClean="0"/>
              <a:t> to become very acidic.</a:t>
            </a:r>
          </a:p>
          <a:p>
            <a:endParaRPr lang="en-GB" sz="1050" dirty="0"/>
          </a:p>
          <a:p>
            <a:r>
              <a:rPr lang="en-GB" dirty="0" smtClean="0"/>
              <a:t>Why is this dangerous?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Animals (like fish) and plants living in rivers in lakes can die.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Plants cannot grow well in acidic soil.</a:t>
            </a:r>
          </a:p>
          <a:p>
            <a:endParaRPr lang="en-GB" dirty="0"/>
          </a:p>
        </p:txBody>
      </p:sp>
      <p:pic>
        <p:nvPicPr>
          <p:cNvPr id="8194" name="Picture 2" descr="http://us.cdn2.123rf.com/168nwm/blamb/blamb1409/blamb140900001/31271016-a-cluster-of-cartoon-factories-with-large-smokest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92" y="4272895"/>
            <a:ext cx="2211108" cy="20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heeducationcenter.com/storage/thumbnails/157197_0_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30" y="4138239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lipartbest.com/cliparts/9Tp/bb7/9Tpbb76X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65" y="4232554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" y="242834"/>
            <a:ext cx="870900" cy="8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1325563"/>
          </a:xfrm>
        </p:spPr>
        <p:txBody>
          <a:bodyPr/>
          <a:lstStyle/>
          <a:p>
            <a:r>
              <a:rPr lang="en-GB" dirty="0" smtClean="0"/>
              <a:t>Write a possible solution for acid rain.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4261"/>
            <a:ext cx="10515600" cy="4351338"/>
          </a:xfrm>
        </p:spPr>
        <p:txBody>
          <a:bodyPr/>
          <a:lstStyle/>
          <a:p>
            <a:r>
              <a:rPr lang="en-GB" dirty="0" smtClean="0"/>
              <a:t>Powdered </a:t>
            </a:r>
            <a:r>
              <a:rPr lang="en-GB" b="1" dirty="0" smtClean="0">
                <a:solidFill>
                  <a:srgbClr val="FF0000"/>
                </a:solidFill>
              </a:rPr>
              <a:t>alkali</a:t>
            </a:r>
            <a:r>
              <a:rPr lang="en-GB" dirty="0" smtClean="0"/>
              <a:t> (calcium carbonate) can be added to rivers, lakes, and soil to </a:t>
            </a:r>
            <a:r>
              <a:rPr lang="en-GB" b="1" dirty="0" smtClean="0">
                <a:solidFill>
                  <a:srgbClr val="FF0000"/>
                </a:solidFill>
              </a:rPr>
              <a:t>neutralise</a:t>
            </a:r>
            <a:r>
              <a:rPr lang="en-GB" dirty="0" smtClean="0"/>
              <a:t> the extra acid.</a:t>
            </a:r>
            <a:endParaRPr lang="en-US" dirty="0"/>
          </a:p>
        </p:txBody>
      </p:sp>
      <p:pic>
        <p:nvPicPr>
          <p:cNvPr id="9218" name="Picture 2" descr="http://www.essentialchemicalindustry.org/images/stories/240_calciumcarbonate/Unit24%20CalciumCarbonate230810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6" y="3007760"/>
            <a:ext cx="4187825" cy="31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" y="431092"/>
            <a:ext cx="870900" cy="87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1" y="1756655"/>
            <a:ext cx="493776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4: Baking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690688"/>
            <a:ext cx="8068235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Review</a:t>
            </a:r>
          </a:p>
          <a:p>
            <a:pPr marL="0" indent="0" algn="ctr">
              <a:buNone/>
            </a:pPr>
            <a:r>
              <a:rPr lang="en-GB" dirty="0" smtClean="0"/>
              <a:t>Acid + Carbonate </a:t>
            </a:r>
            <a:r>
              <a:rPr lang="en-GB" dirty="0" smtClean="0">
                <a:sym typeface="Wingdings" panose="05000000000000000000" pitchFamily="2" charset="2"/>
              </a:rPr>
              <a:t> Salt + Water +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Carbon Dioxide</a:t>
            </a:r>
          </a:p>
          <a:p>
            <a:endParaRPr lang="en-GB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Sodium bicarbonate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(an alkali) is </a:t>
            </a:r>
            <a:r>
              <a:rPr lang="en-GB" dirty="0" smtClean="0">
                <a:sym typeface="Wingdings" panose="05000000000000000000" pitchFamily="2" charset="2"/>
              </a:rPr>
              <a:t>often called baking soda or bicarbonate of soda.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Baking powder contains sodium bicarbonate plus an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acid</a:t>
            </a:r>
            <a:r>
              <a:rPr lang="en-GB" dirty="0" smtClean="0">
                <a:sym typeface="Wingdings" panose="05000000000000000000" pitchFamily="2" charset="2"/>
              </a:rPr>
              <a:t>, tartaric acid.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This causes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carbon dioxide bubbles </a:t>
            </a:r>
            <a:r>
              <a:rPr lang="en-GB" dirty="0" smtClean="0">
                <a:sym typeface="Wingdings" panose="05000000000000000000" pitchFamily="2" charset="2"/>
              </a:rPr>
              <a:t>to form when making batter.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This makes baked goods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fluffy</a:t>
            </a:r>
            <a:r>
              <a:rPr lang="en-GB" dirty="0" smtClean="0">
                <a:sym typeface="Wingdings" panose="05000000000000000000" pitchFamily="2" charset="2"/>
              </a:rPr>
              <a:t> instead of hard.</a:t>
            </a:r>
            <a:endParaRPr lang="en-US" dirty="0"/>
          </a:p>
        </p:txBody>
      </p:sp>
      <p:pic>
        <p:nvPicPr>
          <p:cNvPr id="10242" name="Picture 2" descr="http://blog.utahscouts.org/wp-content/uploads/2015/03/bread-dough-ris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857" y="786665"/>
            <a:ext cx="2833128" cy="21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humbs.dreamstime.com/z/sponge-texture-283820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2" b="18454"/>
          <a:stretch/>
        </p:blipFill>
        <p:spPr bwMode="auto">
          <a:xfrm>
            <a:off x="8901766" y="3713796"/>
            <a:ext cx="2699311" cy="22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3" y="505063"/>
            <a:ext cx="870900" cy="8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Baking word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Sodium bicarbonate + tartaric acid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	</a:t>
            </a:r>
            <a:r>
              <a:rPr lang="en-GB" dirty="0" smtClean="0">
                <a:sym typeface="Wingdings" panose="05000000000000000000" pitchFamily="2" charset="2"/>
              </a:rPr>
              <a:t>        _________ tartrate + ________ + __________ ___________</a:t>
            </a:r>
            <a:endParaRPr lang="en-US" dirty="0"/>
          </a:p>
        </p:txBody>
      </p:sp>
      <p:pic>
        <p:nvPicPr>
          <p:cNvPr id="1026" name="Picture 2" descr="http://images.clipartpanda.com/baking-clipart-yconBBg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3403505"/>
            <a:ext cx="27717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Choose one of the following summary activities.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Option 1: complete a fill in the blank explanation of the uses.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Option 2: write your own summary of each use of neutralisation.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Use 1: Indigestion tablets</a:t>
            </a:r>
          </a:p>
          <a:p>
            <a:pPr marL="0" indent="0" algn="ctr">
              <a:buNone/>
            </a:pPr>
            <a:r>
              <a:rPr lang="en-GB" dirty="0" smtClean="0"/>
              <a:t>Use 2: Toothpaste</a:t>
            </a:r>
          </a:p>
          <a:p>
            <a:pPr marL="0" indent="0" algn="ctr">
              <a:buNone/>
            </a:pPr>
            <a:r>
              <a:rPr lang="en-GB" dirty="0" smtClean="0"/>
              <a:t>Use 3: Treating Acid Rain</a:t>
            </a:r>
          </a:p>
          <a:p>
            <a:pPr marL="0" indent="0" algn="ctr">
              <a:buNone/>
            </a:pPr>
            <a:r>
              <a:rPr lang="en-GB" dirty="0" smtClean="0"/>
              <a:t>Use 4: Baking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8" y="346448"/>
            <a:ext cx="11667565" cy="6309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Use 1: Indigestion</a:t>
            </a:r>
          </a:p>
          <a:p>
            <a:r>
              <a:rPr lang="en-GB" dirty="0" smtClean="0"/>
              <a:t>Indigestion is caused by too much _____ in the stomach. ______ can be used to _________ and remove the extra ______ 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Use 2: Toothpaste</a:t>
            </a:r>
          </a:p>
          <a:p>
            <a:r>
              <a:rPr lang="en-GB" dirty="0" smtClean="0"/>
              <a:t>_________ feed on food in the mouth and produce ______, which can cause tooth decay. Toothpaste contains _______ to neutralise the ______.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Use 3: Acid Rain</a:t>
            </a:r>
          </a:p>
          <a:p>
            <a:r>
              <a:rPr lang="en-GB" dirty="0" smtClean="0"/>
              <a:t>________ causes acid rain, which can harm the environment. Powdered ________ can be added to rivers, lakes, and soil to _________ the acid.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Use 4: Baking</a:t>
            </a:r>
          </a:p>
          <a:p>
            <a:r>
              <a:rPr lang="en-GB" dirty="0" smtClean="0"/>
              <a:t>Carbonates produce _________ _________ when reacting with acid. This produces bubbles in batter and makes baked goods fluffy.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0" y="292660"/>
            <a:ext cx="11667565" cy="6309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Use 1: Indigestion</a:t>
            </a:r>
          </a:p>
          <a:p>
            <a:r>
              <a:rPr lang="en-GB" dirty="0" smtClean="0"/>
              <a:t>Indigestion is caused by too much </a:t>
            </a:r>
            <a:r>
              <a:rPr lang="en-GB" dirty="0" smtClean="0">
                <a:solidFill>
                  <a:srgbClr val="FF0000"/>
                </a:solidFill>
              </a:rPr>
              <a:t>acid</a:t>
            </a:r>
            <a:r>
              <a:rPr lang="en-GB" dirty="0" smtClean="0"/>
              <a:t> in the stomach. </a:t>
            </a:r>
            <a:r>
              <a:rPr lang="en-GB" dirty="0" smtClean="0">
                <a:solidFill>
                  <a:srgbClr val="FF0000"/>
                </a:solidFill>
              </a:rPr>
              <a:t>Alkali</a:t>
            </a:r>
            <a:r>
              <a:rPr lang="en-GB" dirty="0" smtClean="0"/>
              <a:t> can be used to </a:t>
            </a:r>
            <a:r>
              <a:rPr lang="en-GB" dirty="0" smtClean="0">
                <a:solidFill>
                  <a:srgbClr val="FF0000"/>
                </a:solidFill>
              </a:rPr>
              <a:t>neutralise </a:t>
            </a:r>
            <a:r>
              <a:rPr lang="en-GB" dirty="0" smtClean="0"/>
              <a:t>and remove the extra </a:t>
            </a:r>
            <a:r>
              <a:rPr lang="en-GB" dirty="0" smtClean="0">
                <a:solidFill>
                  <a:srgbClr val="FF0000"/>
                </a:solidFill>
              </a:rPr>
              <a:t>acid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Use 2: Toothpaste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Bacteria </a:t>
            </a:r>
            <a:r>
              <a:rPr lang="en-GB" dirty="0" smtClean="0"/>
              <a:t>feed on food in the mouth and produce </a:t>
            </a:r>
            <a:r>
              <a:rPr lang="en-GB" dirty="0" smtClean="0">
                <a:solidFill>
                  <a:srgbClr val="FF0000"/>
                </a:solidFill>
              </a:rPr>
              <a:t>acid, </a:t>
            </a:r>
            <a:r>
              <a:rPr lang="en-GB" dirty="0" smtClean="0"/>
              <a:t>which can cause tooth decay. Toothpaste contains </a:t>
            </a:r>
            <a:r>
              <a:rPr lang="en-GB" dirty="0" smtClean="0">
                <a:solidFill>
                  <a:srgbClr val="FF0000"/>
                </a:solidFill>
              </a:rPr>
              <a:t>alkali </a:t>
            </a:r>
            <a:r>
              <a:rPr lang="en-GB" dirty="0" smtClean="0"/>
              <a:t>to neutralise the </a:t>
            </a:r>
            <a:r>
              <a:rPr lang="en-GB" dirty="0" smtClean="0">
                <a:solidFill>
                  <a:srgbClr val="FF0000"/>
                </a:solidFill>
              </a:rPr>
              <a:t>acid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Use 3: Acid Rain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Pollution </a:t>
            </a:r>
            <a:r>
              <a:rPr lang="en-GB" dirty="0" smtClean="0"/>
              <a:t>causes acid rain, which can harm the environment. Powdered </a:t>
            </a:r>
            <a:r>
              <a:rPr lang="en-GB" dirty="0" smtClean="0">
                <a:solidFill>
                  <a:srgbClr val="FF0000"/>
                </a:solidFill>
              </a:rPr>
              <a:t>alkali </a:t>
            </a:r>
            <a:r>
              <a:rPr lang="en-GB" dirty="0" smtClean="0"/>
              <a:t>can be added to rivers, lakes, and soil to </a:t>
            </a:r>
            <a:r>
              <a:rPr lang="en-GB" dirty="0" smtClean="0">
                <a:solidFill>
                  <a:srgbClr val="FF0000"/>
                </a:solidFill>
              </a:rPr>
              <a:t>neutralise </a:t>
            </a:r>
            <a:r>
              <a:rPr lang="en-GB" dirty="0" smtClean="0"/>
              <a:t>the acid.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Use 4: Baking</a:t>
            </a:r>
          </a:p>
          <a:p>
            <a:r>
              <a:rPr lang="en-GB" dirty="0" smtClean="0"/>
              <a:t>Carbonates produce </a:t>
            </a:r>
            <a:r>
              <a:rPr lang="en-GB" dirty="0" smtClean="0">
                <a:solidFill>
                  <a:srgbClr val="FF0000"/>
                </a:solidFill>
              </a:rPr>
              <a:t>carbon dioxide </a:t>
            </a:r>
            <a:r>
              <a:rPr lang="en-GB" dirty="0" smtClean="0"/>
              <a:t>when reacting with acid. This produces bubbles in batter and makes baked goods fluffy.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835" y="230655"/>
            <a:ext cx="10515600" cy="1325563"/>
          </a:xfrm>
        </p:spPr>
        <p:txBody>
          <a:bodyPr/>
          <a:lstStyle/>
          <a:p>
            <a:r>
              <a:rPr lang="en-GB" dirty="0" smtClean="0"/>
              <a:t>Acids and Alkalis</a:t>
            </a:r>
            <a:br>
              <a:rPr lang="en-GB" dirty="0" smtClean="0"/>
            </a:br>
            <a:r>
              <a:rPr lang="en-GB" b="1" dirty="0" smtClean="0">
                <a:solidFill>
                  <a:srgbClr val="002060"/>
                </a:solidFill>
              </a:rPr>
              <a:t>L6: Uses of Neutralisation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835" y="1704600"/>
            <a:ext cx="11057965" cy="492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Recall </a:t>
            </a:r>
            <a:r>
              <a:rPr lang="en-GB" sz="3200" dirty="0" smtClean="0"/>
              <a:t>the uses for neutralisation reactions including</a:t>
            </a:r>
            <a:r>
              <a:rPr lang="en-GB" sz="3200" dirty="0" smtClean="0"/>
              <a:t>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3200" dirty="0"/>
              <a:t>Indigestion tablets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3200" dirty="0"/>
              <a:t>Toothpaste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3200" dirty="0"/>
              <a:t>Treating acid rain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3200" dirty="0" smtClean="0"/>
              <a:t>Baking</a:t>
            </a:r>
            <a:endParaRPr lang="en-GB" sz="3200" dirty="0" smtClean="0"/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2"/>
            </a:pPr>
            <a:r>
              <a:rPr lang="en-GB" sz="3200" dirty="0" smtClean="0"/>
              <a:t>Describe how each use involves the neutralisation of acid.</a:t>
            </a:r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2"/>
            </a:pPr>
            <a:r>
              <a:rPr lang="en-GB" sz="3200" dirty="0" smtClean="0"/>
              <a:t>Write </a:t>
            </a:r>
            <a:r>
              <a:rPr lang="en-GB" sz="3200" dirty="0"/>
              <a:t>word equations for the reaction of acids and carbonates.</a:t>
            </a:r>
          </a:p>
          <a:p>
            <a:pPr marL="0" indent="0">
              <a:buNone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9707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44"/>
            <a:ext cx="10515600" cy="1325563"/>
          </a:xfrm>
        </p:spPr>
        <p:txBody>
          <a:bodyPr/>
          <a:lstStyle/>
          <a:p>
            <a:r>
              <a:rPr lang="en-GB" dirty="0" smtClean="0"/>
              <a:t>Neutralisation </a:t>
            </a:r>
            <a:r>
              <a:rPr lang="en-GB" dirty="0" smtClean="0"/>
              <a:t>reactions can be very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356"/>
            <a:ext cx="10515600" cy="4713607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Acids</a:t>
            </a:r>
            <a:r>
              <a:rPr lang="en-GB" dirty="0" smtClean="0"/>
              <a:t> can be harmful as they are </a:t>
            </a:r>
            <a:r>
              <a:rPr lang="en-GB" b="1" dirty="0" smtClean="0">
                <a:solidFill>
                  <a:srgbClr val="FF0000"/>
                </a:solidFill>
              </a:rPr>
              <a:t>corrosive</a:t>
            </a:r>
            <a:r>
              <a:rPr lang="en-GB" dirty="0" smtClean="0"/>
              <a:t>. 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Alkalis</a:t>
            </a:r>
            <a:r>
              <a:rPr lang="en-GB" dirty="0" smtClean="0"/>
              <a:t> can be used to </a:t>
            </a:r>
            <a:r>
              <a:rPr lang="en-GB" b="1" dirty="0" smtClean="0">
                <a:solidFill>
                  <a:srgbClr val="0070C0"/>
                </a:solidFill>
              </a:rPr>
              <a:t>neutralise</a:t>
            </a:r>
            <a:r>
              <a:rPr lang="en-GB" dirty="0" smtClean="0"/>
              <a:t> and get rid of harmful acid.</a:t>
            </a:r>
          </a:p>
          <a:p>
            <a:endParaRPr lang="en-GB" sz="1600" dirty="0" smtClean="0"/>
          </a:p>
          <a:p>
            <a:pPr marL="0" indent="0">
              <a:buNone/>
            </a:pPr>
            <a:r>
              <a:rPr lang="en-GB" dirty="0" smtClean="0"/>
              <a:t>Examples: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" y="219919"/>
            <a:ext cx="870900" cy="870900"/>
          </a:xfrm>
          <a:prstGeom prst="rect">
            <a:avLst/>
          </a:prstGeom>
        </p:spPr>
      </p:pic>
      <p:pic>
        <p:nvPicPr>
          <p:cNvPr id="1028" name="Picture 4" descr="http://www.cliparthut.com/clip-arts/1012/tooth-decay-cartoon-10123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54" y="4021049"/>
            <a:ext cx="3782256" cy="18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review.com/_gallery/_TN/r_1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176" y="3551707"/>
            <a:ext cx="1823735" cy="22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youthink.com/images_quiz/2009/01/18/full_7186314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90" y="3440531"/>
            <a:ext cx="2467199" cy="28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iparthut.com/clip-arts/1012/tooth-decay-cartoon-10123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54" y="3953315"/>
            <a:ext cx="3782256" cy="18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5" y="4474632"/>
            <a:ext cx="870900" cy="870900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349956" y="4660252"/>
            <a:ext cx="510822" cy="49877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212"/>
            <a:ext cx="10515600" cy="1325563"/>
          </a:xfrm>
        </p:spPr>
        <p:txBody>
          <a:bodyPr/>
          <a:lstStyle/>
          <a:p>
            <a:r>
              <a:rPr lang="en-GB" dirty="0" smtClean="0"/>
              <a:t>Use 1: Indigestion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712"/>
            <a:ext cx="10515600" cy="4351338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stomach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/>
              <a:t>contains </a:t>
            </a:r>
            <a:r>
              <a:rPr lang="en-GB" b="1" dirty="0" smtClean="0">
                <a:solidFill>
                  <a:srgbClr val="FF0000"/>
                </a:solidFill>
              </a:rPr>
              <a:t>hydrochloric acid</a:t>
            </a:r>
            <a:r>
              <a:rPr lang="en-GB" dirty="0" smtClean="0"/>
              <a:t>, which </a:t>
            </a:r>
            <a:r>
              <a:rPr lang="en-GB" b="1" dirty="0" smtClean="0">
                <a:solidFill>
                  <a:srgbClr val="FF0000"/>
                </a:solidFill>
              </a:rPr>
              <a:t>kills bacteria </a:t>
            </a:r>
            <a:r>
              <a:rPr lang="en-GB" dirty="0" smtClean="0"/>
              <a:t>from food to prevent you getting sick.</a:t>
            </a:r>
          </a:p>
          <a:p>
            <a:r>
              <a:rPr lang="en-GB" dirty="0" smtClean="0"/>
              <a:t>BUT, if the stomach has </a:t>
            </a:r>
            <a:r>
              <a:rPr lang="en-GB" b="1" dirty="0" smtClean="0">
                <a:solidFill>
                  <a:srgbClr val="FF0000"/>
                </a:solidFill>
              </a:rPr>
              <a:t>too much acid</a:t>
            </a:r>
            <a:r>
              <a:rPr lang="en-GB" dirty="0" smtClean="0"/>
              <a:t>, this leads to </a:t>
            </a:r>
            <a:r>
              <a:rPr lang="en-GB" b="1" dirty="0" smtClean="0">
                <a:solidFill>
                  <a:srgbClr val="FF0000"/>
                </a:solidFill>
              </a:rPr>
              <a:t>indigestion</a:t>
            </a:r>
            <a:r>
              <a:rPr lang="en-GB" dirty="0" smtClean="0"/>
              <a:t> (stomach pain or heartburn).</a:t>
            </a:r>
          </a:p>
          <a:p>
            <a:endParaRPr lang="en-GB" dirty="0" smtClean="0"/>
          </a:p>
        </p:txBody>
      </p:sp>
      <p:pic>
        <p:nvPicPr>
          <p:cNvPr id="2050" name="Picture 2" descr="http://cdn.toonvectors.com/images/35/16463/toonvectors-16463-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3656539"/>
            <a:ext cx="2587625" cy="25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optenz.net/wp-content/uploads/2015/02/stomachacid-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87" y="4006409"/>
            <a:ext cx="3437852" cy="21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" y="355387"/>
            <a:ext cx="870900" cy="8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77" y="293510"/>
            <a:ext cx="10515600" cy="1941692"/>
          </a:xfrm>
        </p:spPr>
        <p:txBody>
          <a:bodyPr/>
          <a:lstStyle/>
          <a:p>
            <a:r>
              <a:rPr lang="en-GB" dirty="0" smtClean="0"/>
              <a:t>How do we get rid of this extra stomach acid?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Indigestion tablets </a:t>
            </a:r>
            <a:r>
              <a:rPr lang="en-GB" dirty="0" smtClean="0"/>
              <a:t>(medicine) contains an </a:t>
            </a:r>
            <a:r>
              <a:rPr lang="en-GB" b="1" dirty="0" smtClean="0">
                <a:solidFill>
                  <a:srgbClr val="FF0000"/>
                </a:solidFill>
              </a:rPr>
              <a:t>alkali</a:t>
            </a:r>
            <a:r>
              <a:rPr lang="en-GB" dirty="0" smtClean="0"/>
              <a:t>, which reacts with the extra acid and </a:t>
            </a:r>
            <a:r>
              <a:rPr lang="en-GB" b="1" dirty="0" smtClean="0">
                <a:solidFill>
                  <a:srgbClr val="FF0000"/>
                </a:solidFill>
              </a:rPr>
              <a:t>neutralises</a:t>
            </a:r>
            <a:r>
              <a:rPr lang="en-GB" dirty="0" smtClean="0"/>
              <a:t> it.</a:t>
            </a:r>
          </a:p>
          <a:p>
            <a:r>
              <a:rPr lang="en-GB" dirty="0" smtClean="0"/>
              <a:t>Can you find the name of the type of alkali used in these tablets?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img.dooyoo.co.uk/GB_EN/orig/0/8/2/3/5/823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54" y="2713569"/>
            <a:ext cx="4314823" cy="31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loydspharmacy.com/wcsstore7.00.00.272/ExtendedSitesCatalogAssetStore/images/products/large/2911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98" y="2235202"/>
            <a:ext cx="4427714" cy="44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667434" y="4047565"/>
            <a:ext cx="1331259" cy="295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17222" y="4536141"/>
            <a:ext cx="1851213" cy="49305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8" y="793377"/>
            <a:ext cx="499148" cy="4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Carbonates and Hydroxides are both alkalis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7" y="1758390"/>
            <a:ext cx="11766177" cy="4561728"/>
          </a:xfrm>
        </p:spPr>
        <p:txBody>
          <a:bodyPr>
            <a:normAutofit/>
          </a:bodyPr>
          <a:lstStyle/>
          <a:p>
            <a:r>
              <a:rPr lang="en-GB" dirty="0" smtClean="0"/>
              <a:t>Look at the two neutralisation reactions, what is different?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Hydrochloric acid + calcium hydroxide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calcium chloride + water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sym typeface="Wingdings" panose="05000000000000000000" pitchFamily="2" charset="2"/>
              </a:rPr>
              <a:t>Hydrochloric acid + calcium carbonate  calcium chloride + water 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7030A0"/>
                </a:solidFill>
                <a:sym typeface="Wingdings" panose="05000000000000000000" pitchFamily="2" charset="2"/>
              </a:rPr>
              <a:t>									+ carbon dioxide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When acids react with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carbonates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carbon dioxide</a:t>
            </a:r>
            <a:r>
              <a:rPr lang="en-GB" dirty="0" smtClean="0">
                <a:sym typeface="Wingdings" panose="05000000000000000000" pitchFamily="2" charset="2"/>
              </a:rPr>
              <a:t> (a gas) is produced.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This means the tablets will create gas in your stomach and can make you burp.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7" y="565562"/>
            <a:ext cx="870900" cy="870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22224" y="3765177"/>
            <a:ext cx="2326340" cy="551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tablets with carbonates make you burp, why don’t we use hydroxides instead?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Calcium carbonate – pH = 9.4</a:t>
            </a:r>
          </a:p>
          <a:p>
            <a:r>
              <a:rPr lang="en-GB" dirty="0" smtClean="0"/>
              <a:t>Calcium hydroxide – pH = 12.4</a:t>
            </a:r>
          </a:p>
          <a:p>
            <a:endParaRPr lang="en-GB" dirty="0"/>
          </a:p>
          <a:p>
            <a:r>
              <a:rPr lang="en-GB" dirty="0" smtClean="0"/>
              <a:t>Use the information to write an explanation for why we use calcium carbonate instead of calcium hydroxide in indigestion tablets.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Calcium carbonate is a weak alkali so is safe to eat. It will only neutralise a little bit of the stomach acid to get rid of the indigestion but does not neutralise too much stomach acid.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Calcium hydroxide is a strong alkali and is more dangerous.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6" y="4329952"/>
            <a:ext cx="494567" cy="625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6" y="5320972"/>
            <a:ext cx="494567" cy="625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" y="355387"/>
            <a:ext cx="870900" cy="8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2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185"/>
            <a:ext cx="10515600" cy="1325563"/>
          </a:xfrm>
        </p:spPr>
        <p:txBody>
          <a:bodyPr/>
          <a:lstStyle/>
          <a:p>
            <a:r>
              <a:rPr lang="en-GB" dirty="0" smtClean="0"/>
              <a:t>Use 2: Toothpaste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31" y="1277471"/>
            <a:ext cx="11170022" cy="2723823"/>
          </a:xfrm>
        </p:spPr>
        <p:txBody>
          <a:bodyPr>
            <a:normAutofit/>
          </a:bodyPr>
          <a:lstStyle/>
          <a:p>
            <a:r>
              <a:rPr lang="en-GB" dirty="0" smtClean="0"/>
              <a:t>The mouth contains a lot of </a:t>
            </a:r>
            <a:r>
              <a:rPr lang="en-GB" b="1" dirty="0" smtClean="0">
                <a:solidFill>
                  <a:srgbClr val="FF0000"/>
                </a:solidFill>
              </a:rPr>
              <a:t>bacteria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bacteria feed on food left in your mouth and </a:t>
            </a:r>
            <a:r>
              <a:rPr lang="en-GB" b="1" dirty="0" smtClean="0">
                <a:solidFill>
                  <a:srgbClr val="FF0000"/>
                </a:solidFill>
              </a:rPr>
              <a:t>produce acid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acid </a:t>
            </a:r>
            <a:r>
              <a:rPr lang="en-GB" b="1" dirty="0" smtClean="0">
                <a:solidFill>
                  <a:srgbClr val="FF0000"/>
                </a:solidFill>
              </a:rPr>
              <a:t>corrodes</a:t>
            </a:r>
            <a:r>
              <a:rPr lang="en-GB" dirty="0" smtClean="0"/>
              <a:t> your teeth, leading to </a:t>
            </a:r>
            <a:r>
              <a:rPr lang="en-GB" b="1" dirty="0" smtClean="0">
                <a:solidFill>
                  <a:srgbClr val="FF0000"/>
                </a:solidFill>
              </a:rPr>
              <a:t>tooth decay</a:t>
            </a:r>
            <a:r>
              <a:rPr lang="en-GB" dirty="0" smtClean="0"/>
              <a:t>.</a:t>
            </a:r>
          </a:p>
          <a:p>
            <a:endParaRPr lang="en-GB" sz="1400" dirty="0"/>
          </a:p>
          <a:p>
            <a:r>
              <a:rPr lang="en-GB" dirty="0" smtClean="0"/>
              <a:t>Write an explanation for how you think brushing and toothpaste works.</a:t>
            </a:r>
            <a:endParaRPr lang="en-US" dirty="0"/>
          </a:p>
        </p:txBody>
      </p:sp>
      <p:pic>
        <p:nvPicPr>
          <p:cNvPr id="4098" name="Picture 2" descr="http://www.scientificamerican.com/sciam/cache/file/8869C11A-9DD0-46C0-BE83DC50921CFF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b="24974"/>
          <a:stretch/>
        </p:blipFill>
        <p:spPr bwMode="auto">
          <a:xfrm>
            <a:off x="381002" y="3862156"/>
            <a:ext cx="3528919" cy="217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iparthut.com/clip-arts/1012/tooth-decay-cartoon-10123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21" y="3786142"/>
            <a:ext cx="5238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yourperfectsmile.co.uk/wp-content/uploads/2013/09/Toothpast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36" y="3957987"/>
            <a:ext cx="2483035" cy="23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" y="315046"/>
            <a:ext cx="870900" cy="8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should you brush your teeth?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Brushing removes bits of leftover food, so the bacteria have less to eat and make less acid.</a:t>
            </a:r>
          </a:p>
          <a:p>
            <a:r>
              <a:rPr lang="en-GB" sz="3200" dirty="0" smtClean="0"/>
              <a:t>The toothpaste is a weak alkali, which neutralises acid in the mouth.</a:t>
            </a:r>
          </a:p>
          <a:p>
            <a:r>
              <a:rPr lang="en-GB" sz="3200" dirty="0" smtClean="0"/>
              <a:t>This prevents the acid causing tooth decay.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" y="587009"/>
            <a:ext cx="493776" cy="627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" y="1825625"/>
            <a:ext cx="493776" cy="627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8" y="2870837"/>
            <a:ext cx="493776" cy="627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1" y="3700430"/>
            <a:ext cx="493776" cy="627888"/>
          </a:xfrm>
          <a:prstGeom prst="rect">
            <a:avLst/>
          </a:prstGeom>
        </p:spPr>
      </p:pic>
      <p:pic>
        <p:nvPicPr>
          <p:cNvPr id="7170" name="Picture 2" descr="http://tuftsjournal.tufts.edu/wp-content/uploads/2010/11/FE_plaque_in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841003"/>
            <a:ext cx="2571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869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Starter: complete the equations</vt:lpstr>
      <vt:lpstr>Acids and Alkalis L6: Uses of Neutralisation</vt:lpstr>
      <vt:lpstr>Neutralisation reactions can be very useful</vt:lpstr>
      <vt:lpstr>Use 1: Indigestion Tablets</vt:lpstr>
      <vt:lpstr>PowerPoint Presentation</vt:lpstr>
      <vt:lpstr>Carbonates and Hydroxides are both alkalis</vt:lpstr>
      <vt:lpstr>If tablets with carbonates make you burp, why don’t we use hydroxides instead?</vt:lpstr>
      <vt:lpstr>Use 2: Toothpaste</vt:lpstr>
      <vt:lpstr>Why should you brush your teeth?</vt:lpstr>
      <vt:lpstr>Use 3: Neutralising Acid Rain</vt:lpstr>
      <vt:lpstr>Write a possible solution for acid rain.</vt:lpstr>
      <vt:lpstr>Use 4: Baking</vt:lpstr>
      <vt:lpstr>Baking word equation</vt:lpstr>
      <vt:lpstr>Summary 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complete the equations</dc:title>
  <dc:creator>Jessica Luu</dc:creator>
  <cp:lastModifiedBy>Jessica Luu</cp:lastModifiedBy>
  <cp:revision>25</cp:revision>
  <dcterms:created xsi:type="dcterms:W3CDTF">2015-10-07T10:35:22Z</dcterms:created>
  <dcterms:modified xsi:type="dcterms:W3CDTF">2015-10-11T20:37:10Z</dcterms:modified>
</cp:coreProperties>
</file>