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 autoAdjust="0"/>
    <p:restoredTop sz="86408" autoAdjust="0"/>
  </p:normalViewPr>
  <p:slideViewPr>
    <p:cSldViewPr snapToGrid="0">
      <p:cViewPr varScale="1">
        <p:scale>
          <a:sx n="41" d="100"/>
          <a:sy n="41" d="100"/>
        </p:scale>
        <p:origin x="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2C6C0-E432-43CA-AA09-3B9CAA90EF64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B3565-E49C-484C-9746-15482E2A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4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iBSSFKRw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Video: Evidence of a Chemical Reaction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3565-E49C-484C-9746-15482E2A14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2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B3565-E49C-484C-9746-15482E2A14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8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70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4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7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15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94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4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2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B9121-2BC4-418E-B707-A35B75006132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B9F97-1A05-4794-B407-3FB76EEFD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Bt6RPP2AN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What is everything made of?</a:t>
            </a:r>
            <a:endParaRPr lang="en-US" dirty="0"/>
          </a:p>
        </p:txBody>
      </p:sp>
      <p:pic>
        <p:nvPicPr>
          <p:cNvPr id="1026" name="Picture 2" descr="http://manoa.hawaii.edu/tropicalmedicine/wp-content/uploads/2014/06/SMALL-question-mark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703" y="1690688"/>
            <a:ext cx="36004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35201" y="2604655"/>
            <a:ext cx="23137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Think</a:t>
            </a:r>
          </a:p>
          <a:p>
            <a:pPr algn="ctr"/>
            <a:r>
              <a:rPr lang="en-GB" sz="4000" dirty="0" smtClean="0"/>
              <a:t>Pair </a:t>
            </a:r>
          </a:p>
          <a:p>
            <a:pPr algn="ctr"/>
            <a:r>
              <a:rPr lang="en-GB" sz="4000" dirty="0" smtClean="0"/>
              <a:t>Share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659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3" y="69922"/>
            <a:ext cx="10515600" cy="1325563"/>
          </a:xfrm>
        </p:spPr>
        <p:txBody>
          <a:bodyPr/>
          <a:lstStyle/>
          <a:p>
            <a:r>
              <a:rPr lang="en-GB" dirty="0" smtClean="0"/>
              <a:t>8.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63" y="1299152"/>
            <a:ext cx="9455727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Chemical change </a:t>
            </a:r>
            <a:r>
              <a:rPr lang="en-GB" dirty="0" smtClean="0"/>
              <a:t>= a change that involves a chemical reaction, a </a:t>
            </a:r>
            <a:r>
              <a:rPr lang="en-GB" i="1" u="sng" dirty="0" smtClean="0"/>
              <a:t>new substance</a:t>
            </a:r>
            <a:r>
              <a:rPr lang="en-GB" dirty="0" smtClean="0"/>
              <a:t> is always formed, is </a:t>
            </a:r>
            <a:r>
              <a:rPr lang="en-GB" i="1" u="sng" dirty="0" smtClean="0"/>
              <a:t>irreversible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Examples:</a:t>
            </a:r>
          </a:p>
          <a:p>
            <a:pPr marL="514350" indent="-514350">
              <a:buAutoNum type="arabicPeriod"/>
            </a:pPr>
            <a:r>
              <a:rPr lang="en-GB" dirty="0" smtClean="0"/>
              <a:t>Burning</a:t>
            </a:r>
          </a:p>
          <a:p>
            <a:pPr marL="514350" indent="-514350">
              <a:buAutoNum type="arabicPeriod"/>
            </a:pPr>
            <a:r>
              <a:rPr lang="en-GB" dirty="0" smtClean="0"/>
              <a:t>Cooking</a:t>
            </a:r>
          </a:p>
          <a:p>
            <a:pPr marL="514350" indent="-514350">
              <a:buAutoNum type="arabicPeriod"/>
            </a:pPr>
            <a:r>
              <a:rPr lang="en-GB" dirty="0" smtClean="0"/>
              <a:t>Fireworks</a:t>
            </a:r>
          </a:p>
          <a:p>
            <a:pPr marL="514350" indent="-514350">
              <a:buAutoNum type="arabicPeriod"/>
            </a:pPr>
            <a:r>
              <a:rPr lang="en-GB" dirty="0" smtClean="0"/>
              <a:t>Rusting</a:t>
            </a:r>
            <a:endParaRPr lang="en-US" dirty="0"/>
          </a:p>
        </p:txBody>
      </p:sp>
      <p:pic>
        <p:nvPicPr>
          <p:cNvPr id="4" name="Picture 14" descr="https://upload.wikimedia.org/wikipedia/commons/0/08/Bunsen_burner_flame_typ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72939" b="13900"/>
          <a:stretch/>
        </p:blipFill>
        <p:spPr bwMode="auto">
          <a:xfrm>
            <a:off x="3286696" y="2817380"/>
            <a:ext cx="1177637" cy="34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lukehoney.typepad.com/the_greasy_spoon/images/2008/07/19/fried_egg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40" y="2715635"/>
            <a:ext cx="2024496" cy="151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strichards.org.uk/wp-content/uploads/2015/08/firework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889" y="3036888"/>
            <a:ext cx="3484802" cy="261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allpaperus.org/wallpapers/05/209/metal-rust-1440x900-wallpaper-9728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54" y="4633733"/>
            <a:ext cx="2685067" cy="167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2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91" y="171162"/>
            <a:ext cx="10515600" cy="1325563"/>
          </a:xfrm>
        </p:spPr>
        <p:txBody>
          <a:bodyPr/>
          <a:lstStyle/>
          <a:p>
            <a:r>
              <a:rPr lang="en-GB" dirty="0"/>
              <a:t>9</a:t>
            </a:r>
            <a:r>
              <a:rPr lang="en-GB" dirty="0" smtClean="0"/>
              <a:t>. What is NOT a chemical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291" y="1631661"/>
            <a:ext cx="6089073" cy="1069975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Physical change </a:t>
            </a:r>
            <a:r>
              <a:rPr lang="en-GB" dirty="0" smtClean="0"/>
              <a:t>= a change where the substance (chemical) </a:t>
            </a:r>
            <a:r>
              <a:rPr lang="en-GB" i="1" u="sng" dirty="0" smtClean="0"/>
              <a:t>remains the same, </a:t>
            </a:r>
            <a:r>
              <a:rPr lang="en-GB" dirty="0" smtClean="0"/>
              <a:t>often </a:t>
            </a:r>
            <a:r>
              <a:rPr lang="en-GB" i="1" u="sng" dirty="0" smtClean="0"/>
              <a:t>reversible</a:t>
            </a:r>
          </a:p>
          <a:p>
            <a:endParaRPr lang="en-GB" dirty="0"/>
          </a:p>
        </p:txBody>
      </p:sp>
      <p:pic>
        <p:nvPicPr>
          <p:cNvPr id="4098" name="Picture 2" descr="http://matteratomsandelements.weebly.com/uploads/1/2/6/5/12657537/8669565.jpg?6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83" y="1631661"/>
            <a:ext cx="4942898" cy="43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2363" y="3002826"/>
            <a:ext cx="33389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Examples: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Freezing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Melting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Boiling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Cutting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Painting</a:t>
            </a:r>
            <a:endParaRPr lang="en-US" sz="28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05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36" y="254289"/>
            <a:ext cx="10515600" cy="1325563"/>
          </a:xfrm>
        </p:spPr>
        <p:txBody>
          <a:bodyPr/>
          <a:lstStyle/>
          <a:p>
            <a:r>
              <a:rPr lang="en-GB" dirty="0" smtClean="0"/>
              <a:t>HW: Extended Writing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836" y="1579852"/>
            <a:ext cx="10515600" cy="4351338"/>
          </a:xfrm>
        </p:spPr>
        <p:txBody>
          <a:bodyPr/>
          <a:lstStyle/>
          <a:p>
            <a:r>
              <a:rPr lang="en-US" dirty="0"/>
              <a:t>Describe an example of a chemical change. Explain what a chemical change is and compare it to a physical change. Provide evidence of how you know that this example is a chemical change and not a physical change.</a:t>
            </a:r>
          </a:p>
        </p:txBody>
      </p:sp>
      <p:pic>
        <p:nvPicPr>
          <p:cNvPr id="6146" name="Picture 2" descr="http://images.clipartpanda.com/essay-clipart-RidRRRR5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429" y="3301999"/>
            <a:ext cx="19621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L8 Chemical Reactions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600" b="1" dirty="0" smtClean="0"/>
              <a:t>Learning Objectives: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00B050"/>
                </a:solidFill>
              </a:rPr>
              <a:t>Recall the signs a chemical reaction has happened.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>
                <a:solidFill>
                  <a:srgbClr val="00B050"/>
                </a:solidFill>
              </a:rPr>
              <a:t>State the law of conservation of mass.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FFC000"/>
                </a:solidFill>
              </a:rPr>
              <a:t>Draw a particle model diagram for a chemical reaction.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b="1" dirty="0" smtClean="0">
                <a:solidFill>
                  <a:srgbClr val="FFC000"/>
                </a:solidFill>
              </a:rPr>
              <a:t>Compare chemical and physical changes.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Explain what happens in a chemical reaction in terms of particles.</a:t>
            </a:r>
          </a:p>
        </p:txBody>
      </p:sp>
    </p:spTree>
    <p:extLst>
      <p:ext uri="{BB962C8B-B14F-4D97-AF65-F5344CB8AC3E}">
        <p14:creationId xmlns:p14="http://schemas.microsoft.com/office/powerpoint/2010/main" val="417886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Everything is made of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4" y="1825625"/>
            <a:ext cx="7078582" cy="435133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Particle</a:t>
            </a:r>
            <a:r>
              <a:rPr lang="en-GB" sz="3200" dirty="0" smtClean="0"/>
              <a:t> = a very small portion of matter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Matter</a:t>
            </a:r>
            <a:r>
              <a:rPr lang="en-GB" sz="3200" dirty="0" smtClean="0"/>
              <a:t> = physical substance</a:t>
            </a:r>
          </a:p>
          <a:p>
            <a:endParaRPr lang="en-GB" sz="3200" dirty="0"/>
          </a:p>
          <a:p>
            <a:r>
              <a:rPr lang="en-GB" sz="3200" b="1" dirty="0" smtClean="0">
                <a:solidFill>
                  <a:srgbClr val="FF0000"/>
                </a:solidFill>
              </a:rPr>
              <a:t>Particle Theory</a:t>
            </a:r>
            <a:r>
              <a:rPr lang="en-GB" sz="3200" dirty="0" smtClean="0"/>
              <a:t>: Everything is made of particles of matter.</a:t>
            </a:r>
          </a:p>
          <a:p>
            <a:endParaRPr lang="en-GB" sz="3200" dirty="0" smtClean="0"/>
          </a:p>
          <a:p>
            <a:r>
              <a:rPr lang="en-GB" sz="3200" dirty="0" smtClean="0"/>
              <a:t>There are different </a:t>
            </a:r>
            <a:r>
              <a:rPr lang="en-GB" sz="3200" b="1" dirty="0" smtClean="0">
                <a:solidFill>
                  <a:srgbClr val="FF0000"/>
                </a:solidFill>
              </a:rPr>
              <a:t>types</a:t>
            </a:r>
            <a:r>
              <a:rPr lang="en-GB" sz="3200" dirty="0" smtClean="0"/>
              <a:t> of particles.</a:t>
            </a:r>
            <a:endParaRPr lang="en-US" sz="3200" dirty="0"/>
          </a:p>
        </p:txBody>
      </p:sp>
      <p:pic>
        <p:nvPicPr>
          <p:cNvPr id="2050" name="Picture 2" descr="http://publish.uwo.ca/~hnie/image-1/HOPG-ST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36" y="1825625"/>
            <a:ext cx="4280907" cy="404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5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The Particle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55" y="1755286"/>
            <a:ext cx="7529945" cy="435133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Atom</a:t>
            </a:r>
            <a:r>
              <a:rPr lang="en-GB" dirty="0" smtClean="0"/>
              <a:t>: the smallest particle of matter</a:t>
            </a:r>
          </a:p>
          <a:p>
            <a:r>
              <a:rPr lang="en-GB" dirty="0" smtClean="0"/>
              <a:t>In the </a:t>
            </a:r>
            <a:r>
              <a:rPr lang="en-GB" b="1" dirty="0" smtClean="0">
                <a:solidFill>
                  <a:srgbClr val="FF0000"/>
                </a:solidFill>
              </a:rPr>
              <a:t>particle model </a:t>
            </a:r>
            <a:r>
              <a:rPr lang="en-GB" dirty="0" smtClean="0"/>
              <a:t>we draw these as a circle.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Elements</a:t>
            </a:r>
            <a:r>
              <a:rPr lang="en-GB" dirty="0" smtClean="0"/>
              <a:t>: Different types of atoms are called different </a:t>
            </a:r>
            <a:r>
              <a:rPr lang="en-GB" b="1" dirty="0" smtClean="0">
                <a:solidFill>
                  <a:srgbClr val="FF0000"/>
                </a:solidFill>
              </a:rPr>
              <a:t>elements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These are found on the </a:t>
            </a:r>
            <a:r>
              <a:rPr lang="en-GB" b="1" dirty="0" smtClean="0">
                <a:solidFill>
                  <a:srgbClr val="FF0000"/>
                </a:solidFill>
              </a:rPr>
              <a:t>periodic table</a:t>
            </a:r>
            <a:r>
              <a:rPr lang="en-GB" dirty="0" smtClean="0"/>
              <a:t>.</a:t>
            </a:r>
          </a:p>
          <a:p>
            <a:r>
              <a:rPr lang="en-GB" dirty="0" smtClean="0"/>
              <a:t>We draw different elements as different coloured circles. </a:t>
            </a:r>
          </a:p>
          <a:p>
            <a:r>
              <a:rPr lang="en-GB" dirty="0" smtClean="0"/>
              <a:t>You can also label them with the </a:t>
            </a:r>
            <a:r>
              <a:rPr lang="en-GB" b="1" dirty="0" smtClean="0">
                <a:solidFill>
                  <a:srgbClr val="FF0000"/>
                </a:solidFill>
              </a:rPr>
              <a:t>symbol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545781" y="1825625"/>
            <a:ext cx="914400" cy="9452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839200" y="3862244"/>
            <a:ext cx="914400" cy="94528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439400" y="4807528"/>
            <a:ext cx="914400" cy="94528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047019" y="3960164"/>
            <a:ext cx="955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H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0640292" y="4881594"/>
            <a:ext cx="955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9635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Particle Model: Molecule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737764" cy="435133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Molecule</a:t>
            </a:r>
            <a:r>
              <a:rPr lang="en-GB" dirty="0" smtClean="0"/>
              <a:t>: two or more atoms chemical joined (bonded) together</a:t>
            </a:r>
          </a:p>
          <a:p>
            <a:endParaRPr lang="en-GB" dirty="0"/>
          </a:p>
          <a:p>
            <a:r>
              <a:rPr lang="en-GB" dirty="0" smtClean="0"/>
              <a:t>We draw this as circles that are </a:t>
            </a:r>
            <a:r>
              <a:rPr lang="en-GB" b="1" dirty="0" smtClean="0">
                <a:solidFill>
                  <a:srgbClr val="FF0000"/>
                </a:solidFill>
              </a:rPr>
              <a:t>touching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Example: Methane</a:t>
            </a:r>
          </a:p>
          <a:p>
            <a:r>
              <a:rPr lang="en-GB" dirty="0" smtClean="0"/>
              <a:t>This is the particle model of the gas that we use in our Bunsen burners, methane. </a:t>
            </a:r>
          </a:p>
          <a:p>
            <a:r>
              <a:rPr lang="en-GB" dirty="0" smtClean="0"/>
              <a:t>How many atoms? How many elements?</a:t>
            </a:r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8721437" y="2358231"/>
            <a:ext cx="2992581" cy="2842780"/>
            <a:chOff x="4125191" y="3939380"/>
            <a:chExt cx="2992581" cy="2842780"/>
          </a:xfrm>
        </p:grpSpPr>
        <p:grpSp>
          <p:nvGrpSpPr>
            <p:cNvPr id="8" name="Group 7"/>
            <p:cNvGrpSpPr/>
            <p:nvPr/>
          </p:nvGrpSpPr>
          <p:grpSpPr>
            <a:xfrm>
              <a:off x="4125191" y="4881594"/>
              <a:ext cx="1163781" cy="945284"/>
              <a:chOff x="8839200" y="3862244"/>
              <a:chExt cx="1163781" cy="945284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039591" y="4891592"/>
              <a:ext cx="1156854" cy="945284"/>
              <a:chOff x="10439400" y="4807528"/>
              <a:chExt cx="1156854" cy="94528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0439400" y="4807528"/>
                <a:ext cx="914400" cy="94528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640292" y="488159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/>
                  <a:t>C</a:t>
                </a:r>
                <a:endParaRPr lang="en-US" sz="44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011883" y="3939380"/>
              <a:ext cx="1163781" cy="945284"/>
              <a:chOff x="8839200" y="3862244"/>
              <a:chExt cx="1163781" cy="94528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953991" y="4898027"/>
              <a:ext cx="1163781" cy="945284"/>
              <a:chOff x="8839200" y="3862244"/>
              <a:chExt cx="1163781" cy="94528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039591" y="5836876"/>
              <a:ext cx="1163781" cy="945284"/>
              <a:chOff x="8839200" y="3862244"/>
              <a:chExt cx="1163781" cy="945284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951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4. Chemical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09" y="1664710"/>
            <a:ext cx="6546273" cy="435133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Chemical formula</a:t>
            </a:r>
            <a:r>
              <a:rPr lang="en-GB" dirty="0" smtClean="0"/>
              <a:t>: tells you how many atoms of each element is in a molecule.</a:t>
            </a:r>
          </a:p>
          <a:p>
            <a:endParaRPr lang="en-GB" dirty="0"/>
          </a:p>
          <a:p>
            <a:r>
              <a:rPr lang="en-GB" dirty="0" smtClean="0"/>
              <a:t>Example: Water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8800" b="1" dirty="0" smtClean="0">
                <a:solidFill>
                  <a:srgbClr val="002060"/>
                </a:solidFill>
              </a:rPr>
              <a:t>H</a:t>
            </a:r>
            <a:r>
              <a:rPr lang="en-GB" sz="8800" b="1" baseline="-25000" dirty="0" smtClean="0">
                <a:solidFill>
                  <a:srgbClr val="002060"/>
                </a:solidFill>
              </a:rPr>
              <a:t>2</a:t>
            </a:r>
            <a:r>
              <a:rPr lang="en-GB" sz="8800" b="1" dirty="0" smtClean="0">
                <a:solidFill>
                  <a:srgbClr val="002060"/>
                </a:solidFill>
              </a:rPr>
              <a:t>O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437417" y="3216925"/>
            <a:ext cx="2521528" cy="1568738"/>
            <a:chOff x="8548254" y="2643043"/>
            <a:chExt cx="2521528" cy="1568738"/>
          </a:xfrm>
        </p:grpSpPr>
        <p:sp>
          <p:nvSpPr>
            <p:cNvPr id="4" name="Oval 3"/>
            <p:cNvSpPr/>
            <p:nvPr/>
          </p:nvSpPr>
          <p:spPr>
            <a:xfrm>
              <a:off x="9240981" y="3266497"/>
              <a:ext cx="914400" cy="9452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9906001" y="2643043"/>
              <a:ext cx="1163781" cy="945284"/>
              <a:chOff x="8839200" y="3862244"/>
              <a:chExt cx="1163781" cy="94528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548254" y="2656898"/>
              <a:ext cx="1163781" cy="945284"/>
              <a:chOff x="8839200" y="3862244"/>
              <a:chExt cx="1163781" cy="94528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448800" y="3358275"/>
              <a:ext cx="955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O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034" y="4125702"/>
            <a:ext cx="7176656" cy="2269502"/>
            <a:chOff x="540327" y="4236539"/>
            <a:chExt cx="7176656" cy="226950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36618" y="4599709"/>
              <a:ext cx="1136073" cy="3463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40327" y="4270631"/>
              <a:ext cx="1794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hydrogen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0327" y="5551934"/>
              <a:ext cx="17941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2 atoms of hydrogen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109354" y="5443147"/>
              <a:ext cx="1728355" cy="6698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22819" y="4236539"/>
              <a:ext cx="17941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oxygen</a:t>
              </a:r>
              <a:endParaRPr lang="en-US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056910" y="4532241"/>
              <a:ext cx="831272" cy="413832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590309" y="5387395"/>
              <a:ext cx="17941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/>
                <a:t>1 atom of oxygen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4932219" y="5252459"/>
              <a:ext cx="775854" cy="611989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19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964" y="40048"/>
            <a:ext cx="10515600" cy="1325563"/>
          </a:xfrm>
        </p:spPr>
        <p:txBody>
          <a:bodyPr/>
          <a:lstStyle/>
          <a:p>
            <a:r>
              <a:rPr lang="en-GB" dirty="0" smtClean="0"/>
              <a:t>5. Law of Conservation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4" y="1223821"/>
            <a:ext cx="11845636" cy="2441575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Law of Conservation of Mass </a:t>
            </a:r>
            <a:r>
              <a:rPr lang="en-GB" dirty="0" smtClean="0"/>
              <a:t>= matter cannot be created or destroyed, only </a:t>
            </a:r>
            <a:r>
              <a:rPr lang="en-GB" i="1" u="sng" dirty="0" smtClean="0"/>
              <a:t>rearranged</a:t>
            </a:r>
          </a:p>
          <a:p>
            <a:endParaRPr lang="en-GB" sz="1050" dirty="0"/>
          </a:p>
          <a:p>
            <a:r>
              <a:rPr lang="en-GB" dirty="0" smtClean="0"/>
              <a:t>What this means is that atoms cannot be made or destroyed, only their positions or what atoms they are bonded to can change.</a:t>
            </a:r>
          </a:p>
          <a:p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820886" y="3949923"/>
            <a:ext cx="1163781" cy="945284"/>
            <a:chOff x="8839200" y="3862244"/>
            <a:chExt cx="1163781" cy="945284"/>
          </a:xfrm>
        </p:grpSpPr>
        <p:sp>
          <p:nvSpPr>
            <p:cNvPr id="4" name="Oval 3"/>
            <p:cNvSpPr/>
            <p:nvPr/>
          </p:nvSpPr>
          <p:spPr>
            <a:xfrm>
              <a:off x="8839200" y="3862244"/>
              <a:ext cx="914400" cy="9452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047019" y="3960164"/>
              <a:ext cx="955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H</a:t>
              </a:r>
              <a:endParaRPr lang="en-US" sz="4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35286" y="3949923"/>
            <a:ext cx="1163781" cy="945284"/>
            <a:chOff x="8839200" y="3862244"/>
            <a:chExt cx="1163781" cy="945284"/>
          </a:xfrm>
        </p:grpSpPr>
        <p:sp>
          <p:nvSpPr>
            <p:cNvPr id="8" name="Oval 7"/>
            <p:cNvSpPr/>
            <p:nvPr/>
          </p:nvSpPr>
          <p:spPr>
            <a:xfrm>
              <a:off x="8839200" y="3862244"/>
              <a:ext cx="914400" cy="9452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47019" y="3960164"/>
              <a:ext cx="955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H</a:t>
              </a:r>
              <a:endParaRPr lang="en-US" sz="4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263745" y="4447274"/>
            <a:ext cx="1163781" cy="945284"/>
            <a:chOff x="4364181" y="4755077"/>
            <a:chExt cx="1163781" cy="945284"/>
          </a:xfrm>
        </p:grpSpPr>
        <p:sp>
          <p:nvSpPr>
            <p:cNvPr id="10" name="Oval 9"/>
            <p:cNvSpPr/>
            <p:nvPr/>
          </p:nvSpPr>
          <p:spPr>
            <a:xfrm>
              <a:off x="4364181" y="4755077"/>
              <a:ext cx="914400" cy="9452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0" y="4846855"/>
              <a:ext cx="955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O</a:t>
              </a:r>
              <a:endParaRPr lang="en-US" sz="4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78145" y="4451130"/>
            <a:ext cx="1163781" cy="945284"/>
            <a:chOff x="4364181" y="4755077"/>
            <a:chExt cx="1163781" cy="945284"/>
          </a:xfrm>
        </p:grpSpPr>
        <p:sp>
          <p:nvSpPr>
            <p:cNvPr id="14" name="Oval 13"/>
            <p:cNvSpPr/>
            <p:nvPr/>
          </p:nvSpPr>
          <p:spPr>
            <a:xfrm>
              <a:off x="4364181" y="4755077"/>
              <a:ext cx="914400" cy="9452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2000" y="4846855"/>
              <a:ext cx="955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O</a:t>
              </a:r>
              <a:endParaRPr lang="en-US" sz="4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0886" y="5163651"/>
            <a:ext cx="1163781" cy="945284"/>
            <a:chOff x="8839200" y="3862244"/>
            <a:chExt cx="1163781" cy="945284"/>
          </a:xfrm>
        </p:grpSpPr>
        <p:sp>
          <p:nvSpPr>
            <p:cNvPr id="17" name="Oval 16"/>
            <p:cNvSpPr/>
            <p:nvPr/>
          </p:nvSpPr>
          <p:spPr>
            <a:xfrm>
              <a:off x="8839200" y="3862244"/>
              <a:ext cx="914400" cy="9452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047019" y="3960164"/>
              <a:ext cx="955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H</a:t>
              </a:r>
              <a:endParaRPr lang="en-US" sz="4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735286" y="5163651"/>
            <a:ext cx="1163781" cy="945284"/>
            <a:chOff x="8839200" y="3862244"/>
            <a:chExt cx="1163781" cy="945284"/>
          </a:xfrm>
        </p:grpSpPr>
        <p:sp>
          <p:nvSpPr>
            <p:cNvPr id="20" name="Oval 19"/>
            <p:cNvSpPr/>
            <p:nvPr/>
          </p:nvSpPr>
          <p:spPr>
            <a:xfrm>
              <a:off x="8839200" y="3862244"/>
              <a:ext cx="914400" cy="9452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047019" y="3960164"/>
              <a:ext cx="955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H</a:t>
              </a:r>
              <a:endParaRPr lang="en-US" sz="4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95758" y="3658981"/>
            <a:ext cx="2521528" cy="1568738"/>
            <a:chOff x="8548254" y="2643043"/>
            <a:chExt cx="2521528" cy="1568738"/>
          </a:xfrm>
        </p:grpSpPr>
        <p:sp>
          <p:nvSpPr>
            <p:cNvPr id="23" name="Oval 22"/>
            <p:cNvSpPr/>
            <p:nvPr/>
          </p:nvSpPr>
          <p:spPr>
            <a:xfrm>
              <a:off x="9240981" y="3266497"/>
              <a:ext cx="914400" cy="9452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9906001" y="2643043"/>
              <a:ext cx="1163781" cy="945284"/>
              <a:chOff x="8839200" y="3862244"/>
              <a:chExt cx="1163781" cy="94528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8548254" y="2656898"/>
              <a:ext cx="1163781" cy="945284"/>
              <a:chOff x="8839200" y="3862244"/>
              <a:chExt cx="1163781" cy="945284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9448800" y="3358275"/>
              <a:ext cx="955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O</a:t>
              </a:r>
              <a:endParaRPr lang="en-US" sz="4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518072" y="4755077"/>
            <a:ext cx="2521528" cy="1568738"/>
            <a:chOff x="8548254" y="2643043"/>
            <a:chExt cx="2521528" cy="1568738"/>
          </a:xfrm>
        </p:grpSpPr>
        <p:sp>
          <p:nvSpPr>
            <p:cNvPr id="32" name="Oval 31"/>
            <p:cNvSpPr/>
            <p:nvPr/>
          </p:nvSpPr>
          <p:spPr>
            <a:xfrm>
              <a:off x="9240981" y="3266497"/>
              <a:ext cx="914400" cy="94528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9906001" y="2643043"/>
              <a:ext cx="1163781" cy="945284"/>
              <a:chOff x="8839200" y="3862244"/>
              <a:chExt cx="1163781" cy="945284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8548254" y="2656898"/>
              <a:ext cx="1163781" cy="945284"/>
              <a:chOff x="8839200" y="3862244"/>
              <a:chExt cx="1163781" cy="94528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8839200" y="3862244"/>
                <a:ext cx="914400" cy="94528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047019" y="3960164"/>
                <a:ext cx="95596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dirty="0" smtClean="0"/>
                  <a:t>H</a:t>
                </a:r>
                <a:endParaRPr lang="en-US" sz="4400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9448800" y="3358275"/>
              <a:ext cx="955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dirty="0" smtClean="0"/>
                <a:t>O</a:t>
              </a:r>
              <a:endParaRPr lang="en-US" sz="4400" dirty="0"/>
            </a:p>
          </p:txBody>
        </p:sp>
      </p:grpSp>
      <p:sp>
        <p:nvSpPr>
          <p:cNvPr id="40" name="Plus 39"/>
          <p:cNvSpPr/>
          <p:nvPr/>
        </p:nvSpPr>
        <p:spPr>
          <a:xfrm>
            <a:off x="3117283" y="4627484"/>
            <a:ext cx="637309" cy="643451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6545179" y="4755077"/>
            <a:ext cx="1050579" cy="5158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2" y="226580"/>
            <a:ext cx="10515600" cy="1325563"/>
          </a:xfrm>
        </p:spPr>
        <p:txBody>
          <a:bodyPr/>
          <a:lstStyle/>
          <a:p>
            <a:r>
              <a:rPr lang="en-GB" dirty="0" smtClean="0"/>
              <a:t>6. What is a chemical reaction?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690688"/>
            <a:ext cx="9372600" cy="4351338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Chemical reaction </a:t>
            </a:r>
            <a:r>
              <a:rPr lang="en-GB" dirty="0" smtClean="0"/>
              <a:t>= when the atoms are rearranged to form </a:t>
            </a:r>
            <a:r>
              <a:rPr lang="en-GB" i="1" u="sng" dirty="0" smtClean="0"/>
              <a:t>new substances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Examples:</a:t>
            </a:r>
          </a:p>
          <a:p>
            <a:pPr marL="514350" indent="-514350">
              <a:buAutoNum type="arabicPeriod"/>
            </a:pPr>
            <a:r>
              <a:rPr lang="en-GB" dirty="0" smtClean="0"/>
              <a:t>Neutralisation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Acid</a:t>
            </a:r>
            <a:r>
              <a:rPr lang="en-GB" dirty="0" smtClean="0"/>
              <a:t> + </a:t>
            </a:r>
            <a:r>
              <a:rPr lang="en-GB" dirty="0" smtClean="0">
                <a:solidFill>
                  <a:srgbClr val="FF0000"/>
                </a:solidFill>
              </a:rPr>
              <a:t>Base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Salt</a:t>
            </a:r>
            <a:r>
              <a:rPr lang="en-GB" dirty="0" smtClean="0">
                <a:sym typeface="Wingdings" panose="05000000000000000000" pitchFamily="2" charset="2"/>
              </a:rPr>
              <a:t> +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Water</a:t>
            </a:r>
            <a:endParaRPr lang="en-GB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GB" dirty="0" smtClean="0"/>
              <a:t>Burning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Methane</a:t>
            </a:r>
            <a:r>
              <a:rPr lang="en-GB" dirty="0" smtClean="0"/>
              <a:t> + </a:t>
            </a:r>
            <a:r>
              <a:rPr lang="en-GB" dirty="0" smtClean="0">
                <a:solidFill>
                  <a:srgbClr val="FF0000"/>
                </a:solidFill>
              </a:rPr>
              <a:t>Oxygen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Carbon Dioxide </a:t>
            </a:r>
            <a:r>
              <a:rPr lang="en-GB" dirty="0" smtClean="0">
                <a:sym typeface="Wingdings" panose="05000000000000000000" pitchFamily="2" charset="2"/>
              </a:rPr>
              <a:t>+ </a:t>
            </a:r>
            <a:r>
              <a:rPr lang="en-GB" dirty="0" smtClean="0">
                <a:solidFill>
                  <a:srgbClr val="0070C0"/>
                </a:solidFill>
                <a:sym typeface="Wingdings" panose="05000000000000000000" pitchFamily="2" charset="2"/>
              </a:rPr>
              <a:t>Water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28" y="322325"/>
            <a:ext cx="10515600" cy="1325563"/>
          </a:xfrm>
        </p:spPr>
        <p:txBody>
          <a:bodyPr/>
          <a:lstStyle/>
          <a:p>
            <a:r>
              <a:rPr lang="en-GB" dirty="0" smtClean="0"/>
              <a:t>7. How could you tell that a chemical reaction has happened?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28" y="18184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Video: 10 Chemical Reactions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Watch the video and write down what you think are signs of a chemical change.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GB" b="1" u="sng" dirty="0" smtClean="0"/>
              <a:t>Evidence for a chemical reaction</a:t>
            </a:r>
          </a:p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en-GB" b="1" dirty="0" smtClean="0">
                <a:solidFill>
                  <a:srgbClr val="0070C0"/>
                </a:solidFill>
              </a:rPr>
              <a:t>o</a:t>
            </a:r>
            <a:r>
              <a:rPr lang="en-GB" b="1" dirty="0" smtClean="0">
                <a:solidFill>
                  <a:srgbClr val="00B050"/>
                </a:solidFill>
              </a:rPr>
              <a:t>l</a:t>
            </a:r>
            <a:r>
              <a:rPr lang="en-GB" b="1" dirty="0" smtClean="0">
                <a:solidFill>
                  <a:srgbClr val="7030A0"/>
                </a:solidFill>
              </a:rPr>
              <a:t>o</a:t>
            </a:r>
            <a:r>
              <a:rPr lang="en-GB" b="1" dirty="0" smtClean="0">
                <a:solidFill>
                  <a:schemeClr val="accent2"/>
                </a:solidFill>
              </a:rPr>
              <a:t>u</a:t>
            </a:r>
            <a:r>
              <a:rPr lang="en-GB" b="1" dirty="0" smtClean="0">
                <a:solidFill>
                  <a:srgbClr val="FF0000"/>
                </a:solidFill>
              </a:rPr>
              <a:t>r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chemeClr val="accent2"/>
                </a:solidFill>
              </a:rPr>
              <a:t>C</a:t>
            </a:r>
            <a:r>
              <a:rPr lang="en-GB" b="1" dirty="0" smtClean="0">
                <a:solidFill>
                  <a:srgbClr val="0070C0"/>
                </a:solidFill>
              </a:rPr>
              <a:t>h</a:t>
            </a:r>
            <a:r>
              <a:rPr lang="en-GB" b="1" dirty="0" smtClean="0">
                <a:solidFill>
                  <a:srgbClr val="00B050"/>
                </a:solidFill>
              </a:rPr>
              <a:t>a</a:t>
            </a:r>
            <a:r>
              <a:rPr lang="en-GB" b="1" dirty="0" smtClean="0">
                <a:solidFill>
                  <a:srgbClr val="7030A0"/>
                </a:solidFill>
              </a:rPr>
              <a:t>n</a:t>
            </a:r>
            <a:r>
              <a:rPr lang="en-GB" b="1" dirty="0" smtClean="0">
                <a:solidFill>
                  <a:srgbClr val="0070C0"/>
                </a:solidFill>
              </a:rPr>
              <a:t>g</a:t>
            </a:r>
            <a:r>
              <a:rPr lang="en-GB" b="1" dirty="0" smtClean="0">
                <a:solidFill>
                  <a:srgbClr val="FF0000"/>
                </a:solidFill>
              </a:rPr>
              <a:t>e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Energy Given Out (light or heat)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Gas being formed</a:t>
            </a:r>
          </a:p>
        </p:txBody>
      </p:sp>
      <p:pic>
        <p:nvPicPr>
          <p:cNvPr id="3076" name="Picture 4" descr="https://polysyllabicprofundities.files.wordpress.com/2015/08/bubbles_underwater_them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4" r="16351"/>
          <a:stretch/>
        </p:blipFill>
        <p:spPr bwMode="auto">
          <a:xfrm>
            <a:off x="7360998" y="3222182"/>
            <a:ext cx="2082360" cy="30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dymax.com/blog/images/smoke-adhesive-fu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6823" y="3222183"/>
            <a:ext cx="2052601" cy="30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commons/0/08/Bunsen_burner_flame_type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72939" b="13900"/>
          <a:stretch/>
        </p:blipFill>
        <p:spPr bwMode="auto">
          <a:xfrm>
            <a:off x="6029896" y="3012559"/>
            <a:ext cx="1177637" cy="34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527</Words>
  <Application>Microsoft Office PowerPoint</Application>
  <PresentationFormat>Widescreen</PresentationFormat>
  <Paragraphs>107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Starter: What is everything made of?</vt:lpstr>
      <vt:lpstr>L8 Chemical Reactions</vt:lpstr>
      <vt:lpstr>1. Everything is made of particles</vt:lpstr>
      <vt:lpstr>2. The Particle Model</vt:lpstr>
      <vt:lpstr>3. Particle Model: Molecule</vt:lpstr>
      <vt:lpstr>4. Chemical Formulae</vt:lpstr>
      <vt:lpstr>5. Law of Conservation of Mass</vt:lpstr>
      <vt:lpstr>6. What is a chemical reaction?</vt:lpstr>
      <vt:lpstr>7. How could you tell that a chemical reaction has happened?</vt:lpstr>
      <vt:lpstr>8. Chemical change</vt:lpstr>
      <vt:lpstr>9. What is NOT a chemical change</vt:lpstr>
      <vt:lpstr>HW: Extended Writing 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everything made of?</dc:title>
  <dc:creator>Jessica Luu</dc:creator>
  <cp:lastModifiedBy>Jessica Luu</cp:lastModifiedBy>
  <cp:revision>21</cp:revision>
  <dcterms:created xsi:type="dcterms:W3CDTF">2015-10-25T10:55:19Z</dcterms:created>
  <dcterms:modified xsi:type="dcterms:W3CDTF">2015-10-26T10:31:01Z</dcterms:modified>
</cp:coreProperties>
</file>