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BBD940-9E6F-4E61-925C-70B4B384BEFA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5522F-12D9-4BE2-8A91-AD3DEDD1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6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5522F-12D9-4BE2-8A91-AD3DEDD1A80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1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AD6-181A-487E-856E-87829A6A009E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034B-5B3A-455D-87E3-C7C10B0D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528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AD6-181A-487E-856E-87829A6A009E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034B-5B3A-455D-87E3-C7C10B0D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94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AD6-181A-487E-856E-87829A6A009E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034B-5B3A-455D-87E3-C7C10B0D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35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AD6-181A-487E-856E-87829A6A009E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034B-5B3A-455D-87E3-C7C10B0D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0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AD6-181A-487E-856E-87829A6A009E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034B-5B3A-455D-87E3-C7C10B0D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37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AD6-181A-487E-856E-87829A6A009E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034B-5B3A-455D-87E3-C7C10B0D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98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AD6-181A-487E-856E-87829A6A009E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034B-5B3A-455D-87E3-C7C10B0D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7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AD6-181A-487E-856E-87829A6A009E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034B-5B3A-455D-87E3-C7C10B0D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14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AD6-181A-487E-856E-87829A6A009E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034B-5B3A-455D-87E3-C7C10B0D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8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AD6-181A-487E-856E-87829A6A009E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034B-5B3A-455D-87E3-C7C10B0D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50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AD6-181A-487E-856E-87829A6A009E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034B-5B3A-455D-87E3-C7C10B0D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199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26AD6-181A-487E-856E-87829A6A009E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F034B-5B3A-455D-87E3-C7C10B0D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84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0" y="365125"/>
            <a:ext cx="9829800" cy="1325563"/>
          </a:xfrm>
        </p:spPr>
        <p:txBody>
          <a:bodyPr/>
          <a:lstStyle/>
          <a:p>
            <a:r>
              <a:rPr lang="en-GB" dirty="0" smtClean="0"/>
              <a:t>Starter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600" dirty="0" smtClean="0"/>
              <a:t>Draw the following particle model diagrams:</a:t>
            </a:r>
          </a:p>
          <a:p>
            <a:pPr marL="514350" indent="-514350">
              <a:buAutoNum type="arabicPeriod"/>
            </a:pPr>
            <a:r>
              <a:rPr lang="en-GB" sz="3600" dirty="0" smtClean="0"/>
              <a:t>An atom of hydrogen (H) and an atom of oxygen (O).</a:t>
            </a:r>
          </a:p>
          <a:p>
            <a:pPr marL="514350" indent="-514350">
              <a:buAutoNum type="arabicPeriod"/>
            </a:pPr>
            <a:r>
              <a:rPr lang="en-GB" sz="3600" dirty="0" smtClean="0"/>
              <a:t>A molecule of water (H</a:t>
            </a:r>
            <a:r>
              <a:rPr lang="en-GB" sz="3600" baseline="-25000" dirty="0" smtClean="0"/>
              <a:t>2</a:t>
            </a:r>
            <a:r>
              <a:rPr lang="en-GB" sz="3600" dirty="0" smtClean="0"/>
              <a:t>O).</a:t>
            </a:r>
          </a:p>
          <a:p>
            <a:pPr marL="514350" indent="-514350">
              <a:buAutoNum type="arabicPeriod"/>
            </a:pPr>
            <a:r>
              <a:rPr lang="en-GB" sz="3600" dirty="0" smtClean="0"/>
              <a:t>A molecule of two atoms of the same element.</a:t>
            </a:r>
          </a:p>
          <a:p>
            <a:pPr marL="514350" indent="-514350">
              <a:buAutoNum type="arabicPeriod"/>
            </a:pPr>
            <a:r>
              <a:rPr lang="en-GB" sz="3600" dirty="0" smtClean="0"/>
              <a:t>A molecule of your own choosing of two different elements with a total of six atoms.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49" y="546280"/>
            <a:ext cx="963251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178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444" y="598311"/>
            <a:ext cx="10936111" cy="5576711"/>
          </a:xfrm>
        </p:spPr>
        <p:txBody>
          <a:bodyPr>
            <a:normAutofit/>
          </a:bodyPr>
          <a:lstStyle/>
          <a:p>
            <a:pPr marL="514350" lvl="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200" dirty="0"/>
              <a:t>Calcium + Hydrochloric Acid 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  <a:r>
              <a:rPr lang="en-US" sz="3200" dirty="0"/>
              <a:t> </a:t>
            </a:r>
            <a:r>
              <a:rPr lang="en-US" sz="3200" dirty="0" smtClean="0"/>
              <a:t>Calcium Chloride + Hydrogen</a:t>
            </a:r>
            <a:endParaRPr lang="en-US" sz="3200" dirty="0" smtClean="0"/>
          </a:p>
          <a:p>
            <a:pPr marL="514350" lvl="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200" dirty="0" smtClean="0"/>
              <a:t>Lithium + </a:t>
            </a:r>
            <a:r>
              <a:rPr lang="en-US" sz="3200" dirty="0" err="1" smtClean="0"/>
              <a:t>Sulphuric</a:t>
            </a:r>
            <a:r>
              <a:rPr lang="en-US" sz="3200" dirty="0" smtClean="0"/>
              <a:t> Acid </a:t>
            </a:r>
            <a:r>
              <a:rPr lang="en-US" sz="3200" dirty="0" smtClean="0">
                <a:sym typeface="Wingdings" panose="05000000000000000000" pitchFamily="2" charset="2"/>
              </a:rPr>
              <a:t></a:t>
            </a:r>
            <a:r>
              <a:rPr lang="en-US" sz="3200" dirty="0" smtClean="0"/>
              <a:t> Lithium </a:t>
            </a:r>
            <a:r>
              <a:rPr lang="en-US" sz="3200" dirty="0" err="1" smtClean="0"/>
              <a:t>Sulphate</a:t>
            </a:r>
            <a:r>
              <a:rPr lang="en-US" sz="3200" dirty="0" smtClean="0"/>
              <a:t> + Hydrogen</a:t>
            </a:r>
            <a:endParaRPr lang="en-US" sz="3200" dirty="0"/>
          </a:p>
          <a:p>
            <a:pPr marL="514350" lvl="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200" dirty="0"/>
              <a:t>Iron + Nitric Acid 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  <a:r>
              <a:rPr lang="en-US" sz="3200" dirty="0"/>
              <a:t> </a:t>
            </a:r>
            <a:r>
              <a:rPr lang="en-US" sz="3200" dirty="0" smtClean="0"/>
              <a:t>Iron Nitrate + Hydrogen</a:t>
            </a:r>
            <a:endParaRPr lang="en-US" sz="3200" dirty="0"/>
          </a:p>
          <a:p>
            <a:pPr marL="514350" lvl="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200" dirty="0" smtClean="0"/>
              <a:t>Sodium + </a:t>
            </a:r>
            <a:r>
              <a:rPr lang="en-US" sz="3200" dirty="0" err="1" smtClean="0"/>
              <a:t>Sulphuric</a:t>
            </a:r>
            <a:r>
              <a:rPr lang="en-US" sz="3200" dirty="0" smtClean="0"/>
              <a:t> Acid</a:t>
            </a:r>
            <a:r>
              <a:rPr lang="en-US" sz="3200" dirty="0" smtClean="0">
                <a:sym typeface="Wingdings" panose="05000000000000000000" pitchFamily="2" charset="2"/>
              </a:rPr>
              <a:t></a:t>
            </a:r>
            <a:r>
              <a:rPr lang="en-US" sz="3200" dirty="0" smtClean="0"/>
              <a:t> </a:t>
            </a:r>
            <a:r>
              <a:rPr lang="en-US" sz="3200" dirty="0"/>
              <a:t>Sodium </a:t>
            </a:r>
            <a:r>
              <a:rPr lang="en-US" sz="3200" dirty="0" err="1"/>
              <a:t>Sulphate</a:t>
            </a:r>
            <a:r>
              <a:rPr lang="en-US" sz="3200" dirty="0"/>
              <a:t> + </a:t>
            </a:r>
            <a:r>
              <a:rPr lang="en-US" sz="3200" dirty="0" smtClean="0"/>
              <a:t>Hydrogen</a:t>
            </a:r>
            <a:endParaRPr lang="en-US" sz="3200" dirty="0"/>
          </a:p>
          <a:p>
            <a:pPr marL="514350" lvl="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200" dirty="0" smtClean="0"/>
              <a:t>Potassium + Nitric Acid </a:t>
            </a:r>
            <a:r>
              <a:rPr lang="en-US" sz="3200" dirty="0" smtClean="0">
                <a:sym typeface="Wingdings" panose="05000000000000000000" pitchFamily="2" charset="2"/>
              </a:rPr>
              <a:t></a:t>
            </a:r>
            <a:r>
              <a:rPr lang="en-US" sz="3200" dirty="0" smtClean="0"/>
              <a:t> </a:t>
            </a:r>
            <a:r>
              <a:rPr lang="en-US" sz="3200" dirty="0"/>
              <a:t>Potassium Nitrate + </a:t>
            </a:r>
            <a:r>
              <a:rPr lang="en-US" sz="3200" dirty="0" smtClean="0"/>
              <a:t>Hydrogen</a:t>
            </a:r>
            <a:endParaRPr lang="en-US" sz="3200" dirty="0"/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67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956" y="1825625"/>
            <a:ext cx="11003844" cy="4351338"/>
          </a:xfrm>
        </p:spPr>
        <p:txBody>
          <a:bodyPr/>
          <a:lstStyle/>
          <a:p>
            <a:pPr marL="514350" lvl="0" indent="-514350">
              <a:lnSpc>
                <a:spcPct val="200000"/>
              </a:lnSpc>
              <a:buFont typeface="+mj-lt"/>
              <a:buAutoNum type="arabicPeriod" startAt="6"/>
            </a:pPr>
            <a:r>
              <a:rPr lang="en-US" sz="3200" dirty="0"/>
              <a:t>Zinc + Phosphoric Acid 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  <a:r>
              <a:rPr lang="en-US" sz="3200" dirty="0"/>
              <a:t> </a:t>
            </a:r>
            <a:r>
              <a:rPr lang="en-US" sz="3200" dirty="0" smtClean="0"/>
              <a:t>Zinc Phosphate + Hydrogen</a:t>
            </a:r>
            <a:endParaRPr lang="en-US" sz="3200" dirty="0"/>
          </a:p>
          <a:p>
            <a:pPr marL="514350" lvl="0" indent="-514350">
              <a:lnSpc>
                <a:spcPct val="200000"/>
              </a:lnSpc>
              <a:buFont typeface="+mj-lt"/>
              <a:buAutoNum type="arabicPeriod" startAt="6"/>
            </a:pPr>
            <a:r>
              <a:rPr lang="en-US" sz="3200" dirty="0"/>
              <a:t>Beryllium + Citric Acid </a:t>
            </a:r>
            <a:r>
              <a:rPr lang="en-US" sz="3200" dirty="0" smtClean="0">
                <a:sym typeface="Wingdings" panose="05000000000000000000" pitchFamily="2" charset="2"/>
              </a:rPr>
              <a:t> Beryllium Citrate + Hydrogen</a:t>
            </a:r>
            <a:endParaRPr lang="en-US" sz="3200" dirty="0"/>
          </a:p>
          <a:p>
            <a:pPr marL="514350" lvl="0" indent="-514350">
              <a:lnSpc>
                <a:spcPct val="200000"/>
              </a:lnSpc>
              <a:buFont typeface="+mj-lt"/>
              <a:buAutoNum type="arabicPeriod" startAt="6"/>
            </a:pPr>
            <a:r>
              <a:rPr lang="en-US" sz="3200" dirty="0"/>
              <a:t>Vanadium + Ethanoic Acid </a:t>
            </a:r>
            <a:r>
              <a:rPr lang="en-US" sz="3200" dirty="0" smtClean="0">
                <a:sym typeface="Wingdings" panose="05000000000000000000" pitchFamily="2" charset="2"/>
              </a:rPr>
              <a:t> Vanadium Ethanoate + Hydrogen</a:t>
            </a:r>
            <a:endParaRPr lang="en-US" sz="3200" dirty="0"/>
          </a:p>
          <a:p>
            <a:pPr marL="514350" indent="-514350">
              <a:buFont typeface="+mj-lt"/>
              <a:buAutoNum type="arabicPeriod" startAt="6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93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L9: Metals and Acids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3600" dirty="0" smtClean="0"/>
              <a:t>Learning Objectives: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600" b="1" dirty="0">
                <a:solidFill>
                  <a:srgbClr val="00B050"/>
                </a:solidFill>
              </a:rPr>
              <a:t>Recall that hydrogen gas is produced when metals react with acid.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600" b="1" dirty="0">
                <a:solidFill>
                  <a:schemeClr val="accent2"/>
                </a:solidFill>
              </a:rPr>
              <a:t>Describe the reaction between different metals and acid.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600" b="1" dirty="0">
                <a:solidFill>
                  <a:schemeClr val="accent2"/>
                </a:solidFill>
              </a:rPr>
              <a:t>Draw particle model diagrams for chemical reactions.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Write word equations to represent reactions between metals and acid.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00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Review: Signs of a Chemical Reaction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sz="4000" dirty="0" smtClean="0"/>
              <a:t>Change of colour</a:t>
            </a:r>
          </a:p>
          <a:p>
            <a:pPr marL="514350" indent="-514350">
              <a:buAutoNum type="arabicPeriod"/>
            </a:pPr>
            <a:r>
              <a:rPr lang="en-GB" sz="4000" dirty="0" smtClean="0"/>
              <a:t>Gas being formed</a:t>
            </a:r>
          </a:p>
          <a:p>
            <a:pPr marL="514350" indent="-514350">
              <a:buAutoNum type="arabicPeriod"/>
            </a:pPr>
            <a:r>
              <a:rPr lang="en-GB" sz="4000" dirty="0" smtClean="0"/>
              <a:t>Energy released (heat or light)</a:t>
            </a:r>
            <a:endParaRPr lang="en-US" sz="4000" dirty="0"/>
          </a:p>
        </p:txBody>
      </p:sp>
      <p:pic>
        <p:nvPicPr>
          <p:cNvPr id="1026" name="Picture 2" descr="https://v.cdn.vine.co/r/avatars/490FC590B51068315624876486656_21dc0f697bf.0.0.jpg?versionId=om4hl7J2CWspuNktMZ4U4GnhVYuF1bB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8001" y="2922104"/>
            <a:ext cx="2885799" cy="2900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578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Practical: Metals Reacting with Acids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We are going to investigate the reaction of metals with acid.</a:t>
            </a:r>
          </a:p>
          <a:p>
            <a:endParaRPr lang="en-GB" sz="3200" dirty="0"/>
          </a:p>
          <a:p>
            <a:r>
              <a:rPr lang="en-GB" sz="3200" b="1" dirty="0" smtClean="0">
                <a:solidFill>
                  <a:srgbClr val="FF0000"/>
                </a:solidFill>
              </a:rPr>
              <a:t>Safety Precautions:</a:t>
            </a:r>
          </a:p>
          <a:p>
            <a:r>
              <a:rPr lang="en-GB" sz="3200" dirty="0" smtClean="0"/>
              <a:t>Dilute hydrochloric acid is an irritant</a:t>
            </a:r>
            <a:r>
              <a:rPr lang="en-US" sz="3200" dirty="0" smtClean="0"/>
              <a:t>.</a:t>
            </a:r>
          </a:p>
          <a:p>
            <a:r>
              <a:rPr lang="en-GB" sz="3200" dirty="0" smtClean="0"/>
              <a:t>Bunsen burners are a fire hazard.</a:t>
            </a:r>
          </a:p>
        </p:txBody>
      </p:sp>
    </p:spTree>
    <p:extLst>
      <p:ext uri="{BB962C8B-B14F-4D97-AF65-F5344CB8AC3E}">
        <p14:creationId xmlns:p14="http://schemas.microsoft.com/office/powerpoint/2010/main" val="3135100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5983"/>
            <a:ext cx="10515600" cy="55209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Analysing Results: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did we change in the experiment?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were we observing?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needed to be controlled to make it a fair test?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</a:t>
            </a:r>
            <a:r>
              <a:rPr lang="en-GB" dirty="0" smtClean="0"/>
              <a:t>is </a:t>
            </a:r>
            <a:r>
              <a:rPr lang="en-GB" dirty="0"/>
              <a:t>some evidence that a chemical reaction took place?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Did all the metals react the same? If not, what were the differences?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were the results of the hydrogen test? What might be a source of error?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changes could we make to the experiment to make it better?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2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365125"/>
            <a:ext cx="9931400" cy="1325563"/>
          </a:xfrm>
        </p:spPr>
        <p:txBody>
          <a:bodyPr/>
          <a:lstStyle/>
          <a:p>
            <a:r>
              <a:rPr lang="en-GB" dirty="0" smtClean="0"/>
              <a:t>Particle Model: Metal and Acid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462" y="1701443"/>
            <a:ext cx="10515600" cy="1053042"/>
          </a:xfrm>
        </p:spPr>
        <p:txBody>
          <a:bodyPr/>
          <a:lstStyle/>
          <a:p>
            <a:r>
              <a:rPr lang="en-GB" dirty="0" smtClean="0"/>
              <a:t>When </a:t>
            </a:r>
            <a:r>
              <a:rPr lang="en-GB" b="1" dirty="0" smtClean="0">
                <a:solidFill>
                  <a:srgbClr val="FF0000"/>
                </a:solidFill>
              </a:rPr>
              <a:t>metals</a:t>
            </a:r>
            <a:r>
              <a:rPr lang="en-GB" dirty="0" smtClean="0"/>
              <a:t> react with </a:t>
            </a:r>
            <a:r>
              <a:rPr lang="en-GB" b="1" dirty="0" smtClean="0">
                <a:solidFill>
                  <a:srgbClr val="FF0000"/>
                </a:solidFill>
              </a:rPr>
              <a:t>acids</a:t>
            </a:r>
            <a:r>
              <a:rPr lang="en-GB" dirty="0" smtClean="0"/>
              <a:t>, the </a:t>
            </a:r>
            <a:r>
              <a:rPr lang="en-GB" b="1" dirty="0" smtClean="0">
                <a:solidFill>
                  <a:srgbClr val="FF0000"/>
                </a:solidFill>
              </a:rPr>
              <a:t>atoms</a:t>
            </a:r>
            <a:r>
              <a:rPr lang="en-GB" dirty="0" smtClean="0"/>
              <a:t> </a:t>
            </a:r>
            <a:r>
              <a:rPr lang="en-GB" i="1" u="sng" dirty="0" smtClean="0"/>
              <a:t>rearrange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This forms different </a:t>
            </a:r>
            <a:r>
              <a:rPr lang="en-GB" b="1" dirty="0" smtClean="0">
                <a:solidFill>
                  <a:srgbClr val="FF0000"/>
                </a:solidFill>
              </a:rPr>
              <a:t>molecules</a:t>
            </a:r>
            <a:r>
              <a:rPr lang="en-GB" dirty="0" smtClean="0"/>
              <a:t>, these will have different </a:t>
            </a:r>
            <a:r>
              <a:rPr lang="en-GB" b="1" dirty="0" smtClean="0">
                <a:solidFill>
                  <a:srgbClr val="FF0000"/>
                </a:solidFill>
              </a:rPr>
              <a:t>properties</a:t>
            </a:r>
            <a:r>
              <a:rPr lang="en-GB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49" y="546280"/>
            <a:ext cx="963251" cy="963251"/>
          </a:xfrm>
          <a:prstGeom prst="rect">
            <a:avLst/>
          </a:prstGeom>
        </p:spPr>
      </p:pic>
      <p:grpSp>
        <p:nvGrpSpPr>
          <p:cNvPr id="34" name="Group 33"/>
          <p:cNvGrpSpPr/>
          <p:nvPr/>
        </p:nvGrpSpPr>
        <p:grpSpPr>
          <a:xfrm>
            <a:off x="754941" y="3194761"/>
            <a:ext cx="10762546" cy="2158823"/>
            <a:chOff x="754941" y="3194761"/>
            <a:chExt cx="10762546" cy="2158823"/>
          </a:xfrm>
        </p:grpSpPr>
        <p:sp>
          <p:nvSpPr>
            <p:cNvPr id="5" name="Oval 4"/>
            <p:cNvSpPr/>
            <p:nvPr/>
          </p:nvSpPr>
          <p:spPr>
            <a:xfrm>
              <a:off x="754942" y="3225629"/>
              <a:ext cx="970845" cy="93697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675938" y="3194761"/>
              <a:ext cx="970845" cy="93697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674052" y="3194761"/>
              <a:ext cx="970845" cy="93697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Plus 7"/>
            <p:cNvSpPr/>
            <p:nvPr/>
          </p:nvSpPr>
          <p:spPr>
            <a:xfrm>
              <a:off x="1859843" y="3880384"/>
              <a:ext cx="620889" cy="575734"/>
            </a:xfrm>
            <a:prstGeom prst="mathPlus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Arrow 8"/>
            <p:cNvSpPr/>
            <p:nvPr/>
          </p:nvSpPr>
          <p:spPr>
            <a:xfrm>
              <a:off x="5153376" y="3897317"/>
              <a:ext cx="801511" cy="587022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417730" y="3253850"/>
              <a:ext cx="970845" cy="93697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666067" y="4275848"/>
              <a:ext cx="970845" cy="93697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701571" y="4275848"/>
              <a:ext cx="970845" cy="93697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54941" y="4416606"/>
              <a:ext cx="970845" cy="93697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367411" y="3253850"/>
              <a:ext cx="970845" cy="93697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392332" y="4382740"/>
              <a:ext cx="970845" cy="93697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7342013" y="4382740"/>
              <a:ext cx="970845" cy="93697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9577212" y="3727983"/>
              <a:ext cx="970845" cy="93697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10546642" y="3739271"/>
              <a:ext cx="970845" cy="93697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Plus 20"/>
            <p:cNvSpPr/>
            <p:nvPr/>
          </p:nvSpPr>
          <p:spPr>
            <a:xfrm>
              <a:off x="8627531" y="3902961"/>
              <a:ext cx="620889" cy="575734"/>
            </a:xfrm>
            <a:prstGeom prst="mathPlus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62892" y="3509452"/>
              <a:ext cx="7549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metal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72062" y="4700429"/>
              <a:ext cx="7549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metal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16411" y="3340084"/>
              <a:ext cx="4854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dirty="0" smtClean="0"/>
                <a:t>H</a:t>
              </a:r>
              <a:endParaRPr lang="en-US" sz="36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921695" y="4454903"/>
              <a:ext cx="4854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dirty="0" smtClean="0"/>
                <a:t>H</a:t>
              </a:r>
              <a:endParaRPr lang="en-US" sz="36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73840" y="3337085"/>
              <a:ext cx="6175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dirty="0" smtClean="0"/>
                <a:t>Cl</a:t>
              </a:r>
              <a:endParaRPr lang="en-US" sz="36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70239" y="4454902"/>
              <a:ext cx="6175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dirty="0" smtClean="0"/>
                <a:t>Cl</a:t>
              </a:r>
              <a:endParaRPr lang="en-US" sz="36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525679" y="3527985"/>
              <a:ext cx="7549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metal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525679" y="4693182"/>
              <a:ext cx="7549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metal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571131" y="3399173"/>
              <a:ext cx="6175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dirty="0" smtClean="0"/>
                <a:t>Cl</a:t>
              </a:r>
              <a:endParaRPr lang="en-US" sz="36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543885" y="4528063"/>
              <a:ext cx="6175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dirty="0" smtClean="0"/>
                <a:t>Cl</a:t>
              </a:r>
              <a:endParaRPr lang="en-US" sz="36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9793111" y="3887459"/>
              <a:ext cx="4854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dirty="0" smtClean="0"/>
                <a:t>H</a:t>
              </a:r>
              <a:endParaRPr lang="en-US" sz="36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805844" y="3897317"/>
              <a:ext cx="4854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dirty="0" smtClean="0"/>
                <a:t>H</a:t>
              </a:r>
              <a:endParaRPr lang="en-US" sz="3600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566557" y="5555538"/>
            <a:ext cx="1365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Metal Atoms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480732" y="5417040"/>
            <a:ext cx="25054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Hydrochloric Acid</a:t>
            </a:r>
          </a:p>
          <a:p>
            <a:pPr algn="ctr"/>
            <a:r>
              <a:rPr lang="en-GB" b="1" dirty="0" smtClean="0"/>
              <a:t>(molecule made of hydrogen and chlorine)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6252630" y="5417040"/>
            <a:ext cx="22718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Salt</a:t>
            </a:r>
          </a:p>
          <a:p>
            <a:pPr algn="ctr"/>
            <a:r>
              <a:rPr lang="en-GB" b="1" dirty="0" smtClean="0"/>
              <a:t>(molecule made of metal and chlorine)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9926200" y="5555539"/>
            <a:ext cx="142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Molecule of Hydrogen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1727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5" grpId="0"/>
      <p:bldP spid="36" grpId="0"/>
      <p:bldP spid="37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244" y="365125"/>
            <a:ext cx="9976556" cy="1325563"/>
          </a:xfrm>
        </p:spPr>
        <p:txBody>
          <a:bodyPr/>
          <a:lstStyle/>
          <a:p>
            <a:r>
              <a:rPr lang="en-GB" dirty="0" smtClean="0"/>
              <a:t>Draw the particle model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smtClean="0"/>
              <a:t>Magnesium (Mg) and Hydrochloric Acid (</a:t>
            </a:r>
            <a:r>
              <a:rPr lang="en-GB" sz="3600" dirty="0" err="1" smtClean="0"/>
              <a:t>HCl</a:t>
            </a:r>
            <a:r>
              <a:rPr lang="en-GB" sz="3600" dirty="0" smtClean="0"/>
              <a:t>)</a:t>
            </a:r>
          </a:p>
          <a:p>
            <a:r>
              <a:rPr lang="en-GB" sz="3600" dirty="0" smtClean="0"/>
              <a:t>Iron (Fe) and Hydrochloric Acid (</a:t>
            </a:r>
            <a:r>
              <a:rPr lang="en-GB" sz="3600" dirty="0" err="1" smtClean="0"/>
              <a:t>HCl</a:t>
            </a:r>
            <a:r>
              <a:rPr lang="en-GB" sz="3600" dirty="0" smtClean="0"/>
              <a:t>)</a:t>
            </a:r>
          </a:p>
          <a:p>
            <a:r>
              <a:rPr lang="en-GB" sz="3600" dirty="0" smtClean="0"/>
              <a:t>Calcium (Ca) and Hydrochloric Acid (</a:t>
            </a:r>
            <a:r>
              <a:rPr lang="en-GB" sz="3600" dirty="0" err="1" smtClean="0"/>
              <a:t>HCl</a:t>
            </a:r>
            <a:r>
              <a:rPr lang="en-GB" sz="3600" dirty="0" smtClean="0"/>
              <a:t>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49" y="546280"/>
            <a:ext cx="963251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06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365125"/>
            <a:ext cx="9931400" cy="1325563"/>
          </a:xfrm>
        </p:spPr>
        <p:txBody>
          <a:bodyPr/>
          <a:lstStyle/>
          <a:p>
            <a:r>
              <a:rPr lang="en-GB" dirty="0" smtClean="0"/>
              <a:t>Word Equations: Metal and Acid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3200" b="1" dirty="0" smtClean="0">
                <a:solidFill>
                  <a:srgbClr val="FF0000"/>
                </a:solidFill>
              </a:rPr>
              <a:t>Metal + Acid </a:t>
            </a:r>
            <a:r>
              <a:rPr lang="en-GB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Salt + Hydrogen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All acids contain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hydrogen</a:t>
            </a:r>
            <a:r>
              <a:rPr lang="en-GB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Examples: hydrochloric </a:t>
            </a:r>
            <a:r>
              <a:rPr lang="en-GB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H</a:t>
            </a:r>
            <a:r>
              <a:rPr lang="en-GB" dirty="0" err="1" smtClean="0">
                <a:sym typeface="Wingdings" panose="05000000000000000000" pitchFamily="2" charset="2"/>
              </a:rPr>
              <a:t>Cl</a:t>
            </a:r>
            <a:r>
              <a:rPr lang="en-GB" dirty="0" smtClean="0">
                <a:sym typeface="Wingdings" panose="05000000000000000000" pitchFamily="2" charset="2"/>
              </a:rPr>
              <a:t>, sulphuric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H</a:t>
            </a:r>
            <a:r>
              <a:rPr lang="en-GB" b="1" baseline="-25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en-GB" dirty="0" smtClean="0">
                <a:sym typeface="Wingdings" panose="05000000000000000000" pitchFamily="2" charset="2"/>
              </a:rPr>
              <a:t>SO</a:t>
            </a:r>
            <a:r>
              <a:rPr lang="en-GB" baseline="-25000" dirty="0" smtClean="0">
                <a:sym typeface="Wingdings" panose="05000000000000000000" pitchFamily="2" charset="2"/>
              </a:rPr>
              <a:t>4</a:t>
            </a:r>
            <a:r>
              <a:rPr lang="en-GB" dirty="0" smtClean="0">
                <a:sym typeface="Wingdings" panose="05000000000000000000" pitchFamily="2" charset="2"/>
              </a:rPr>
              <a:t>, nitric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H</a:t>
            </a:r>
            <a:r>
              <a:rPr lang="en-GB" dirty="0" smtClean="0">
                <a:sym typeface="Wingdings" panose="05000000000000000000" pitchFamily="2" charset="2"/>
              </a:rPr>
              <a:t>NO</a:t>
            </a:r>
            <a:r>
              <a:rPr lang="en-GB" baseline="-25000" dirty="0" smtClean="0">
                <a:sym typeface="Wingdings" panose="05000000000000000000" pitchFamily="2" charset="2"/>
              </a:rPr>
              <a:t>3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When metals react with acid, the hydrogen is released as a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gas</a:t>
            </a:r>
            <a:r>
              <a:rPr lang="en-GB" dirty="0" smtClean="0">
                <a:sym typeface="Wingdings" panose="05000000000000000000" pitchFamily="2" charset="2"/>
              </a:rPr>
              <a:t>.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Do you remember how to name salts?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49" y="546280"/>
            <a:ext cx="963251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93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65125"/>
            <a:ext cx="9829800" cy="1325563"/>
          </a:xfrm>
        </p:spPr>
        <p:txBody>
          <a:bodyPr/>
          <a:lstStyle/>
          <a:p>
            <a:r>
              <a:rPr lang="en-GB" dirty="0" smtClean="0"/>
              <a:t>Review: Naming Salts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336175"/>
              </p:ext>
            </p:extLst>
          </p:nvPr>
        </p:nvGraphicFramePr>
        <p:xfrm>
          <a:off x="838200" y="2743254"/>
          <a:ext cx="105156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Acid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Salt</a:t>
                      </a:r>
                      <a:r>
                        <a:rPr lang="en-GB" sz="3600" baseline="0" dirty="0" smtClean="0"/>
                        <a:t> Formed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hydrochloric acid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-</a:t>
                      </a:r>
                      <a:r>
                        <a:rPr lang="en-GB" sz="3600" baseline="0" dirty="0" smtClean="0"/>
                        <a:t> chloride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sulphuric acid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- sulphate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nitric acid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- nitrate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1509531"/>
            <a:ext cx="91552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The first part of the salt come from the </a:t>
            </a:r>
            <a:r>
              <a:rPr lang="en-GB" sz="2800" b="1" dirty="0" smtClean="0">
                <a:solidFill>
                  <a:srgbClr val="FF0000"/>
                </a:solidFill>
              </a:rPr>
              <a:t>metal</a:t>
            </a:r>
            <a:r>
              <a:rPr lang="en-GB" sz="2800" dirty="0" smtClean="0"/>
              <a:t>.</a:t>
            </a:r>
            <a:endParaRPr lang="en-GB" sz="2800" dirty="0"/>
          </a:p>
          <a:p>
            <a:r>
              <a:rPr lang="en-GB" sz="2800" dirty="0" smtClean="0"/>
              <a:t>The second part of the salt comes from the </a:t>
            </a:r>
            <a:r>
              <a:rPr lang="en-GB" sz="2800" b="1" dirty="0" smtClean="0">
                <a:solidFill>
                  <a:srgbClr val="FF0000"/>
                </a:solidFill>
              </a:rPr>
              <a:t>acid</a:t>
            </a:r>
            <a:r>
              <a:rPr lang="en-GB" sz="2800" dirty="0" smtClean="0"/>
              <a:t>.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49" y="546280"/>
            <a:ext cx="963251" cy="9632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08944" y="5718177"/>
            <a:ext cx="10174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Magnesium + Hydrochloric Acid </a:t>
            </a:r>
            <a:r>
              <a:rPr lang="en-GB" sz="2800" dirty="0" smtClean="0">
                <a:sym typeface="Wingdings" panose="05000000000000000000" pitchFamily="2" charset="2"/>
              </a:rPr>
              <a:t> Magnesium Chloride + Hydrogen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229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517</Words>
  <Application>Microsoft Office PowerPoint</Application>
  <PresentationFormat>Widescreen</PresentationFormat>
  <Paragraphs>91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Starter</vt:lpstr>
      <vt:lpstr>L9: Metals and Acids</vt:lpstr>
      <vt:lpstr>Review: Signs of a Chemical Reaction</vt:lpstr>
      <vt:lpstr>Practical: Metals Reacting with Acids</vt:lpstr>
      <vt:lpstr>PowerPoint Presentation</vt:lpstr>
      <vt:lpstr>Particle Model: Metal and Acid</vt:lpstr>
      <vt:lpstr>Draw the particle model diagrams</vt:lpstr>
      <vt:lpstr>Word Equations: Metal and Acid</vt:lpstr>
      <vt:lpstr>Review: Naming Salts</vt:lpstr>
      <vt:lpstr>PowerPoint Presentation</vt:lpstr>
      <vt:lpstr>Extension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</dc:title>
  <dc:creator>Jessica Luu</dc:creator>
  <cp:lastModifiedBy>Jessica Luu</cp:lastModifiedBy>
  <cp:revision>9</cp:revision>
  <dcterms:created xsi:type="dcterms:W3CDTF">2015-10-28T19:10:21Z</dcterms:created>
  <dcterms:modified xsi:type="dcterms:W3CDTF">2015-10-28T20:05:36Z</dcterms:modified>
</cp:coreProperties>
</file>