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2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4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12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8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2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4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55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7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6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16E6-6542-4550-AE8B-B381A2E60D96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0B25-1B05-438E-88CD-26F036531F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3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6 – Floating and Sinking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Calculate density</a:t>
            </a:r>
          </a:p>
          <a:p>
            <a:pPr marL="514350" indent="-514350">
              <a:buAutoNum type="arabicPeriod"/>
            </a:pPr>
            <a:r>
              <a:rPr lang="en-GB" dirty="0" smtClean="0"/>
              <a:t>Predict if something will float or sink based on it’s density.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force diagrams for floating and sinking objects.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12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560" y="365125"/>
            <a:ext cx="9593239" cy="1325563"/>
          </a:xfrm>
        </p:spPr>
        <p:txBody>
          <a:bodyPr/>
          <a:lstStyle/>
          <a:p>
            <a:r>
              <a:rPr lang="en-GB" dirty="0" smtClean="0"/>
              <a:t>Density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1" dirty="0" smtClean="0">
                    <a:solidFill>
                      <a:srgbClr val="FF0000"/>
                    </a:solidFill>
                  </a:rPr>
                  <a:t>Density</a:t>
                </a:r>
                <a:r>
                  <a:rPr lang="en-GB" dirty="0" smtClean="0"/>
                  <a:t> </a:t>
                </a:r>
                <a:r>
                  <a:rPr lang="en-GB" dirty="0"/>
                  <a:t>=</a:t>
                </a:r>
                <a:r>
                  <a:rPr lang="en-GB" dirty="0" smtClean="0"/>
                  <a:t> how heavy an object is for it’s size (measured in g/cm</a:t>
                </a:r>
                <a:r>
                  <a:rPr lang="en-GB" baseline="30000" dirty="0" smtClean="0"/>
                  <a:t>3</a:t>
                </a:r>
                <a:r>
                  <a:rPr lang="en-GB" dirty="0" smtClean="0"/>
                  <a:t>)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:r>
                  <a:rPr lang="en-GB" sz="4000" b="1" i="1" dirty="0" smtClean="0">
                    <a:solidFill>
                      <a:srgbClr val="FF0000"/>
                    </a:solidFill>
                  </a:rPr>
                  <a:t>Density</a:t>
                </a:r>
                <a:r>
                  <a:rPr lang="en-GB" sz="40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𝑴𝒂𝒔𝒔</m:t>
                        </m:r>
                      </m:num>
                      <m:den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𝑽𝒐𝒍𝒖𝒎𝒆</m:t>
                        </m:r>
                      </m:den>
                    </m:f>
                  </m:oMath>
                </a14:m>
                <a:endParaRPr lang="en-GB" b="1" dirty="0" smtClean="0"/>
              </a:p>
              <a:p>
                <a:endParaRPr lang="en-GB" dirty="0"/>
              </a:p>
              <a:p>
                <a:r>
                  <a:rPr lang="en-GB" b="1" dirty="0" smtClean="0">
                    <a:solidFill>
                      <a:srgbClr val="FF0000"/>
                    </a:solidFill>
                  </a:rPr>
                  <a:t>Mass</a:t>
                </a:r>
                <a:r>
                  <a:rPr lang="en-GB" dirty="0" smtClean="0"/>
                  <a:t> = how much matter is in an object (measured in grams (g))</a:t>
                </a:r>
              </a:p>
              <a:p>
                <a:r>
                  <a:rPr lang="en-GB" b="1" dirty="0" smtClean="0">
                    <a:solidFill>
                      <a:srgbClr val="FF0000"/>
                    </a:solidFill>
                  </a:rPr>
                  <a:t>Volume</a:t>
                </a:r>
                <a:r>
                  <a:rPr lang="en-GB" dirty="0" smtClean="0"/>
                  <a:t> = how much space an object takes up (measured in cm</a:t>
                </a:r>
                <a:r>
                  <a:rPr lang="en-GB" baseline="30000" dirty="0" smtClean="0"/>
                  <a:t>3</a:t>
                </a:r>
                <a:r>
                  <a:rPr lang="en-GB" dirty="0" smtClean="0"/>
                  <a:t>)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7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504" y="365125"/>
            <a:ext cx="9552296" cy="1325563"/>
          </a:xfrm>
        </p:spPr>
        <p:txBody>
          <a:bodyPr/>
          <a:lstStyle/>
          <a:p>
            <a:r>
              <a:rPr lang="en-GB" dirty="0" smtClean="0"/>
              <a:t>Calculate the density (show your 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Pure Water: 10 cm</a:t>
            </a:r>
            <a:r>
              <a:rPr lang="en-GB" sz="3600" baseline="30000" dirty="0" smtClean="0"/>
              <a:t>3</a:t>
            </a:r>
            <a:r>
              <a:rPr lang="en-GB" sz="3600" dirty="0" smtClean="0"/>
              <a:t> has a mass of 10 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Wood: 100 </a:t>
            </a:r>
            <a:r>
              <a:rPr lang="en-GB" sz="3600" dirty="0"/>
              <a:t>cm</a:t>
            </a:r>
            <a:r>
              <a:rPr lang="en-GB" sz="3600" baseline="30000" dirty="0"/>
              <a:t>3</a:t>
            </a:r>
            <a:r>
              <a:rPr lang="en-GB" sz="3600" dirty="0"/>
              <a:t> has a mass of </a:t>
            </a:r>
            <a:r>
              <a:rPr lang="en-GB" sz="3600" dirty="0" smtClean="0"/>
              <a:t>75 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Cork: 8 </a:t>
            </a:r>
            <a:r>
              <a:rPr lang="en-GB" sz="3600" dirty="0"/>
              <a:t>cm</a:t>
            </a:r>
            <a:r>
              <a:rPr lang="en-GB" sz="3600" baseline="30000" dirty="0"/>
              <a:t>3</a:t>
            </a:r>
            <a:r>
              <a:rPr lang="en-GB" sz="3600" dirty="0"/>
              <a:t> has a mass of 2</a:t>
            </a:r>
            <a:r>
              <a:rPr lang="en-GB" sz="3600" dirty="0" smtClean="0"/>
              <a:t> 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Iron: 5 </a:t>
            </a:r>
            <a:r>
              <a:rPr lang="en-GB" sz="3600" dirty="0"/>
              <a:t>cm</a:t>
            </a:r>
            <a:r>
              <a:rPr lang="en-GB" sz="3600" baseline="30000" dirty="0"/>
              <a:t>3</a:t>
            </a:r>
            <a:r>
              <a:rPr lang="en-GB" sz="3600" dirty="0"/>
              <a:t> has a mass of </a:t>
            </a:r>
            <a:r>
              <a:rPr lang="en-GB" sz="3600" dirty="0" smtClean="0"/>
              <a:t>40 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Foam: 300 </a:t>
            </a:r>
            <a:r>
              <a:rPr lang="en-GB" sz="3600" dirty="0"/>
              <a:t>cm</a:t>
            </a:r>
            <a:r>
              <a:rPr lang="en-GB" sz="3600" baseline="30000" dirty="0"/>
              <a:t>3</a:t>
            </a:r>
            <a:r>
              <a:rPr lang="en-GB" sz="3600" dirty="0"/>
              <a:t> has a mass of </a:t>
            </a:r>
            <a:r>
              <a:rPr lang="en-GB" sz="3600" dirty="0" smtClean="0"/>
              <a:t>30 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Copper: 5 </a:t>
            </a:r>
            <a:r>
              <a:rPr lang="en-GB" sz="3600" dirty="0"/>
              <a:t>cm</a:t>
            </a:r>
            <a:r>
              <a:rPr lang="en-GB" sz="3600" baseline="30000" dirty="0"/>
              <a:t>3</a:t>
            </a:r>
            <a:r>
              <a:rPr lang="en-GB" sz="3600" dirty="0"/>
              <a:t> has a mass of </a:t>
            </a:r>
            <a:r>
              <a:rPr lang="en-GB" sz="3600" dirty="0" smtClean="0"/>
              <a:t>45 </a:t>
            </a:r>
            <a:r>
              <a:rPr lang="en-GB" sz="3600" dirty="0" smtClean="0"/>
              <a:t>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Rubber: 10 cm</a:t>
            </a:r>
            <a:r>
              <a:rPr lang="en-GB" sz="3600" baseline="30000" dirty="0" smtClean="0"/>
              <a:t>3</a:t>
            </a:r>
            <a:r>
              <a:rPr lang="en-GB" sz="3600" dirty="0" smtClean="0"/>
              <a:t> has a mass of 11 g</a:t>
            </a:r>
            <a:endParaRPr lang="en-GB" sz="3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53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7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3206"/>
                <a:ext cx="10515600" cy="5841242"/>
              </a:xfrm>
            </p:spPr>
            <p:txBody>
              <a:bodyPr>
                <a:normAutofit fontScale="92500" lnSpcReduction="10000"/>
              </a:bodyPr>
              <a:lstStyle/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Pure Water 	</a:t>
                </a:r>
                <a:r>
                  <a:rPr lang="en-GB" sz="3500" dirty="0" smtClean="0"/>
                  <a:t>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10 </m:t>
                        </m:r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b="0" i="1" baseline="3000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 smtClean="0"/>
                  <a:t> 		= 1 g/cm</a:t>
                </a:r>
                <a:r>
                  <a:rPr lang="en-GB" sz="3500" baseline="30000" dirty="0" smtClean="0"/>
                  <a:t>3</a:t>
                </a:r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Wood 		</a:t>
                </a:r>
                <a:r>
                  <a:rPr lang="en-GB" sz="3500" dirty="0" smtClean="0"/>
                  <a:t>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75 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0 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 smtClean="0"/>
                  <a:t> 		= 0.75 g/cm</a:t>
                </a:r>
                <a:r>
                  <a:rPr lang="en-GB" sz="3500" baseline="30000" dirty="0" smtClean="0"/>
                  <a:t>3</a:t>
                </a:r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Cork 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/>
                  <a:t> </a:t>
                </a:r>
                <a:r>
                  <a:rPr lang="en-GB" sz="3500" dirty="0" smtClean="0"/>
                  <a:t>		= 0.25 g/cm</a:t>
                </a:r>
                <a:r>
                  <a:rPr lang="en-GB" sz="3500" baseline="30000" dirty="0" smtClean="0"/>
                  <a:t>3</a:t>
                </a:r>
                <a:endParaRPr lang="en-GB" sz="3500" dirty="0" smtClean="0"/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Iron 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/>
                  <a:t> </a:t>
                </a:r>
                <a:r>
                  <a:rPr lang="en-GB" sz="3500" dirty="0" smtClean="0"/>
                  <a:t>		= 8 g/cm</a:t>
                </a:r>
                <a:r>
                  <a:rPr lang="en-GB" sz="3500" baseline="30000" dirty="0" smtClean="0"/>
                  <a:t>3</a:t>
                </a:r>
                <a:endParaRPr lang="en-GB" sz="3500" dirty="0" smtClean="0"/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Foam 		</a:t>
                </a:r>
                <a:r>
                  <a:rPr lang="en-GB" sz="3500" dirty="0" smtClean="0"/>
                  <a:t>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00 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/>
                  <a:t> </a:t>
                </a:r>
                <a:r>
                  <a:rPr lang="en-GB" sz="3500" dirty="0" smtClean="0"/>
                  <a:t>		= 0.1 g/cm</a:t>
                </a:r>
                <a:r>
                  <a:rPr lang="en-GB" sz="3500" baseline="30000" dirty="0" smtClean="0"/>
                  <a:t>3</a:t>
                </a:r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Copper 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/>
                  <a:t> </a:t>
                </a:r>
                <a:r>
                  <a:rPr lang="en-GB" sz="3500" dirty="0" smtClean="0"/>
                  <a:t>		= 9 </a:t>
                </a:r>
                <a:r>
                  <a:rPr lang="en-GB" sz="3500" dirty="0" smtClean="0"/>
                  <a:t>g/cm</a:t>
                </a:r>
                <a:r>
                  <a:rPr lang="en-GB" sz="3500" baseline="30000" dirty="0" smtClean="0"/>
                  <a:t>3</a:t>
                </a:r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n-GB" sz="3500" dirty="0" smtClean="0"/>
                  <a:t>Rubber		</a:t>
                </a:r>
                <a:r>
                  <a:rPr lang="en-GB" sz="35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3500" i="1" baseline="30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500" dirty="0"/>
                  <a:t> </a:t>
                </a:r>
                <a:r>
                  <a:rPr lang="en-GB" sz="3500" dirty="0"/>
                  <a:t>		= </a:t>
                </a:r>
                <a:r>
                  <a:rPr lang="en-GB" sz="3500" dirty="0" smtClean="0"/>
                  <a:t>1.1 </a:t>
                </a:r>
                <a:r>
                  <a:rPr lang="en-GB" sz="3500" dirty="0"/>
                  <a:t>g/cm</a:t>
                </a:r>
                <a:r>
                  <a:rPr lang="en-GB" sz="3500" baseline="30000" dirty="0"/>
                  <a:t>3</a:t>
                </a:r>
              </a:p>
              <a:p>
                <a:pPr marL="742950" indent="-742950">
                  <a:lnSpc>
                    <a:spcPct val="110000"/>
                  </a:lnSpc>
                  <a:buFont typeface="+mj-lt"/>
                  <a:buAutoNum type="arabicPeriod"/>
                </a:pPr>
                <a:endParaRPr lang="en-GB" sz="35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3206"/>
                <a:ext cx="10515600" cy="5841242"/>
              </a:xfrm>
              <a:blipFill rotWithShape="0">
                <a:blip r:embed="rId2"/>
                <a:stretch>
                  <a:fillRect l="-1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641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452" y="365125"/>
            <a:ext cx="9552348" cy="1325563"/>
          </a:xfrm>
        </p:spPr>
        <p:txBody>
          <a:bodyPr/>
          <a:lstStyle/>
          <a:p>
            <a:r>
              <a:rPr lang="en-GB" dirty="0" smtClean="0"/>
              <a:t>Practical: Will it Float or Sink?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6"/>
            <a:ext cx="10515600" cy="9039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Purpose</a:t>
            </a:r>
            <a:r>
              <a:rPr lang="en-GB" dirty="0" smtClean="0"/>
              <a:t>: We are going to investigate whether or not certain objects will float or sink in water.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6280"/>
            <a:ext cx="963251" cy="96325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80317"/>
              </p:ext>
            </p:extLst>
          </p:nvPr>
        </p:nvGraphicFramePr>
        <p:xfrm>
          <a:off x="2032000" y="2864489"/>
          <a:ext cx="8128000" cy="3418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Object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Density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Prediction:</a:t>
                      </a:r>
                    </a:p>
                    <a:p>
                      <a:pPr algn="ctr"/>
                      <a:r>
                        <a:rPr lang="en-GB" sz="2400" dirty="0" smtClean="0"/>
                        <a:t>Float or Sink?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Result:</a:t>
                      </a:r>
                    </a:p>
                    <a:p>
                      <a:pPr algn="ctr"/>
                      <a:r>
                        <a:rPr lang="en-GB" sz="2400" dirty="0" smtClean="0"/>
                        <a:t>Float</a:t>
                      </a:r>
                      <a:r>
                        <a:rPr lang="en-GB" sz="2400" baseline="0" dirty="0" smtClean="0"/>
                        <a:t> or Sink?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82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322" y="365125"/>
            <a:ext cx="9661477" cy="1325563"/>
          </a:xfrm>
        </p:spPr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density of water is 1 g/cm</a:t>
            </a:r>
            <a:r>
              <a:rPr lang="en-GB" baseline="30000" dirty="0" smtClean="0"/>
              <a:t>3</a:t>
            </a:r>
            <a:r>
              <a:rPr lang="en-GB" dirty="0" smtClean="0"/>
              <a:t>.</a:t>
            </a:r>
          </a:p>
          <a:p>
            <a:r>
              <a:rPr lang="en-GB" dirty="0" smtClean="0"/>
              <a:t>Use this information to write a conclusion for the experiment explaining why some materials float and others sink.</a:t>
            </a:r>
          </a:p>
          <a:p>
            <a:endParaRPr lang="en-GB" dirty="0"/>
          </a:p>
          <a:p>
            <a:r>
              <a:rPr lang="en-GB" dirty="0" smtClean="0"/>
              <a:t>Materials with a </a:t>
            </a:r>
            <a:r>
              <a:rPr lang="en-GB" b="1" dirty="0" smtClean="0">
                <a:solidFill>
                  <a:srgbClr val="0070C0"/>
                </a:solidFill>
              </a:rPr>
              <a:t>lower density </a:t>
            </a:r>
            <a:r>
              <a:rPr lang="en-GB" dirty="0" smtClean="0"/>
              <a:t>than water will </a:t>
            </a:r>
            <a:r>
              <a:rPr lang="en-GB" b="1" dirty="0" smtClean="0">
                <a:solidFill>
                  <a:srgbClr val="0070C0"/>
                </a:solidFill>
              </a:rPr>
              <a:t>float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Materials which have a </a:t>
            </a:r>
            <a:r>
              <a:rPr lang="en-GB" b="1" dirty="0" smtClean="0">
                <a:solidFill>
                  <a:srgbClr val="FF0000"/>
                </a:solidFill>
              </a:rPr>
              <a:t>higher density </a:t>
            </a:r>
            <a:r>
              <a:rPr lang="en-GB" dirty="0" smtClean="0"/>
              <a:t>than water will </a:t>
            </a:r>
            <a:r>
              <a:rPr lang="en-GB" b="1" dirty="0" smtClean="0">
                <a:solidFill>
                  <a:srgbClr val="FF0000"/>
                </a:solidFill>
              </a:rPr>
              <a:t>sink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628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8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51" y="350537"/>
            <a:ext cx="6081215" cy="1325563"/>
          </a:xfrm>
        </p:spPr>
        <p:txBody>
          <a:bodyPr/>
          <a:lstStyle/>
          <a:p>
            <a:r>
              <a:rPr lang="en-GB" dirty="0" smtClean="0"/>
              <a:t>Buoyancy (Ability to Float)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808260" cy="4351338"/>
          </a:xfrm>
        </p:spPr>
        <p:txBody>
          <a:bodyPr/>
          <a:lstStyle/>
          <a:p>
            <a:r>
              <a:rPr lang="en-GB" dirty="0" smtClean="0"/>
              <a:t>The amount of </a:t>
            </a:r>
            <a:r>
              <a:rPr lang="en-GB" b="1" dirty="0" err="1" smtClean="0">
                <a:solidFill>
                  <a:srgbClr val="FF0000"/>
                </a:solidFill>
              </a:rPr>
              <a:t>upthrust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(buoyant force) from the water depends on the volume of the object.</a:t>
            </a:r>
          </a:p>
          <a:p>
            <a:endParaRPr lang="en-GB" dirty="0" smtClean="0"/>
          </a:p>
          <a:p>
            <a:r>
              <a:rPr lang="en-GB" dirty="0" smtClean="0"/>
              <a:t>If the </a:t>
            </a:r>
            <a:r>
              <a:rPr lang="en-GB" b="1" dirty="0" err="1" smtClean="0">
                <a:solidFill>
                  <a:srgbClr val="0070C0"/>
                </a:solidFill>
              </a:rPr>
              <a:t>upthrust</a:t>
            </a:r>
            <a:r>
              <a:rPr lang="en-GB" b="1" dirty="0" smtClean="0">
                <a:solidFill>
                  <a:srgbClr val="0070C0"/>
                </a:solidFill>
              </a:rPr>
              <a:t> is larger than the force of gravity (weight), </a:t>
            </a:r>
            <a:r>
              <a:rPr lang="en-GB" dirty="0" smtClean="0"/>
              <a:t>the object </a:t>
            </a:r>
            <a:r>
              <a:rPr lang="en-GB" b="1" dirty="0" smtClean="0">
                <a:solidFill>
                  <a:srgbClr val="0070C0"/>
                </a:solidFill>
              </a:rPr>
              <a:t>floats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the </a:t>
            </a:r>
            <a:r>
              <a:rPr lang="en-GB" b="1" dirty="0" err="1" smtClean="0">
                <a:solidFill>
                  <a:srgbClr val="FF0000"/>
                </a:solidFill>
              </a:rPr>
              <a:t>upthrust</a:t>
            </a:r>
            <a:r>
              <a:rPr lang="en-GB" b="1" dirty="0" smtClean="0">
                <a:solidFill>
                  <a:srgbClr val="FF0000"/>
                </a:solidFill>
              </a:rPr>
              <a:t> is smaller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than the force of gravity (weight)</a:t>
            </a:r>
            <a:r>
              <a:rPr lang="en-GB" dirty="0" smtClean="0"/>
              <a:t>, the object </a:t>
            </a:r>
            <a:r>
              <a:rPr lang="en-GB" b="1" dirty="0" smtClean="0">
                <a:solidFill>
                  <a:srgbClr val="FF0000"/>
                </a:solidFill>
              </a:rPr>
              <a:t>sinks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716671" y="1286277"/>
            <a:ext cx="3637129" cy="1723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16671" y="3621800"/>
            <a:ext cx="3637129" cy="2637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95649" y="898180"/>
            <a:ext cx="777922" cy="77792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395649" y="4543768"/>
            <a:ext cx="777922" cy="77792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V="1">
            <a:off x="8665191" y="5321690"/>
            <a:ext cx="238838" cy="49809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 flipV="1">
            <a:off x="8441425" y="3621800"/>
            <a:ext cx="686370" cy="91917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flipV="1">
            <a:off x="8441425" y="1676102"/>
            <a:ext cx="686370" cy="91917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8665191" y="499032"/>
            <a:ext cx="217229" cy="39914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099076" y="422526"/>
            <a:ext cx="2003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Small </a:t>
            </a:r>
            <a:r>
              <a:rPr lang="en-GB" sz="2800" dirty="0" err="1" smtClean="0"/>
              <a:t>F</a:t>
            </a:r>
            <a:r>
              <a:rPr lang="en-GB" sz="2800" baseline="-25000" dirty="0" err="1" smtClean="0"/>
              <a:t>gravity</a:t>
            </a:r>
            <a:endParaRPr lang="en-US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9225317" y="3819774"/>
            <a:ext cx="2003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Large </a:t>
            </a:r>
            <a:r>
              <a:rPr lang="en-GB" sz="2800" dirty="0" err="1" smtClean="0"/>
              <a:t>F</a:t>
            </a:r>
            <a:r>
              <a:rPr lang="en-GB" sz="2800" baseline="-25000" dirty="0" err="1" smtClean="0"/>
              <a:t>gravity</a:t>
            </a:r>
            <a:endParaRPr lang="en-US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9165893" y="1993387"/>
            <a:ext cx="2175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Large </a:t>
            </a:r>
            <a:r>
              <a:rPr lang="en-GB" sz="2800" dirty="0" err="1" smtClean="0"/>
              <a:t>F</a:t>
            </a:r>
            <a:r>
              <a:rPr lang="en-GB" sz="2800" baseline="-25000" dirty="0" err="1" smtClean="0"/>
              <a:t>upthrust</a:t>
            </a:r>
            <a:endParaRPr lang="en-US" sz="28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9165893" y="5309128"/>
            <a:ext cx="2175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Small </a:t>
            </a:r>
            <a:r>
              <a:rPr lang="en-GB" sz="2800" dirty="0" err="1" smtClean="0"/>
              <a:t>F</a:t>
            </a:r>
            <a:r>
              <a:rPr lang="en-GB" sz="2800" baseline="-25000" dirty="0" err="1" smtClean="0"/>
              <a:t>upthrust</a:t>
            </a:r>
            <a:endParaRPr lang="en-US" sz="2800" baseline="-25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7" y="531694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288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Lesson 6 – Floating and Sinking</vt:lpstr>
      <vt:lpstr>Density</vt:lpstr>
      <vt:lpstr>Calculate the density (show your work)</vt:lpstr>
      <vt:lpstr>PowerPoint Presentation</vt:lpstr>
      <vt:lpstr>Practical: Will it Float or Sink?</vt:lpstr>
      <vt:lpstr>Conclusion</vt:lpstr>
      <vt:lpstr>Buoyancy (Ability to Float)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 – Floating and Sinking</dc:title>
  <dc:creator>Jessica Luu</dc:creator>
  <cp:lastModifiedBy>Jessica Luu</cp:lastModifiedBy>
  <cp:revision>11</cp:revision>
  <dcterms:created xsi:type="dcterms:W3CDTF">2016-01-07T11:29:51Z</dcterms:created>
  <dcterms:modified xsi:type="dcterms:W3CDTF">2016-01-11T08:47:25Z</dcterms:modified>
</cp:coreProperties>
</file>