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16E6-6542-4550-AE8B-B381A2E60D96}" type="datetimeFigureOut">
              <a:rPr lang="en-GB" smtClean="0"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0B25-1B05-438E-88CD-26F036531F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630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16E6-6542-4550-AE8B-B381A2E60D96}" type="datetimeFigureOut">
              <a:rPr lang="en-GB" smtClean="0"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0B25-1B05-438E-88CD-26F036531F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282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16E6-6542-4550-AE8B-B381A2E60D96}" type="datetimeFigureOut">
              <a:rPr lang="en-GB" smtClean="0"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0B25-1B05-438E-88CD-26F036531F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148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16E6-6542-4550-AE8B-B381A2E60D96}" type="datetimeFigureOut">
              <a:rPr lang="en-GB" smtClean="0"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0B25-1B05-438E-88CD-26F036531F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120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16E6-6542-4550-AE8B-B381A2E60D96}" type="datetimeFigureOut">
              <a:rPr lang="en-GB" smtClean="0"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0B25-1B05-438E-88CD-26F036531F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186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16E6-6542-4550-AE8B-B381A2E60D96}" type="datetimeFigureOut">
              <a:rPr lang="en-GB" smtClean="0"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0B25-1B05-438E-88CD-26F036531F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328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16E6-6542-4550-AE8B-B381A2E60D96}" type="datetimeFigureOut">
              <a:rPr lang="en-GB" smtClean="0"/>
              <a:t>11/01/2016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0B25-1B05-438E-88CD-26F036531F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473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16E6-6542-4550-AE8B-B381A2E60D96}" type="datetimeFigureOut">
              <a:rPr lang="en-GB" smtClean="0"/>
              <a:t>11/01/2016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0B25-1B05-438E-88CD-26F036531F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550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16E6-6542-4550-AE8B-B381A2E60D96}" type="datetimeFigureOut">
              <a:rPr lang="en-GB" smtClean="0"/>
              <a:t>11/01/2016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0B25-1B05-438E-88CD-26F036531F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476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16E6-6542-4550-AE8B-B381A2E60D96}" type="datetimeFigureOut">
              <a:rPr lang="en-GB" smtClean="0"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0B25-1B05-438E-88CD-26F036531F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091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16E6-6542-4550-AE8B-B381A2E60D96}" type="datetimeFigureOut">
              <a:rPr lang="en-GB" smtClean="0"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0B25-1B05-438E-88CD-26F036531F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36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816E6-6542-4550-AE8B-B381A2E60D96}" type="datetimeFigureOut">
              <a:rPr lang="en-GB" smtClean="0"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C0B25-1B05-438E-88CD-26F036531F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431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6 – Floating and Sinking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Learning Objectives:</a:t>
            </a:r>
          </a:p>
          <a:p>
            <a:pPr marL="514350" indent="-514350">
              <a:buAutoNum type="arabicPeriod"/>
            </a:pPr>
            <a:r>
              <a:rPr lang="en-GB" dirty="0" smtClean="0"/>
              <a:t>Calculate density</a:t>
            </a:r>
          </a:p>
          <a:p>
            <a:pPr marL="514350" indent="-514350">
              <a:buAutoNum type="arabicPeriod"/>
            </a:pPr>
            <a:r>
              <a:rPr lang="en-GB" dirty="0" smtClean="0"/>
              <a:t>Predict if something will float or sink based on it’s density.</a:t>
            </a:r>
          </a:p>
          <a:p>
            <a:pPr marL="514350" indent="-514350">
              <a:buAutoNum type="arabicPeriod"/>
            </a:pPr>
            <a:r>
              <a:rPr lang="en-GB" dirty="0" smtClean="0"/>
              <a:t>Draw force diagrams for floating and sinking objects.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0127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0560" y="365125"/>
            <a:ext cx="9593239" cy="1325563"/>
          </a:xfrm>
        </p:spPr>
        <p:txBody>
          <a:bodyPr/>
          <a:lstStyle/>
          <a:p>
            <a:r>
              <a:rPr lang="en-GB" dirty="0" smtClean="0"/>
              <a:t>Density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b="1" dirty="0" smtClean="0">
                    <a:solidFill>
                      <a:srgbClr val="FF0000"/>
                    </a:solidFill>
                  </a:rPr>
                  <a:t>Density</a:t>
                </a:r>
                <a:r>
                  <a:rPr lang="en-GB" dirty="0" smtClean="0"/>
                  <a:t> </a:t>
                </a:r>
                <a:r>
                  <a:rPr lang="en-GB" dirty="0"/>
                  <a:t>=</a:t>
                </a:r>
                <a:r>
                  <a:rPr lang="en-GB" dirty="0" smtClean="0"/>
                  <a:t> how heavy an object is for it’s size (measured in g/cm</a:t>
                </a:r>
                <a:r>
                  <a:rPr lang="en-GB" baseline="30000" dirty="0" smtClean="0"/>
                  <a:t>3</a:t>
                </a:r>
                <a:r>
                  <a:rPr lang="en-GB" dirty="0" smtClean="0"/>
                  <a:t>)</a:t>
                </a:r>
              </a:p>
              <a:p>
                <a:endParaRPr lang="en-GB" dirty="0"/>
              </a:p>
              <a:p>
                <a:pPr marL="0" indent="0" algn="ctr">
                  <a:buNone/>
                </a:pPr>
                <a:r>
                  <a:rPr lang="en-GB" sz="4000" b="1" i="1" dirty="0" smtClean="0">
                    <a:solidFill>
                      <a:srgbClr val="FF0000"/>
                    </a:solidFill>
                  </a:rPr>
                  <a:t>Density</a:t>
                </a:r>
                <a:r>
                  <a:rPr lang="en-GB" sz="4000" b="1" dirty="0" smtClean="0">
                    <a:solidFill>
                      <a:srgbClr val="FF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𝑴𝒂𝒔𝒔</m:t>
                        </m:r>
                      </m:num>
                      <m:den>
                        <m:r>
                          <a:rPr lang="en-GB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𝑽𝒐𝒍𝒖𝒎𝒆</m:t>
                        </m:r>
                      </m:den>
                    </m:f>
                  </m:oMath>
                </a14:m>
                <a:endParaRPr lang="en-GB" b="1" dirty="0" smtClean="0"/>
              </a:p>
              <a:p>
                <a:endParaRPr lang="en-GB" dirty="0"/>
              </a:p>
              <a:p>
                <a:r>
                  <a:rPr lang="en-GB" b="1" dirty="0" smtClean="0">
                    <a:solidFill>
                      <a:srgbClr val="FF0000"/>
                    </a:solidFill>
                  </a:rPr>
                  <a:t>Mass</a:t>
                </a:r>
                <a:r>
                  <a:rPr lang="en-GB" dirty="0" smtClean="0"/>
                  <a:t> = how much matter is in an object (measured in grams (g))</a:t>
                </a:r>
              </a:p>
              <a:p>
                <a:r>
                  <a:rPr lang="en-GB" b="1" dirty="0" smtClean="0">
                    <a:solidFill>
                      <a:srgbClr val="FF0000"/>
                    </a:solidFill>
                  </a:rPr>
                  <a:t>Volume</a:t>
                </a:r>
                <a:r>
                  <a:rPr lang="en-GB" dirty="0" smtClean="0"/>
                  <a:t> = how much space an object takes up (measured in cm</a:t>
                </a:r>
                <a:r>
                  <a:rPr lang="en-GB" baseline="30000" dirty="0" smtClean="0"/>
                  <a:t>3</a:t>
                </a:r>
                <a:r>
                  <a:rPr lang="en-GB" dirty="0" smtClean="0"/>
                  <a:t>)</a:t>
                </a: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6280"/>
            <a:ext cx="963251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73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504" y="365125"/>
            <a:ext cx="9552296" cy="1325563"/>
          </a:xfrm>
        </p:spPr>
        <p:txBody>
          <a:bodyPr/>
          <a:lstStyle/>
          <a:p>
            <a:r>
              <a:rPr lang="en-GB" dirty="0" smtClean="0"/>
              <a:t>Calculate the density (show your work)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GB" sz="3600" dirty="0" smtClean="0"/>
              <a:t>Pure Water: 10 cm</a:t>
            </a:r>
            <a:r>
              <a:rPr lang="en-GB" sz="3600" baseline="30000" dirty="0" smtClean="0"/>
              <a:t>3</a:t>
            </a:r>
            <a:r>
              <a:rPr lang="en-GB" sz="3600" dirty="0" smtClean="0"/>
              <a:t> has a mass of 10 g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3600" dirty="0" smtClean="0"/>
              <a:t>Wood: 100 </a:t>
            </a:r>
            <a:r>
              <a:rPr lang="en-GB" sz="3600" dirty="0"/>
              <a:t>cm</a:t>
            </a:r>
            <a:r>
              <a:rPr lang="en-GB" sz="3600" baseline="30000" dirty="0"/>
              <a:t>3</a:t>
            </a:r>
            <a:r>
              <a:rPr lang="en-GB" sz="3600" dirty="0"/>
              <a:t> has a mass of </a:t>
            </a:r>
            <a:r>
              <a:rPr lang="en-GB" sz="3600" dirty="0" smtClean="0"/>
              <a:t>75 g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3600" dirty="0" smtClean="0"/>
              <a:t>Cork: 8 </a:t>
            </a:r>
            <a:r>
              <a:rPr lang="en-GB" sz="3600" dirty="0"/>
              <a:t>cm</a:t>
            </a:r>
            <a:r>
              <a:rPr lang="en-GB" sz="3600" baseline="30000" dirty="0"/>
              <a:t>3</a:t>
            </a:r>
            <a:r>
              <a:rPr lang="en-GB" sz="3600" dirty="0"/>
              <a:t> has a mass of 2</a:t>
            </a:r>
            <a:r>
              <a:rPr lang="en-GB" sz="3600" dirty="0" smtClean="0"/>
              <a:t> g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3600" dirty="0" smtClean="0"/>
              <a:t>Iron: 5 </a:t>
            </a:r>
            <a:r>
              <a:rPr lang="en-GB" sz="3600" dirty="0"/>
              <a:t>cm</a:t>
            </a:r>
            <a:r>
              <a:rPr lang="en-GB" sz="3600" baseline="30000" dirty="0"/>
              <a:t>3</a:t>
            </a:r>
            <a:r>
              <a:rPr lang="en-GB" sz="3600" dirty="0"/>
              <a:t> has a mass of </a:t>
            </a:r>
            <a:r>
              <a:rPr lang="en-GB" sz="3600" dirty="0" smtClean="0"/>
              <a:t>40 g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3600" dirty="0" smtClean="0"/>
              <a:t>Foam: 300 </a:t>
            </a:r>
            <a:r>
              <a:rPr lang="en-GB" sz="3600" dirty="0"/>
              <a:t>cm</a:t>
            </a:r>
            <a:r>
              <a:rPr lang="en-GB" sz="3600" baseline="30000" dirty="0"/>
              <a:t>3</a:t>
            </a:r>
            <a:r>
              <a:rPr lang="en-GB" sz="3600" dirty="0"/>
              <a:t> has a mass of </a:t>
            </a:r>
            <a:r>
              <a:rPr lang="en-GB" sz="3600" dirty="0" smtClean="0"/>
              <a:t>30 g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3600" dirty="0" smtClean="0"/>
              <a:t>Copper: 5 </a:t>
            </a:r>
            <a:r>
              <a:rPr lang="en-GB" sz="3600" dirty="0"/>
              <a:t>cm</a:t>
            </a:r>
            <a:r>
              <a:rPr lang="en-GB" sz="3600" baseline="30000" dirty="0"/>
              <a:t>3</a:t>
            </a:r>
            <a:r>
              <a:rPr lang="en-GB" sz="3600" dirty="0"/>
              <a:t> has a mass of </a:t>
            </a:r>
            <a:r>
              <a:rPr lang="en-GB" sz="3600" dirty="0" smtClean="0"/>
              <a:t>45 </a:t>
            </a:r>
            <a:r>
              <a:rPr lang="en-GB" sz="3600" dirty="0" smtClean="0"/>
              <a:t>g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3600" dirty="0" smtClean="0"/>
              <a:t>Rubber: 10 cm</a:t>
            </a:r>
            <a:r>
              <a:rPr lang="en-GB" sz="3600" baseline="30000" dirty="0" smtClean="0"/>
              <a:t>3</a:t>
            </a:r>
            <a:r>
              <a:rPr lang="en-GB" sz="3600" dirty="0" smtClean="0"/>
              <a:t> has a mass of 11 g</a:t>
            </a:r>
            <a:endParaRPr lang="en-GB" sz="36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53" y="546280"/>
            <a:ext cx="963251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775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573206"/>
                <a:ext cx="10515600" cy="5841242"/>
              </a:xfrm>
            </p:spPr>
            <p:txBody>
              <a:bodyPr>
                <a:normAutofit fontScale="92500" lnSpcReduction="10000"/>
              </a:bodyPr>
              <a:lstStyle/>
              <a:p>
                <a:pPr marL="742950" indent="-742950">
                  <a:lnSpc>
                    <a:spcPct val="110000"/>
                  </a:lnSpc>
                  <a:buFont typeface="+mj-lt"/>
                  <a:buAutoNum type="arabicPeriod"/>
                </a:pPr>
                <a:r>
                  <a:rPr lang="en-GB" sz="3500" dirty="0" smtClean="0"/>
                  <a:t>Pure Water 	</a:t>
                </a:r>
                <a:r>
                  <a:rPr lang="en-GB" sz="3500" dirty="0" smtClean="0"/>
                  <a:t>	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5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5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GB" sz="35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num>
                      <m:den>
                        <m:r>
                          <a:rPr lang="en-GB" sz="3500" b="0" i="1" smtClean="0">
                            <a:latin typeface="Cambria Math" panose="02040503050406030204" pitchFamily="18" charset="0"/>
                          </a:rPr>
                          <m:t>10 </m:t>
                        </m:r>
                        <m:r>
                          <a:rPr lang="en-GB" sz="3500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  <m:r>
                          <a:rPr lang="en-GB" sz="3500" b="0" i="1" baseline="3000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3500" dirty="0" smtClean="0"/>
                  <a:t> 		= 1 g/cm</a:t>
                </a:r>
                <a:r>
                  <a:rPr lang="en-GB" sz="3500" baseline="30000" dirty="0" smtClean="0"/>
                  <a:t>3</a:t>
                </a:r>
              </a:p>
              <a:p>
                <a:pPr marL="742950" indent="-742950">
                  <a:lnSpc>
                    <a:spcPct val="110000"/>
                  </a:lnSpc>
                  <a:buFont typeface="+mj-lt"/>
                  <a:buAutoNum type="arabicPeriod"/>
                </a:pPr>
                <a:r>
                  <a:rPr lang="en-GB" sz="3500" dirty="0" smtClean="0"/>
                  <a:t>Wood 		</a:t>
                </a:r>
                <a:r>
                  <a:rPr lang="en-GB" sz="3500" dirty="0" smtClean="0"/>
                  <a:t>	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500" b="0" i="1" smtClean="0">
                            <a:latin typeface="Cambria Math" panose="02040503050406030204" pitchFamily="18" charset="0"/>
                          </a:rPr>
                          <m:t>75 </m:t>
                        </m:r>
                        <m:r>
                          <a:rPr lang="en-GB" sz="3500" i="1">
                            <a:latin typeface="Cambria Math" panose="02040503050406030204" pitchFamily="18" charset="0"/>
                          </a:rPr>
                          <m:t>𝑔</m:t>
                        </m:r>
                      </m:num>
                      <m:den>
                        <m:r>
                          <a:rPr lang="en-GB" sz="35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sz="3500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sz="3500" i="1">
                            <a:latin typeface="Cambria Math" panose="02040503050406030204" pitchFamily="18" charset="0"/>
                          </a:rPr>
                          <m:t>0 </m:t>
                        </m:r>
                        <m:r>
                          <a:rPr lang="en-GB" sz="3500" i="1">
                            <a:latin typeface="Cambria Math" panose="02040503050406030204" pitchFamily="18" charset="0"/>
                          </a:rPr>
                          <m:t>𝑐𝑚</m:t>
                        </m:r>
                        <m:r>
                          <a:rPr lang="en-GB" sz="3500" i="1" baseline="3000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3500" dirty="0" smtClean="0"/>
                  <a:t> 		= 0.75 g/cm</a:t>
                </a:r>
                <a:r>
                  <a:rPr lang="en-GB" sz="3500" baseline="30000" dirty="0" smtClean="0"/>
                  <a:t>3</a:t>
                </a:r>
              </a:p>
              <a:p>
                <a:pPr marL="742950" indent="-742950">
                  <a:lnSpc>
                    <a:spcPct val="110000"/>
                  </a:lnSpc>
                  <a:buFont typeface="+mj-lt"/>
                  <a:buAutoNum type="arabicPeriod"/>
                </a:pPr>
                <a:r>
                  <a:rPr lang="en-GB" sz="3500" dirty="0" smtClean="0"/>
                  <a:t>Cork 			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5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35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3500" i="1">
                            <a:latin typeface="Cambria Math" panose="02040503050406030204" pitchFamily="18" charset="0"/>
                          </a:rPr>
                          <m:t>𝑔</m:t>
                        </m:r>
                      </m:num>
                      <m:den>
                        <m:r>
                          <a:rPr lang="en-GB" sz="35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GB" sz="35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3500" i="1">
                            <a:latin typeface="Cambria Math" panose="02040503050406030204" pitchFamily="18" charset="0"/>
                          </a:rPr>
                          <m:t>𝑐𝑚</m:t>
                        </m:r>
                        <m:r>
                          <a:rPr lang="en-GB" sz="3500" i="1" baseline="3000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3500" dirty="0"/>
                  <a:t> </a:t>
                </a:r>
                <a:r>
                  <a:rPr lang="en-GB" sz="3500" dirty="0" smtClean="0"/>
                  <a:t>		= 0.25 g/cm</a:t>
                </a:r>
                <a:r>
                  <a:rPr lang="en-GB" sz="3500" baseline="30000" dirty="0" smtClean="0"/>
                  <a:t>3</a:t>
                </a:r>
                <a:endParaRPr lang="en-GB" sz="3500" dirty="0" smtClean="0"/>
              </a:p>
              <a:p>
                <a:pPr marL="742950" indent="-742950">
                  <a:lnSpc>
                    <a:spcPct val="110000"/>
                  </a:lnSpc>
                  <a:buFont typeface="+mj-lt"/>
                  <a:buAutoNum type="arabicPeriod"/>
                </a:pPr>
                <a:r>
                  <a:rPr lang="en-GB" sz="3500" dirty="0" smtClean="0"/>
                  <a:t>Iron 			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500" b="0" i="1" smtClean="0">
                            <a:latin typeface="Cambria Math" panose="02040503050406030204" pitchFamily="18" charset="0"/>
                          </a:rPr>
                          <m:t>40</m:t>
                        </m:r>
                        <m:r>
                          <a:rPr lang="en-GB" sz="35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3500" i="1">
                            <a:latin typeface="Cambria Math" panose="02040503050406030204" pitchFamily="18" charset="0"/>
                          </a:rPr>
                          <m:t>𝑔</m:t>
                        </m:r>
                      </m:num>
                      <m:den>
                        <m:r>
                          <a:rPr lang="en-GB" sz="35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35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3500" i="1">
                            <a:latin typeface="Cambria Math" panose="02040503050406030204" pitchFamily="18" charset="0"/>
                          </a:rPr>
                          <m:t>𝑐𝑚</m:t>
                        </m:r>
                        <m:r>
                          <a:rPr lang="en-GB" sz="3500" i="1" baseline="3000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3500" dirty="0"/>
                  <a:t> </a:t>
                </a:r>
                <a:r>
                  <a:rPr lang="en-GB" sz="3500" dirty="0" smtClean="0"/>
                  <a:t>		= 8 g/cm</a:t>
                </a:r>
                <a:r>
                  <a:rPr lang="en-GB" sz="3500" baseline="30000" dirty="0" smtClean="0"/>
                  <a:t>3</a:t>
                </a:r>
                <a:endParaRPr lang="en-GB" sz="3500" dirty="0" smtClean="0"/>
              </a:p>
              <a:p>
                <a:pPr marL="742950" indent="-742950">
                  <a:lnSpc>
                    <a:spcPct val="110000"/>
                  </a:lnSpc>
                  <a:buFont typeface="+mj-lt"/>
                  <a:buAutoNum type="arabicPeriod"/>
                </a:pPr>
                <a:r>
                  <a:rPr lang="en-GB" sz="3500" dirty="0" smtClean="0"/>
                  <a:t>Foam 		</a:t>
                </a:r>
                <a:r>
                  <a:rPr lang="en-GB" sz="3500" dirty="0" smtClean="0"/>
                  <a:t>	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500" b="0" i="1" smtClean="0">
                            <a:latin typeface="Cambria Math" panose="02040503050406030204" pitchFamily="18" charset="0"/>
                          </a:rPr>
                          <m:t>30</m:t>
                        </m:r>
                        <m:r>
                          <a:rPr lang="en-GB" sz="35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3500" i="1">
                            <a:latin typeface="Cambria Math" panose="02040503050406030204" pitchFamily="18" charset="0"/>
                          </a:rPr>
                          <m:t>𝑔</m:t>
                        </m:r>
                      </m:num>
                      <m:den>
                        <m:r>
                          <a:rPr lang="en-GB" sz="35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3500" i="1">
                            <a:latin typeface="Cambria Math" panose="02040503050406030204" pitchFamily="18" charset="0"/>
                          </a:rPr>
                          <m:t>00 </m:t>
                        </m:r>
                        <m:r>
                          <a:rPr lang="en-GB" sz="3500" i="1">
                            <a:latin typeface="Cambria Math" panose="02040503050406030204" pitchFamily="18" charset="0"/>
                          </a:rPr>
                          <m:t>𝑐𝑚</m:t>
                        </m:r>
                        <m:r>
                          <a:rPr lang="en-GB" sz="3500" i="1" baseline="3000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3500" dirty="0"/>
                  <a:t> </a:t>
                </a:r>
                <a:r>
                  <a:rPr lang="en-GB" sz="3500" dirty="0" smtClean="0"/>
                  <a:t>		= 0.1 g/cm</a:t>
                </a:r>
                <a:r>
                  <a:rPr lang="en-GB" sz="3500" baseline="30000" dirty="0" smtClean="0"/>
                  <a:t>3</a:t>
                </a:r>
              </a:p>
              <a:p>
                <a:pPr marL="742950" indent="-742950">
                  <a:lnSpc>
                    <a:spcPct val="110000"/>
                  </a:lnSpc>
                  <a:buFont typeface="+mj-lt"/>
                  <a:buAutoNum type="arabicPeriod"/>
                </a:pPr>
                <a:r>
                  <a:rPr lang="en-GB" sz="3500" dirty="0" smtClean="0"/>
                  <a:t>Copper 		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500" b="0" i="1" smtClean="0">
                            <a:latin typeface="Cambria Math" panose="02040503050406030204" pitchFamily="18" charset="0"/>
                          </a:rPr>
                          <m:t>45</m:t>
                        </m:r>
                        <m:r>
                          <a:rPr lang="en-GB" sz="35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3500" i="1">
                            <a:latin typeface="Cambria Math" panose="02040503050406030204" pitchFamily="18" charset="0"/>
                          </a:rPr>
                          <m:t>𝑔</m:t>
                        </m:r>
                      </m:num>
                      <m:den>
                        <m:r>
                          <a:rPr lang="en-GB" sz="35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35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3500" i="1">
                            <a:latin typeface="Cambria Math" panose="02040503050406030204" pitchFamily="18" charset="0"/>
                          </a:rPr>
                          <m:t>𝑐𝑚</m:t>
                        </m:r>
                        <m:r>
                          <a:rPr lang="en-GB" sz="3500" i="1" baseline="3000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3500" dirty="0"/>
                  <a:t> </a:t>
                </a:r>
                <a:r>
                  <a:rPr lang="en-GB" sz="3500" dirty="0" smtClean="0"/>
                  <a:t>		= 9 </a:t>
                </a:r>
                <a:r>
                  <a:rPr lang="en-GB" sz="3500" dirty="0" smtClean="0"/>
                  <a:t>g/cm</a:t>
                </a:r>
                <a:r>
                  <a:rPr lang="en-GB" sz="3500" baseline="30000" dirty="0" smtClean="0"/>
                  <a:t>3</a:t>
                </a:r>
              </a:p>
              <a:p>
                <a:pPr marL="742950" indent="-742950">
                  <a:lnSpc>
                    <a:spcPct val="110000"/>
                  </a:lnSpc>
                  <a:buFont typeface="+mj-lt"/>
                  <a:buAutoNum type="arabicPeriod"/>
                </a:pPr>
                <a:r>
                  <a:rPr lang="en-GB" sz="3500" dirty="0" smtClean="0"/>
                  <a:t>Rubber		</a:t>
                </a:r>
                <a:r>
                  <a:rPr lang="en-GB" sz="35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5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  <m:r>
                          <a:rPr lang="en-GB" sz="35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3500" i="1">
                            <a:latin typeface="Cambria Math" panose="02040503050406030204" pitchFamily="18" charset="0"/>
                          </a:rPr>
                          <m:t>𝑔</m:t>
                        </m:r>
                      </m:num>
                      <m:den>
                        <m:r>
                          <a:rPr lang="en-GB" sz="35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GB" sz="35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3500" i="1">
                            <a:latin typeface="Cambria Math" panose="02040503050406030204" pitchFamily="18" charset="0"/>
                          </a:rPr>
                          <m:t>𝑐𝑚</m:t>
                        </m:r>
                        <m:r>
                          <a:rPr lang="en-GB" sz="3500" i="1" baseline="3000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3500" dirty="0"/>
                  <a:t> </a:t>
                </a:r>
                <a:r>
                  <a:rPr lang="en-GB" sz="3500" dirty="0"/>
                  <a:t>		= </a:t>
                </a:r>
                <a:r>
                  <a:rPr lang="en-GB" sz="3500" dirty="0" smtClean="0"/>
                  <a:t>1.1 </a:t>
                </a:r>
                <a:r>
                  <a:rPr lang="en-GB" sz="3500" dirty="0"/>
                  <a:t>g/cm</a:t>
                </a:r>
                <a:r>
                  <a:rPr lang="en-GB" sz="3500" baseline="30000" dirty="0"/>
                  <a:t>3</a:t>
                </a:r>
              </a:p>
              <a:p>
                <a:pPr marL="742950" indent="-742950">
                  <a:lnSpc>
                    <a:spcPct val="110000"/>
                  </a:lnSpc>
                  <a:buFont typeface="+mj-lt"/>
                  <a:buAutoNum type="arabicPeriod"/>
                </a:pPr>
                <a:endParaRPr lang="en-GB" sz="3500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73206"/>
                <a:ext cx="10515600" cy="5841242"/>
              </a:xfrm>
              <a:blipFill rotWithShape="0">
                <a:blip r:embed="rId2"/>
                <a:stretch>
                  <a:fillRect l="-15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6416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452" y="365125"/>
            <a:ext cx="9552348" cy="1325563"/>
          </a:xfrm>
        </p:spPr>
        <p:txBody>
          <a:bodyPr/>
          <a:lstStyle/>
          <a:p>
            <a:r>
              <a:rPr lang="en-GB" dirty="0" smtClean="0"/>
              <a:t>Practical: Will it Float or Sink?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6"/>
            <a:ext cx="10515600" cy="903927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Purpose</a:t>
            </a:r>
            <a:r>
              <a:rPr lang="en-GB" dirty="0" smtClean="0"/>
              <a:t>: We are going to investigate whether or not certain objects will float or sink in water.</a:t>
            </a:r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6280"/>
            <a:ext cx="963251" cy="963251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380317"/>
              </p:ext>
            </p:extLst>
          </p:nvPr>
        </p:nvGraphicFramePr>
        <p:xfrm>
          <a:off x="2032000" y="2864489"/>
          <a:ext cx="8128000" cy="3418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Object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Density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Prediction:</a:t>
                      </a:r>
                    </a:p>
                    <a:p>
                      <a:pPr algn="ctr"/>
                      <a:r>
                        <a:rPr lang="en-GB" sz="2400" dirty="0" smtClean="0"/>
                        <a:t>Float or Sink?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Result:</a:t>
                      </a:r>
                    </a:p>
                    <a:p>
                      <a:pPr algn="ctr"/>
                      <a:r>
                        <a:rPr lang="en-GB" sz="2400" dirty="0" smtClean="0"/>
                        <a:t>Float</a:t>
                      </a:r>
                      <a:r>
                        <a:rPr lang="en-GB" sz="2400" baseline="0" dirty="0" smtClean="0"/>
                        <a:t> or Sink?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0821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2322" y="365125"/>
            <a:ext cx="9661477" cy="1325563"/>
          </a:xfrm>
        </p:spPr>
        <p:txBody>
          <a:bodyPr/>
          <a:lstStyle/>
          <a:p>
            <a:r>
              <a:rPr lang="en-GB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density of water is 1 g/cm</a:t>
            </a:r>
            <a:r>
              <a:rPr lang="en-GB" baseline="30000" dirty="0" smtClean="0"/>
              <a:t>3</a:t>
            </a:r>
            <a:r>
              <a:rPr lang="en-GB" dirty="0" smtClean="0"/>
              <a:t>.</a:t>
            </a:r>
          </a:p>
          <a:p>
            <a:r>
              <a:rPr lang="en-GB" dirty="0" smtClean="0"/>
              <a:t>Use this information to write a conclusion for the experiment explaining why some materials float and others sink.</a:t>
            </a:r>
          </a:p>
          <a:p>
            <a:endParaRPr lang="en-GB" dirty="0"/>
          </a:p>
          <a:p>
            <a:r>
              <a:rPr lang="en-GB" dirty="0" smtClean="0"/>
              <a:t>Materials with a </a:t>
            </a:r>
            <a:r>
              <a:rPr lang="en-GB" b="1" dirty="0" smtClean="0">
                <a:solidFill>
                  <a:srgbClr val="0070C0"/>
                </a:solidFill>
              </a:rPr>
              <a:t>lower density </a:t>
            </a:r>
            <a:r>
              <a:rPr lang="en-GB" dirty="0" smtClean="0"/>
              <a:t>than water will </a:t>
            </a:r>
            <a:r>
              <a:rPr lang="en-GB" b="1" dirty="0" smtClean="0">
                <a:solidFill>
                  <a:srgbClr val="0070C0"/>
                </a:solidFill>
              </a:rPr>
              <a:t>float</a:t>
            </a:r>
            <a:r>
              <a:rPr lang="en-GB" dirty="0" smtClean="0"/>
              <a:t>.</a:t>
            </a:r>
          </a:p>
          <a:p>
            <a:r>
              <a:rPr lang="en-GB" dirty="0" smtClean="0"/>
              <a:t>Materials which have a </a:t>
            </a:r>
            <a:r>
              <a:rPr lang="en-GB" b="1" dirty="0" smtClean="0">
                <a:solidFill>
                  <a:srgbClr val="FF0000"/>
                </a:solidFill>
              </a:rPr>
              <a:t>higher density </a:t>
            </a:r>
            <a:r>
              <a:rPr lang="en-GB" dirty="0" smtClean="0"/>
              <a:t>than water will </a:t>
            </a:r>
            <a:r>
              <a:rPr lang="en-GB" b="1" dirty="0" smtClean="0">
                <a:solidFill>
                  <a:srgbClr val="FF0000"/>
                </a:solidFill>
              </a:rPr>
              <a:t>sink</a:t>
            </a:r>
            <a:r>
              <a:rPr lang="en-GB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6280"/>
            <a:ext cx="963251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185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4751" y="350537"/>
            <a:ext cx="6081215" cy="1325563"/>
          </a:xfrm>
        </p:spPr>
        <p:txBody>
          <a:bodyPr/>
          <a:lstStyle/>
          <a:p>
            <a:r>
              <a:rPr lang="en-GB" dirty="0" smtClean="0"/>
              <a:t>Buoyancy (Ability to Float)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5808260" cy="4351338"/>
          </a:xfrm>
        </p:spPr>
        <p:txBody>
          <a:bodyPr/>
          <a:lstStyle/>
          <a:p>
            <a:r>
              <a:rPr lang="en-GB" dirty="0" smtClean="0"/>
              <a:t>The amount of </a:t>
            </a:r>
            <a:r>
              <a:rPr lang="en-GB" b="1" dirty="0" err="1" smtClean="0">
                <a:solidFill>
                  <a:srgbClr val="FF0000"/>
                </a:solidFill>
              </a:rPr>
              <a:t>upthrust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(buoyant force) from the water depends on the volume of the object.</a:t>
            </a:r>
          </a:p>
          <a:p>
            <a:endParaRPr lang="en-GB" dirty="0" smtClean="0"/>
          </a:p>
          <a:p>
            <a:r>
              <a:rPr lang="en-GB" dirty="0" smtClean="0"/>
              <a:t>If the </a:t>
            </a:r>
            <a:r>
              <a:rPr lang="en-GB" b="1" dirty="0" err="1" smtClean="0">
                <a:solidFill>
                  <a:srgbClr val="0070C0"/>
                </a:solidFill>
              </a:rPr>
              <a:t>upthrust</a:t>
            </a:r>
            <a:r>
              <a:rPr lang="en-GB" b="1" dirty="0" smtClean="0">
                <a:solidFill>
                  <a:srgbClr val="0070C0"/>
                </a:solidFill>
              </a:rPr>
              <a:t> is larger than the force of gravity (weight), </a:t>
            </a:r>
            <a:r>
              <a:rPr lang="en-GB" dirty="0" smtClean="0"/>
              <a:t>the object </a:t>
            </a:r>
            <a:r>
              <a:rPr lang="en-GB" b="1" dirty="0" smtClean="0">
                <a:solidFill>
                  <a:srgbClr val="0070C0"/>
                </a:solidFill>
              </a:rPr>
              <a:t>floats</a:t>
            </a:r>
            <a:r>
              <a:rPr lang="en-GB" dirty="0" smtClean="0"/>
              <a:t>.</a:t>
            </a:r>
          </a:p>
          <a:p>
            <a:r>
              <a:rPr lang="en-GB" dirty="0" smtClean="0"/>
              <a:t>If the </a:t>
            </a:r>
            <a:r>
              <a:rPr lang="en-GB" b="1" dirty="0" err="1" smtClean="0">
                <a:solidFill>
                  <a:srgbClr val="FF0000"/>
                </a:solidFill>
              </a:rPr>
              <a:t>upthrust</a:t>
            </a:r>
            <a:r>
              <a:rPr lang="en-GB" b="1" dirty="0" smtClean="0">
                <a:solidFill>
                  <a:srgbClr val="FF0000"/>
                </a:solidFill>
              </a:rPr>
              <a:t> is smaller</a:t>
            </a:r>
            <a:r>
              <a:rPr lang="en-GB" dirty="0" smtClean="0"/>
              <a:t> </a:t>
            </a:r>
            <a:r>
              <a:rPr lang="en-GB" b="1" dirty="0" smtClean="0">
                <a:solidFill>
                  <a:srgbClr val="FF0000"/>
                </a:solidFill>
              </a:rPr>
              <a:t>than the force of gravity (weight)</a:t>
            </a:r>
            <a:r>
              <a:rPr lang="en-GB" dirty="0" smtClean="0"/>
              <a:t>, the object </a:t>
            </a:r>
            <a:r>
              <a:rPr lang="en-GB" b="1" dirty="0" smtClean="0">
                <a:solidFill>
                  <a:srgbClr val="FF0000"/>
                </a:solidFill>
              </a:rPr>
              <a:t>sinks</a:t>
            </a:r>
            <a:r>
              <a:rPr lang="en-GB" dirty="0" smtClean="0"/>
              <a:t>.</a:t>
            </a: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7716671" y="1286277"/>
            <a:ext cx="3637129" cy="17231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716671" y="3621800"/>
            <a:ext cx="3637129" cy="26373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395649" y="898180"/>
            <a:ext cx="777922" cy="777922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395649" y="4543768"/>
            <a:ext cx="777922" cy="777922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flipV="1">
            <a:off x="8665191" y="5321690"/>
            <a:ext cx="238838" cy="498096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10800000" flipV="1">
            <a:off x="8441425" y="3621800"/>
            <a:ext cx="686370" cy="91917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flipV="1">
            <a:off x="8441425" y="1676102"/>
            <a:ext cx="686370" cy="91917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8665191" y="499032"/>
            <a:ext cx="217229" cy="399148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9099076" y="422526"/>
            <a:ext cx="20039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Small </a:t>
            </a:r>
            <a:r>
              <a:rPr lang="en-GB" sz="2800" dirty="0" err="1" smtClean="0"/>
              <a:t>F</a:t>
            </a:r>
            <a:r>
              <a:rPr lang="en-GB" sz="2800" baseline="-25000" dirty="0" err="1" smtClean="0"/>
              <a:t>gravity</a:t>
            </a:r>
            <a:endParaRPr lang="en-US" sz="2800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9225317" y="3819774"/>
            <a:ext cx="20039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Large </a:t>
            </a:r>
            <a:r>
              <a:rPr lang="en-GB" sz="2800" dirty="0" err="1" smtClean="0"/>
              <a:t>F</a:t>
            </a:r>
            <a:r>
              <a:rPr lang="en-GB" sz="2800" baseline="-25000" dirty="0" err="1" smtClean="0"/>
              <a:t>gravity</a:t>
            </a:r>
            <a:endParaRPr lang="en-US" sz="2800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9165893" y="1993387"/>
            <a:ext cx="21753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Large </a:t>
            </a:r>
            <a:r>
              <a:rPr lang="en-GB" sz="2800" dirty="0" err="1" smtClean="0"/>
              <a:t>F</a:t>
            </a:r>
            <a:r>
              <a:rPr lang="en-GB" sz="2800" baseline="-25000" dirty="0" err="1" smtClean="0"/>
              <a:t>upthrust</a:t>
            </a:r>
            <a:endParaRPr lang="en-US" sz="2800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9165893" y="5309128"/>
            <a:ext cx="21753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Small </a:t>
            </a:r>
            <a:r>
              <a:rPr lang="en-GB" sz="2800" dirty="0" err="1" smtClean="0"/>
              <a:t>F</a:t>
            </a:r>
            <a:r>
              <a:rPr lang="en-GB" sz="2800" baseline="-25000" dirty="0" err="1" smtClean="0"/>
              <a:t>upthrust</a:t>
            </a:r>
            <a:endParaRPr lang="en-US" sz="2800" baseline="-250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87" y="531694"/>
            <a:ext cx="963251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19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288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Lesson 6 – Floating and Sinking</vt:lpstr>
      <vt:lpstr>Density</vt:lpstr>
      <vt:lpstr>Calculate the density (show your work)</vt:lpstr>
      <vt:lpstr>PowerPoint Presentation</vt:lpstr>
      <vt:lpstr>Practical: Will it Float or Sink?</vt:lpstr>
      <vt:lpstr>Conclusion</vt:lpstr>
      <vt:lpstr>Buoyancy (Ability to Float)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6 – Floating and Sinking</dc:title>
  <dc:creator>Jessica Luu</dc:creator>
  <cp:lastModifiedBy>Jessica Luu</cp:lastModifiedBy>
  <cp:revision>11</cp:revision>
  <dcterms:created xsi:type="dcterms:W3CDTF">2016-01-07T11:29:51Z</dcterms:created>
  <dcterms:modified xsi:type="dcterms:W3CDTF">2016-01-11T08:47:25Z</dcterms:modified>
</cp:coreProperties>
</file>