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63" r:id="rId4"/>
    <p:sldId id="259" r:id="rId5"/>
    <p:sldId id="268" r:id="rId6"/>
    <p:sldId id="275" r:id="rId7"/>
    <p:sldId id="269" r:id="rId8"/>
    <p:sldId id="270" r:id="rId9"/>
    <p:sldId id="271" r:id="rId10"/>
    <p:sldId id="272" r:id="rId11"/>
    <p:sldId id="273" r:id="rId12"/>
    <p:sldId id="274" r:id="rId13"/>
    <p:sldId id="261" r:id="rId14"/>
    <p:sldId id="264" r:id="rId15"/>
    <p:sldId id="267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3D677-C09D-425E-850D-1DA1DD95AC98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FD448-7815-4045-8565-5F6F70DEE8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505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3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1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56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AB6C-0EAB-4705-B334-A3741605A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4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13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2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9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9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7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91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47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7413F-36A2-4A1C-A929-4BCD90952D3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C052C-CC2D-494F-9DE3-4CBB2DCA1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20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wr6_015ROo&amp;safe=activ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\\Srv-fap01\central_resources\Curriculum\Science\Staff\Video%20clips%20TV%20Programs\Brainiac\Brainiac%20Clips\Walking%20On%20Custard.a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RDYQCp5tYTrv1nHmDc3oqsNUVq6YLz7o3iRg2ulq0SQi8VKofE:www.snoron.com/walls/cubes_of_frozen_ice-w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69" y="836712"/>
            <a:ext cx="3051715" cy="190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.gstatic.com/images?q=tbn:ANd9GcTfVAYc69tuJoFlKL785aaHSLzVOcSNK7alIG5ArcGzVec3WXOO:www.thoughtfeast.co.uk/wp-content/uploads/clean-wa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736" y="793233"/>
            <a:ext cx="2705336" cy="202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Qi91wcFZSX-dnHbwJTE2zC1mp4dxJ26tv9lVlehlWKzBMm1Ze4:images.fineartamerica.com/images-medium-large/boiling-kettle-tek-ima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96" y="3861048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5" y="2972065"/>
            <a:ext cx="9973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/>
              <a:t>Ice</a:t>
            </a:r>
            <a:endParaRPr lang="en-GB" sz="5400" dirty="0"/>
          </a:p>
        </p:txBody>
      </p:sp>
      <p:sp>
        <p:nvSpPr>
          <p:cNvPr id="3" name="Rectangle 2"/>
          <p:cNvSpPr/>
          <p:nvPr/>
        </p:nvSpPr>
        <p:spPr>
          <a:xfrm>
            <a:off x="5712911" y="3005113"/>
            <a:ext cx="19133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smtClean="0"/>
              <a:t>Water</a:t>
            </a:r>
            <a:endParaRPr lang="en-GB" sz="5400" dirty="0"/>
          </a:p>
        </p:txBody>
      </p:sp>
      <p:sp>
        <p:nvSpPr>
          <p:cNvPr id="7" name="Rectangle 6"/>
          <p:cNvSpPr/>
          <p:nvPr/>
        </p:nvSpPr>
        <p:spPr>
          <a:xfrm>
            <a:off x="3241174" y="5753098"/>
            <a:ext cx="19565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smtClean="0"/>
              <a:t>Steam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6848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Liquid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12239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A liquid has </a:t>
            </a:r>
            <a:r>
              <a:rPr lang="en-GB" b="1" dirty="0" smtClean="0">
                <a:solidFill>
                  <a:srgbClr val="FF0000"/>
                </a:solidFill>
              </a:rPr>
              <a:t>NO</a:t>
            </a:r>
            <a:r>
              <a:rPr lang="en-GB" dirty="0" smtClean="0"/>
              <a:t> fixed shape, but has 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dirty="0" smtClean="0"/>
              <a:t>a </a:t>
            </a:r>
            <a:r>
              <a:rPr lang="en-GB" b="1" dirty="0" smtClean="0">
                <a:solidFill>
                  <a:srgbClr val="FF0000"/>
                </a:solidFill>
              </a:rPr>
              <a:t>fixed</a:t>
            </a:r>
            <a:r>
              <a:rPr lang="en-GB" dirty="0" smtClean="0"/>
              <a:t> volume, and can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be squashed.</a:t>
            </a:r>
          </a:p>
        </p:txBody>
      </p:sp>
      <p:pic>
        <p:nvPicPr>
          <p:cNvPr id="17412" name="Picture 5" descr="Wat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65400"/>
            <a:ext cx="57531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Gas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1366837"/>
          </a:xfrm>
        </p:spPr>
        <p:txBody>
          <a:bodyPr/>
          <a:lstStyle/>
          <a:p>
            <a:pPr eaLnBrk="1" hangingPunct="1"/>
            <a:r>
              <a:rPr lang="en-GB" dirty="0" smtClean="0"/>
              <a:t>A gas has </a:t>
            </a:r>
            <a:r>
              <a:rPr lang="en-GB" b="1" dirty="0" smtClean="0">
                <a:solidFill>
                  <a:srgbClr val="FF0000"/>
                </a:solidFill>
              </a:rPr>
              <a:t>NO</a:t>
            </a:r>
            <a:r>
              <a:rPr lang="en-GB" dirty="0" smtClean="0"/>
              <a:t> fixed shape, </a:t>
            </a:r>
            <a:r>
              <a:rPr lang="en-GB" b="1" dirty="0" smtClean="0">
                <a:solidFill>
                  <a:srgbClr val="FF0000"/>
                </a:solidFill>
              </a:rPr>
              <a:t>NO</a:t>
            </a:r>
            <a:r>
              <a:rPr lang="en-GB" dirty="0" smtClean="0"/>
              <a:t> fixed volume, and can be squashed.</a:t>
            </a:r>
          </a:p>
        </p:txBody>
      </p:sp>
      <p:pic>
        <p:nvPicPr>
          <p:cNvPr id="18436" name="Picture 5" descr="Chlorine_g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08275"/>
            <a:ext cx="3381375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83768" y="1196975"/>
            <a:ext cx="1440160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220072" y="1196975"/>
            <a:ext cx="1440160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550988" y="1700213"/>
            <a:ext cx="1148804" cy="4333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Gas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1366837"/>
          </a:xfrm>
        </p:spPr>
        <p:txBody>
          <a:bodyPr/>
          <a:lstStyle/>
          <a:p>
            <a:pPr eaLnBrk="1" hangingPunct="1"/>
            <a:r>
              <a:rPr lang="en-GB" smtClean="0"/>
              <a:t>A gas has </a:t>
            </a:r>
            <a:r>
              <a:rPr lang="en-GB" b="1" smtClean="0">
                <a:solidFill>
                  <a:srgbClr val="FF0000"/>
                </a:solidFill>
              </a:rPr>
              <a:t>NO</a:t>
            </a:r>
            <a:r>
              <a:rPr lang="en-GB" smtClean="0"/>
              <a:t> fixed shape, </a:t>
            </a:r>
            <a:r>
              <a:rPr lang="en-GB" b="1" smtClean="0">
                <a:solidFill>
                  <a:srgbClr val="FF0000"/>
                </a:solidFill>
              </a:rPr>
              <a:t>NO</a:t>
            </a:r>
            <a:r>
              <a:rPr lang="en-GB" smtClean="0"/>
              <a:t> fixed volume, and </a:t>
            </a:r>
            <a:r>
              <a:rPr lang="en-GB" b="1" smtClean="0">
                <a:solidFill>
                  <a:srgbClr val="FF0000"/>
                </a:solidFill>
              </a:rPr>
              <a:t>can</a:t>
            </a:r>
            <a:r>
              <a:rPr lang="en-GB" smtClean="0"/>
              <a:t> be squashed.</a:t>
            </a:r>
          </a:p>
        </p:txBody>
      </p:sp>
      <p:pic>
        <p:nvPicPr>
          <p:cNvPr id="19460" name="Picture 5" descr="Chlorine_g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08275"/>
            <a:ext cx="3381375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7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Density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03648" y="1268760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dirty="0" smtClean="0">
                <a:hlinkClick r:id="rId2"/>
              </a:rPr>
              <a:t>Which is heavier, a kilo of feathers or a kilo of steel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276872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dirty="0" smtClean="0"/>
              <a:t>How heavy something is for its size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A brick and sponge are about the same size, but the brick is more dense as it has a bigger mass than the sponger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Solids are denser than liquids which are denser than gases, as the particles are closer together</a:t>
            </a:r>
          </a:p>
        </p:txBody>
      </p:sp>
    </p:spTree>
    <p:extLst>
      <p:ext uri="{BB962C8B-B14F-4D97-AF65-F5344CB8AC3E}">
        <p14:creationId xmlns:p14="http://schemas.microsoft.com/office/powerpoint/2010/main" val="38250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is heavier?</a:t>
            </a:r>
            <a:endParaRPr lang="en-GB" dirty="0"/>
          </a:p>
        </p:txBody>
      </p:sp>
      <p:pic>
        <p:nvPicPr>
          <p:cNvPr id="2050" name="Picture 2" descr="http://www.mathswrap.co.uk/wp-content/uploads/2013/03/Density-cub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83" y="1196752"/>
            <a:ext cx="8162925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4312061"/>
            <a:ext cx="4069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Which is </a:t>
            </a:r>
            <a:r>
              <a:rPr lang="en-GB" sz="3200" dirty="0" smtClean="0"/>
              <a:t>denser? Why?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9046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 spellings and definitions of keywords for </a:t>
            </a:r>
            <a:r>
              <a:rPr lang="en-GB" smtClean="0"/>
              <a:t>this topic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4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file"/>
              </a:rPr>
              <a:t>Can you walk on custard???</a:t>
            </a:r>
            <a:r>
              <a:rPr lang="en-GB" dirty="0" smtClean="0"/>
              <a:t> (4.00 min)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3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en-GB" dirty="0" smtClean="0"/>
              <a:t>Lesson </a:t>
            </a:r>
            <a:r>
              <a:rPr lang="en-GB" sz="4000" dirty="0" smtClean="0"/>
              <a:t>Objectives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en-GB" dirty="0" smtClean="0"/>
              <a:t>Recall the three states of matter</a:t>
            </a:r>
          </a:p>
          <a:p>
            <a:r>
              <a:rPr lang="en-GB" dirty="0"/>
              <a:t>To describe the different properties of solids, liquids and gases </a:t>
            </a:r>
            <a:endParaRPr lang="en-GB" dirty="0" smtClean="0"/>
          </a:p>
          <a:p>
            <a:r>
              <a:rPr lang="en-GB" dirty="0" smtClean="0"/>
              <a:t>To classify substances as one of the three states of matter based on their properties</a:t>
            </a:r>
          </a:p>
          <a:p>
            <a:r>
              <a:rPr lang="en-GB" dirty="0" smtClean="0"/>
              <a:t>Introduce density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560" y="704890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/>
              <a:t>P</a:t>
            </a:r>
            <a:r>
              <a:rPr lang="en-GB" sz="4000" b="1" dirty="0" smtClean="0"/>
              <a:t>roperties </a:t>
            </a:r>
            <a:r>
              <a:rPr lang="en-GB" sz="4000" b="1" dirty="0"/>
              <a:t>of solids, liquids and gases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712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3 States of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classify materials as either:</a:t>
            </a:r>
          </a:p>
          <a:p>
            <a:r>
              <a:rPr lang="en-GB" dirty="0" smtClean="0"/>
              <a:t>Solid		Liquid			Gas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How many of each can you list?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51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3 States of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Classify (sort) the objects you have been given into solids, liquids and gases, and record it in your book. </a:t>
            </a:r>
          </a:p>
          <a:p>
            <a:r>
              <a:rPr lang="en-GB" dirty="0" smtClean="0"/>
              <a:t>Think about the properties of each state and fill in the next table as you do the practical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40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98344765"/>
              </p:ext>
            </p:extLst>
          </p:nvPr>
        </p:nvGraphicFramePr>
        <p:xfrm>
          <a:off x="457200" y="274638"/>
          <a:ext cx="8229600" cy="585152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976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A. Fixed shape?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B. Fixed volume?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C. Can be squashed?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D. Does it flow?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E. Heavy or light?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1" name="AutoShape 39"/>
          <p:cNvSpPr>
            <a:spLocks noChangeArrowheads="1"/>
          </p:cNvSpPr>
          <p:nvPr/>
        </p:nvSpPr>
        <p:spPr bwMode="auto">
          <a:xfrm>
            <a:off x="2696957" y="1269256"/>
            <a:ext cx="1655762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AutoShape 40"/>
          <p:cNvSpPr>
            <a:spLocks noChangeArrowheads="1"/>
          </p:cNvSpPr>
          <p:nvPr/>
        </p:nvSpPr>
        <p:spPr bwMode="auto">
          <a:xfrm>
            <a:off x="4787108" y="1268760"/>
            <a:ext cx="16557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AutoShape 41"/>
          <p:cNvSpPr>
            <a:spLocks noChangeArrowheads="1"/>
          </p:cNvSpPr>
          <p:nvPr/>
        </p:nvSpPr>
        <p:spPr bwMode="auto">
          <a:xfrm>
            <a:off x="6876257" y="1269256"/>
            <a:ext cx="16557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4" name="AutoShape 42"/>
          <p:cNvSpPr>
            <a:spLocks noChangeArrowheads="1"/>
          </p:cNvSpPr>
          <p:nvPr/>
        </p:nvSpPr>
        <p:spPr bwMode="auto">
          <a:xfrm>
            <a:off x="2723859" y="2277269"/>
            <a:ext cx="1655762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5" name="AutoShape 43"/>
          <p:cNvSpPr>
            <a:spLocks noChangeArrowheads="1"/>
          </p:cNvSpPr>
          <p:nvPr/>
        </p:nvSpPr>
        <p:spPr bwMode="auto">
          <a:xfrm>
            <a:off x="4811421" y="2348880"/>
            <a:ext cx="16557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AutoShape 44"/>
          <p:cNvSpPr>
            <a:spLocks noChangeArrowheads="1"/>
          </p:cNvSpPr>
          <p:nvPr/>
        </p:nvSpPr>
        <p:spPr bwMode="auto">
          <a:xfrm>
            <a:off x="6900571" y="2348880"/>
            <a:ext cx="16557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AutoShape 45"/>
          <p:cNvSpPr>
            <a:spLocks noChangeArrowheads="1"/>
          </p:cNvSpPr>
          <p:nvPr/>
        </p:nvSpPr>
        <p:spPr bwMode="auto">
          <a:xfrm>
            <a:off x="2716694" y="3284910"/>
            <a:ext cx="1655762" cy="7921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8" name="AutoShape 46"/>
          <p:cNvSpPr>
            <a:spLocks noChangeArrowheads="1"/>
          </p:cNvSpPr>
          <p:nvPr/>
        </p:nvSpPr>
        <p:spPr bwMode="auto">
          <a:xfrm>
            <a:off x="4804256" y="3257922"/>
            <a:ext cx="16557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AutoShape 47"/>
          <p:cNvSpPr>
            <a:spLocks noChangeArrowheads="1"/>
          </p:cNvSpPr>
          <p:nvPr/>
        </p:nvSpPr>
        <p:spPr bwMode="auto">
          <a:xfrm>
            <a:off x="6893406" y="3284910"/>
            <a:ext cx="1655763" cy="7921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AutoShape 48"/>
          <p:cNvSpPr>
            <a:spLocks noChangeArrowheads="1"/>
          </p:cNvSpPr>
          <p:nvPr/>
        </p:nvSpPr>
        <p:spPr bwMode="auto">
          <a:xfrm>
            <a:off x="2716694" y="4221088"/>
            <a:ext cx="1655762" cy="7921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1" name="AutoShape 49"/>
          <p:cNvSpPr>
            <a:spLocks noChangeArrowheads="1"/>
          </p:cNvSpPr>
          <p:nvPr/>
        </p:nvSpPr>
        <p:spPr bwMode="auto">
          <a:xfrm>
            <a:off x="4804256" y="4221088"/>
            <a:ext cx="1655763" cy="7921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2" name="AutoShape 50"/>
          <p:cNvSpPr>
            <a:spLocks noChangeArrowheads="1"/>
          </p:cNvSpPr>
          <p:nvPr/>
        </p:nvSpPr>
        <p:spPr bwMode="auto">
          <a:xfrm>
            <a:off x="6893406" y="4221088"/>
            <a:ext cx="1655763" cy="7921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3" name="AutoShape 51"/>
          <p:cNvSpPr>
            <a:spLocks noChangeArrowheads="1"/>
          </p:cNvSpPr>
          <p:nvPr/>
        </p:nvSpPr>
        <p:spPr bwMode="auto">
          <a:xfrm>
            <a:off x="2699544" y="5229200"/>
            <a:ext cx="1655762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4" name="AutoShape 52"/>
          <p:cNvSpPr>
            <a:spLocks noChangeArrowheads="1"/>
          </p:cNvSpPr>
          <p:nvPr/>
        </p:nvSpPr>
        <p:spPr bwMode="auto">
          <a:xfrm>
            <a:off x="4787106" y="5229200"/>
            <a:ext cx="16557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AutoShape 53"/>
          <p:cNvSpPr>
            <a:spLocks noChangeArrowheads="1"/>
          </p:cNvSpPr>
          <p:nvPr/>
        </p:nvSpPr>
        <p:spPr bwMode="auto">
          <a:xfrm>
            <a:off x="6876256" y="5229200"/>
            <a:ext cx="16557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1" grpId="0" animBg="1"/>
      <p:bldP spid="13352" grpId="0" animBg="1"/>
      <p:bldP spid="13353" grpId="0" animBg="1"/>
      <p:bldP spid="13354" grpId="0" animBg="1"/>
      <p:bldP spid="13355" grpId="0" animBg="1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  <p:bldP spid="13363" grpId="0" animBg="1"/>
      <p:bldP spid="13364" grpId="0" animBg="1"/>
      <p:bldP spid="133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citech.net.au/science8/images/Phases_of_matter_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392804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3140968"/>
            <a:ext cx="19442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Regular pattern and closely packed.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Vibrate in fixed position.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Strong force of attraction holds them tight together.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3183802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Random arrangement but close together.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Slide over one another and changing places.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Weak force of attraction between particles.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3140968"/>
            <a:ext cx="19442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Random arrangement and far apart.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Rapid, in all directions.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Very weak force of attraction between particles.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28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Solid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45259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A solid has a fixed shape, a fixed volume, and can</a:t>
            </a:r>
            <a:r>
              <a:rPr lang="en-GB" dirty="0" smtClean="0">
                <a:solidFill>
                  <a:srgbClr val="FF0000"/>
                </a:solidFill>
              </a:rPr>
              <a:t> NOT </a:t>
            </a:r>
            <a:r>
              <a:rPr lang="en-GB" dirty="0" smtClean="0"/>
              <a:t>be squashed.</a:t>
            </a:r>
          </a:p>
          <a:p>
            <a:pPr eaLnBrk="1" hangingPunct="1">
              <a:buFontTx/>
              <a:buNone/>
              <a:defRPr/>
            </a:pPr>
            <a:endParaRPr lang="en-GB" dirty="0" smtClean="0"/>
          </a:p>
        </p:txBody>
      </p:sp>
      <p:pic>
        <p:nvPicPr>
          <p:cNvPr id="14340" name="Picture 5" descr="stainless_steel_fittings_castings_cast_parts_fittings_foundries_found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349500"/>
            <a:ext cx="475297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16238" y="1196975"/>
            <a:ext cx="863674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292081" y="1196975"/>
            <a:ext cx="864095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27584" y="1697477"/>
            <a:ext cx="1944216" cy="4333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5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Solid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45259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A solid has a </a:t>
            </a:r>
            <a:r>
              <a:rPr lang="en-GB" b="1" dirty="0" smtClean="0">
                <a:solidFill>
                  <a:srgbClr val="FF0000"/>
                </a:solidFill>
              </a:rPr>
              <a:t>fixed</a:t>
            </a:r>
            <a:r>
              <a:rPr lang="en-GB" dirty="0" smtClean="0"/>
              <a:t> shape, a </a:t>
            </a:r>
            <a:r>
              <a:rPr lang="en-GB" b="1" dirty="0" smtClean="0">
                <a:solidFill>
                  <a:srgbClr val="FF0000"/>
                </a:solidFill>
              </a:rPr>
              <a:t>fixed</a:t>
            </a:r>
            <a:r>
              <a:rPr lang="en-GB" dirty="0" smtClean="0"/>
              <a:t> volume, and can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be squashed.</a:t>
            </a:r>
          </a:p>
          <a:p>
            <a:pPr eaLnBrk="1" hangingPunct="1">
              <a:buFontTx/>
              <a:buNone/>
              <a:defRPr/>
            </a:pPr>
            <a:endParaRPr lang="en-GB" dirty="0" smtClean="0"/>
          </a:p>
        </p:txBody>
      </p:sp>
      <p:pic>
        <p:nvPicPr>
          <p:cNvPr id="15364" name="Picture 5" descr="stainless_steel_fittings_castings_cast_parts_fittings_foundries_found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349500"/>
            <a:ext cx="475297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32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/>
            <a:r>
              <a:rPr lang="en-GB" smtClean="0"/>
              <a:t>Liquid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122396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A liquid has </a:t>
            </a:r>
            <a:r>
              <a:rPr lang="en-GB" b="1" dirty="0" smtClean="0">
                <a:solidFill>
                  <a:srgbClr val="FF0000"/>
                </a:solidFill>
              </a:rPr>
              <a:t>NO</a:t>
            </a:r>
            <a:r>
              <a:rPr lang="en-GB" dirty="0" smtClean="0"/>
              <a:t> fixed shape, but has 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dirty="0" smtClean="0"/>
              <a:t>a fixed volume, and can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be squashed.</a:t>
            </a:r>
          </a:p>
        </p:txBody>
      </p:sp>
      <p:pic>
        <p:nvPicPr>
          <p:cNvPr id="16388" name="Picture 5" descr="Wat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65400"/>
            <a:ext cx="57531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43808" y="1196975"/>
            <a:ext cx="1512168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68313" y="1773238"/>
            <a:ext cx="1128475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51920" y="1773238"/>
            <a:ext cx="1944216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417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Lesson Objectives</vt:lpstr>
      <vt:lpstr>The 3 States of matter</vt:lpstr>
      <vt:lpstr>The 3 States of matter</vt:lpstr>
      <vt:lpstr>PowerPoint Presentation</vt:lpstr>
      <vt:lpstr>PowerPoint Presentation</vt:lpstr>
      <vt:lpstr>Solid</vt:lpstr>
      <vt:lpstr>Solid</vt:lpstr>
      <vt:lpstr>Liquid</vt:lpstr>
      <vt:lpstr>Liquid</vt:lpstr>
      <vt:lpstr>Gas</vt:lpstr>
      <vt:lpstr>Gas</vt:lpstr>
      <vt:lpstr>Density</vt:lpstr>
      <vt:lpstr>Which is heavier?</vt:lpstr>
      <vt:lpstr>Homework </vt:lpstr>
      <vt:lpstr>Plenary</vt:lpstr>
    </vt:vector>
  </TitlesOfParts>
  <Company>JFS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JFS Teacher</dc:creator>
  <cp:lastModifiedBy>Jessica Luu</cp:lastModifiedBy>
  <cp:revision>42</cp:revision>
  <dcterms:created xsi:type="dcterms:W3CDTF">2014-05-13T08:05:50Z</dcterms:created>
  <dcterms:modified xsi:type="dcterms:W3CDTF">2016-01-25T10:00:31Z</dcterms:modified>
</cp:coreProperties>
</file>