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28"/>
  </p:notesMasterIdLst>
  <p:sldIdLst>
    <p:sldId id="257" r:id="rId4"/>
    <p:sldId id="256" r:id="rId5"/>
    <p:sldId id="270" r:id="rId6"/>
    <p:sldId id="283" r:id="rId7"/>
    <p:sldId id="263" r:id="rId8"/>
    <p:sldId id="271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60" r:id="rId17"/>
    <p:sldId id="262" r:id="rId18"/>
    <p:sldId id="277" r:id="rId19"/>
    <p:sldId id="279" r:id="rId20"/>
    <p:sldId id="280" r:id="rId21"/>
    <p:sldId id="281" r:id="rId22"/>
    <p:sldId id="284" r:id="rId23"/>
    <p:sldId id="286" r:id="rId24"/>
    <p:sldId id="287" r:id="rId25"/>
    <p:sldId id="285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49" d="100"/>
          <a:sy n="49" d="100"/>
        </p:scale>
        <p:origin x="-12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FDF0-9BA1-47B2-ACCF-521AE29F7B4E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09912-B518-419E-8039-46EC11AC67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98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09912-B518-419E-8039-46EC11AC67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794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Coffee</a:t>
            </a:r>
          </a:p>
          <a:p>
            <a:r>
              <a:rPr lang="en-GB" dirty="0" smtClean="0"/>
              <a:t>Solute – coffee granules</a:t>
            </a:r>
          </a:p>
          <a:p>
            <a:r>
              <a:rPr lang="en-GB" dirty="0" smtClean="0"/>
              <a:t>Solvent – water</a:t>
            </a:r>
          </a:p>
          <a:p>
            <a:r>
              <a:rPr lang="en-GB" dirty="0" smtClean="0"/>
              <a:t>Solution </a:t>
            </a:r>
            <a:r>
              <a:rPr lang="en-GB" smtClean="0"/>
              <a:t>- coffee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9D26-C8C6-4F78-88F4-21BCFE4FBF8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08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Salt water</a:t>
            </a:r>
          </a:p>
          <a:p>
            <a:r>
              <a:rPr lang="en-GB" dirty="0" smtClean="0"/>
              <a:t>Solute – </a:t>
            </a:r>
            <a:r>
              <a:rPr lang="en-GB" dirty="0" err="1" smtClean="0"/>
              <a:t>NaCl</a:t>
            </a:r>
            <a:endParaRPr lang="en-GB" dirty="0" smtClean="0"/>
          </a:p>
          <a:p>
            <a:r>
              <a:rPr lang="en-GB" dirty="0" smtClean="0"/>
              <a:t>Solvent</a:t>
            </a:r>
            <a:r>
              <a:rPr lang="en-GB" baseline="0" dirty="0" smtClean="0"/>
              <a:t> – water</a:t>
            </a:r>
          </a:p>
          <a:p>
            <a:r>
              <a:rPr lang="en-GB" baseline="0" dirty="0" smtClean="0"/>
              <a:t>Solution – salt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29D26-C8C6-4F78-88F4-21BCFE4FBF8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45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D9496-05CA-41E0-960E-ED57A239D34B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56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extension for both</a:t>
            </a:r>
            <a:r>
              <a:rPr lang="en-GB" baseline="0" dirty="0" smtClean="0"/>
              <a:t> the lower ability students and the higher ability students.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Support:</a:t>
            </a:r>
          </a:p>
          <a:p>
            <a:r>
              <a:rPr lang="en-GB" baseline="0" dirty="0" smtClean="0"/>
              <a:t>Worksheet 8D L2a</a:t>
            </a:r>
          </a:p>
          <a:p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Extension:</a:t>
            </a:r>
          </a:p>
          <a:p>
            <a:r>
              <a:rPr lang="en-GB" baseline="0" smtClean="0"/>
              <a:t>Worksheet 8D L2b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09912-B518-419E-8039-46EC11AC679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02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634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3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390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10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0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61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62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3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77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3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947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99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59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68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F1C4-32C5-4689-BC83-58EC474F65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36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C63D-42C2-40D1-BE68-3F60955E74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9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CE03-5678-4C20-951F-04A1188D62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76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6FF8-38B1-457C-8A4D-998A84260A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42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511A-91FB-41EB-AF71-1650FF42AF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317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70F4-2603-4411-81CA-1A766A0F14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15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721D-D4D0-416B-A3E0-0C18445938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4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349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635F-C22C-4FCA-9619-261851B484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7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066C-0B4F-4C00-9824-F8BC2D8A0B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38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91B6-B49F-420E-8C65-4CD58EC595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3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1656-994A-4705-A727-F8FF9A93D7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064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6D2E-8393-44D7-ACB5-266975FAF0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563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646F-42DC-4082-91EC-F4197BF6F1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4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18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27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89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713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266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395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E302-782D-4C76-8B82-CDD34E686B73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B32A-C696-45DB-A92F-15ECB97308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22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6BE6-3059-4C08-93B8-8425AE40764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EEB9-D8DC-4D05-B9E7-1EE4BA92D0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97A2F-10AC-49B4-A0E2-92A7AE47E41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5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661248"/>
            <a:ext cx="7499176" cy="72008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How can you make the best hot chocolate?</a:t>
            </a:r>
            <a:endParaRPr lang="en-GB" b="1" dirty="0"/>
          </a:p>
        </p:txBody>
      </p:sp>
      <p:pic>
        <p:nvPicPr>
          <p:cNvPr id="1026" name="Picture 2" descr="https://lh6.googleusercontent.com/-8AMQYQZZcuE/UXeTagb0NyI/AAAAAAAAK4M/AAv-SXn90ls/s320/Cadbury%252520-%252520c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64496" cy="53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Task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u="sng" dirty="0" smtClean="0"/>
              <a:t>Think, Pair, Share: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dirty="0" smtClean="0"/>
              <a:t>With your partner, think of any solute, solvent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GB" dirty="0" smtClean="0"/>
              <a:t>and solutions in the home.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GB" dirty="0" smtClean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GB" dirty="0" smtClean="0"/>
              <a:t>Be prepared to share your answers with the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1655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Class Ideas</a:t>
            </a:r>
          </a:p>
        </p:txBody>
      </p:sp>
      <p:graphicFrame>
        <p:nvGraphicFramePr>
          <p:cNvPr id="11283" name="Group 19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xmlns="" val="2577883750"/>
              </p:ext>
            </p:extLst>
          </p:nvPr>
        </p:nvGraphicFramePr>
        <p:xfrm>
          <a:off x="0" y="1600200"/>
          <a:ext cx="9144000" cy="49244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492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66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Task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/>
              <a:t>Group the following into whether they are</a:t>
            </a:r>
          </a:p>
          <a:p>
            <a:pPr eaLnBrk="1" hangingPunct="1">
              <a:buFontTx/>
              <a:buNone/>
            </a:pPr>
            <a:r>
              <a:rPr lang="en-GB" b="1" dirty="0" smtClean="0"/>
              <a:t>solvent, solutes or solutions:</a:t>
            </a:r>
          </a:p>
          <a:p>
            <a:pPr eaLnBrk="1" hangingPunct="1">
              <a:buFontTx/>
              <a:buNone/>
            </a:pPr>
            <a:endParaRPr lang="en-GB" b="1" dirty="0" smtClean="0"/>
          </a:p>
          <a:p>
            <a:pPr eaLnBrk="1" hangingPunct="1">
              <a:buFontTx/>
              <a:buNone/>
            </a:pPr>
            <a:r>
              <a:rPr lang="en-GB" b="1" dirty="0" smtClean="0"/>
              <a:t>1) Gravy, gravy granules, hot water</a:t>
            </a:r>
          </a:p>
          <a:p>
            <a:pPr eaLnBrk="1" hangingPunct="1">
              <a:buFontTx/>
              <a:buNone/>
            </a:pPr>
            <a:r>
              <a:rPr lang="en-GB" b="1" dirty="0" smtClean="0"/>
              <a:t>2) Coffee granules, hot water, cup of coffee</a:t>
            </a:r>
          </a:p>
          <a:p>
            <a:pPr eaLnBrk="1" hangingPunct="1">
              <a:buFontTx/>
              <a:buNone/>
            </a:pPr>
            <a:r>
              <a:rPr lang="en-GB" b="1" dirty="0" smtClean="0"/>
              <a:t>3) Sea, water, salt</a:t>
            </a:r>
          </a:p>
        </p:txBody>
      </p:sp>
    </p:spTree>
    <p:extLst>
      <p:ext uri="{BB962C8B-B14F-4D97-AF65-F5344CB8AC3E}">
        <p14:creationId xmlns:p14="http://schemas.microsoft.com/office/powerpoint/2010/main" xmlns="" val="14040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How are you doing so far?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GB" b="1" dirty="0" smtClean="0">
                <a:solidFill>
                  <a:srgbClr val="CC0000"/>
                </a:solidFill>
              </a:rPr>
              <a:t>What do we mean by solvent, solute and solution?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GB" b="1" dirty="0" smtClean="0">
                <a:solidFill>
                  <a:srgbClr val="CC0000"/>
                </a:solidFill>
              </a:rPr>
              <a:t>Can we give examples?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GB" b="1" dirty="0" smtClean="0"/>
              <a:t>What do we mean by insoluble or soluble?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GB" b="1" dirty="0" smtClean="0"/>
              <a:t>Can you group solids into soluble or insoluble?</a:t>
            </a:r>
          </a:p>
        </p:txBody>
      </p:sp>
    </p:spTree>
    <p:extLst>
      <p:ext uri="{BB962C8B-B14F-4D97-AF65-F5344CB8AC3E}">
        <p14:creationId xmlns:p14="http://schemas.microsoft.com/office/powerpoint/2010/main" xmlns="" val="15442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4" y="4941168"/>
            <a:ext cx="8229600" cy="161704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 solution is always transparent (see through). If a liquid is cloudy or opaque then it is not a solution.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9" t="22223" r="19236" b="21230"/>
          <a:stretch/>
        </p:blipFill>
        <p:spPr bwMode="auto">
          <a:xfrm>
            <a:off x="755576" y="548680"/>
            <a:ext cx="7808687" cy="41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1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5218113"/>
          </a:xfrm>
        </p:spPr>
        <p:txBody>
          <a:bodyPr/>
          <a:lstStyle/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Not all solids dissolve in water</a:t>
            </a:r>
          </a:p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Flour and sand do not dissolve in water</a:t>
            </a:r>
          </a:p>
          <a:p>
            <a:r>
              <a:rPr lang="en-GB" sz="2800" b="1" dirty="0">
                <a:latin typeface="Calibri" pitchFamily="34" charset="0"/>
                <a:cs typeface="Calibri" pitchFamily="34" charset="0"/>
              </a:rPr>
              <a:t>They are both </a:t>
            </a:r>
            <a:r>
              <a:rPr lang="en-GB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INSOLUBLE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  <a:p>
            <a:pPr>
              <a:buFontTx/>
              <a:buNone/>
            </a:pPr>
            <a:r>
              <a:rPr lang="en-GB" sz="2800" b="1" u="sng" dirty="0">
                <a:solidFill>
                  <a:srgbClr val="FF0000"/>
                </a:solidFill>
              </a:rPr>
              <a:t>INSOLUBLE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= does </a:t>
            </a:r>
            <a:r>
              <a:rPr lang="en-GB" sz="2800" b="1" dirty="0">
                <a:solidFill>
                  <a:srgbClr val="FF0000"/>
                </a:solidFill>
              </a:rPr>
              <a:t>not dissolve</a:t>
            </a:r>
          </a:p>
          <a:p>
            <a:pPr>
              <a:buFontTx/>
              <a:buNone/>
            </a:pPr>
            <a:r>
              <a:rPr lang="en-GB" sz="2800" b="1" u="sng" dirty="0">
                <a:solidFill>
                  <a:srgbClr val="0070C0"/>
                </a:solidFill>
              </a:rPr>
              <a:t>SOLUBLE</a:t>
            </a:r>
            <a:r>
              <a:rPr lang="en-GB" sz="2800" b="1" dirty="0">
                <a:solidFill>
                  <a:srgbClr val="0070C0"/>
                </a:solidFill>
              </a:rPr>
              <a:t> = </a:t>
            </a:r>
            <a:r>
              <a:rPr lang="en-GB" sz="2800" b="1" dirty="0" smtClean="0">
                <a:solidFill>
                  <a:srgbClr val="0070C0"/>
                </a:solidFill>
              </a:rPr>
              <a:t>does </a:t>
            </a:r>
            <a:r>
              <a:rPr lang="en-GB" sz="2800" b="1" dirty="0" smtClean="0">
                <a:solidFill>
                  <a:srgbClr val="0070C0"/>
                </a:solidFill>
              </a:rPr>
              <a:t>dissolve</a:t>
            </a:r>
            <a:endParaRPr lang="en-GB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GB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Something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may be insoluble in water but soluble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in other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solvents, e.g.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oil, alcohol, acetone. </a:t>
            </a:r>
            <a:endParaRPr lang="en-GB" sz="2800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5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479" y="1628800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b="1" dirty="0" smtClean="0"/>
              <a:t>Hot chocolate powder dissolves in water. </a:t>
            </a:r>
          </a:p>
          <a:p>
            <a:pPr algn="ctr" eaLnBrk="1" hangingPunct="1">
              <a:buFontTx/>
              <a:buNone/>
            </a:pPr>
            <a:r>
              <a:rPr lang="en-GB" b="1" dirty="0" smtClean="0"/>
              <a:t>We say that it is </a:t>
            </a:r>
            <a:r>
              <a:rPr lang="en-GB" b="1" dirty="0" smtClean="0">
                <a:solidFill>
                  <a:srgbClr val="CC0000"/>
                </a:solidFill>
              </a:rPr>
              <a:t>soluble</a:t>
            </a: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endParaRPr lang="en-GB" b="1" dirty="0" smtClean="0"/>
          </a:p>
          <a:p>
            <a:pPr algn="ctr" eaLnBrk="1" hangingPunct="1">
              <a:buFontTx/>
              <a:buNone/>
            </a:pPr>
            <a:r>
              <a:rPr lang="en-GB" b="1" dirty="0" smtClean="0"/>
              <a:t>Cheese doesn’t dissolve in water.</a:t>
            </a:r>
          </a:p>
          <a:p>
            <a:pPr algn="ctr" eaLnBrk="1" hangingPunct="1">
              <a:buFontTx/>
              <a:buNone/>
            </a:pPr>
            <a:r>
              <a:rPr lang="en-GB" b="1" dirty="0" smtClean="0"/>
              <a:t> We say it is</a:t>
            </a:r>
            <a:r>
              <a:rPr lang="en-GB" b="1" dirty="0" smtClean="0">
                <a:solidFill>
                  <a:srgbClr val="CC0000"/>
                </a:solidFill>
              </a:rPr>
              <a:t> insoluble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2709" y="620688"/>
            <a:ext cx="4418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0000"/>
                </a:solidFill>
              </a:rPr>
              <a:t>What do these mean?</a:t>
            </a:r>
          </a:p>
        </p:txBody>
      </p:sp>
    </p:spTree>
    <p:extLst>
      <p:ext uri="{BB962C8B-B14F-4D97-AF65-F5344CB8AC3E}">
        <p14:creationId xmlns:p14="http://schemas.microsoft.com/office/powerpoint/2010/main" xmlns="" val="17657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Practical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5538"/>
            <a:ext cx="867658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500" b="1" u="sng" dirty="0" smtClean="0"/>
              <a:t>Aim</a:t>
            </a:r>
            <a:r>
              <a:rPr lang="en-GB" sz="25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GB" sz="2500" dirty="0" smtClean="0"/>
              <a:t>To find out whether a group of solids are soluble or insoluble</a:t>
            </a:r>
          </a:p>
          <a:p>
            <a:pPr eaLnBrk="1" hangingPunct="1">
              <a:buFontTx/>
              <a:buNone/>
              <a:defRPr/>
            </a:pPr>
            <a:endParaRPr lang="en-GB" sz="1600" b="1" u="sng" dirty="0" smtClean="0"/>
          </a:p>
          <a:p>
            <a:pPr eaLnBrk="1" hangingPunct="1">
              <a:buFontTx/>
              <a:buNone/>
              <a:defRPr/>
            </a:pPr>
            <a:r>
              <a:rPr lang="en-GB" sz="2500" b="1" u="sng" dirty="0" smtClean="0"/>
              <a:t>Method</a:t>
            </a:r>
            <a:r>
              <a:rPr lang="en-GB" sz="2500" dirty="0" smtClean="0"/>
              <a:t>: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GB" sz="2500" dirty="0" smtClean="0"/>
              <a:t>Add a spatula of solid to your test tube.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GB" sz="2500" dirty="0" smtClean="0"/>
              <a:t>Add 5ml water to the test tube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GB" sz="2500" dirty="0" smtClean="0"/>
              <a:t>Place stopper on top of the test tube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GB" sz="2500" dirty="0" smtClean="0"/>
              <a:t>With your thumb on top of the stopper, shake the test tube up and down 25 times.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GB" sz="2500" dirty="0" smtClean="0"/>
              <a:t>Record your result in the table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67866" y="5855762"/>
            <a:ext cx="8243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u="sng" dirty="0" smtClean="0">
                <a:solidFill>
                  <a:srgbClr val="000000"/>
                </a:solidFill>
              </a:rPr>
              <a:t>HINT</a:t>
            </a:r>
            <a:r>
              <a:rPr lang="en-GB" dirty="0" smtClean="0">
                <a:solidFill>
                  <a:srgbClr val="000000"/>
                </a:solidFill>
              </a:rPr>
              <a:t>: If you can see through the liquid straight after shaking, the substance is soluble. Sometimes the see through liquid is coloured.</a:t>
            </a:r>
          </a:p>
        </p:txBody>
      </p:sp>
    </p:spTree>
    <p:extLst>
      <p:ext uri="{BB962C8B-B14F-4D97-AF65-F5344CB8AC3E}">
        <p14:creationId xmlns:p14="http://schemas.microsoft.com/office/powerpoint/2010/main" xmlns="" val="83486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Results</a:t>
            </a:r>
          </a:p>
        </p:txBody>
      </p:sp>
      <p:graphicFrame>
        <p:nvGraphicFramePr>
          <p:cNvPr id="16451" name="Group 67"/>
          <p:cNvGraphicFramePr>
            <a:graphicFrameLocks noGrp="1"/>
          </p:cNvGraphicFramePr>
          <p:nvPr>
            <p:ph type="tbl" idx="1"/>
          </p:nvPr>
        </p:nvGraphicFramePr>
        <p:xfrm>
          <a:off x="395288" y="1314450"/>
          <a:ext cx="8229600" cy="521198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0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Solid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Insoluble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 carbonate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chloride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oxide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sulphate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 sulphate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carbonate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904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Conclusion 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79512" y="1484313"/>
            <a:ext cx="8939088" cy="9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sz="2500" b="1" dirty="0" smtClean="0">
                <a:solidFill>
                  <a:srgbClr val="000000"/>
                </a:solidFill>
              </a:rPr>
              <a:t>The following solids are insoluble in water: …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sz="2500" b="1" dirty="0" smtClean="0">
                <a:solidFill>
                  <a:srgbClr val="000000"/>
                </a:solidFill>
              </a:rPr>
              <a:t>We know this because…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5372745"/>
            <a:ext cx="8927976" cy="9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sz="2500" b="1" dirty="0" smtClean="0">
                <a:solidFill>
                  <a:srgbClr val="000000"/>
                </a:solidFill>
              </a:rPr>
              <a:t>Extension: Worksheet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sz="25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33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 smtClean="0"/>
              <a:t>Solutes, solvents and solutions</a:t>
            </a:r>
            <a:endParaRPr lang="en-GB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Lesson Objectives: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Recall words used to describe mixtures and solutions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Explain why filtering cannot be used to separate solutes from solvents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404664"/>
            <a:ext cx="2808312" cy="365125"/>
          </a:xfrm>
        </p:spPr>
        <p:txBody>
          <a:bodyPr/>
          <a:lstStyle/>
          <a:p>
            <a:fld id="{9DA987A5-CBFB-43D2-BD76-CF89C9C58170}" type="datetime4">
              <a:rPr lang="en-GB" sz="2800" smtClean="0"/>
              <a:pPr/>
              <a:t>25 February 2016</a:t>
            </a:fld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xmlns="" val="10493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552011"/>
              </p:ext>
            </p:extLst>
          </p:nvPr>
        </p:nvGraphicFramePr>
        <p:xfrm>
          <a:off x="1403648" y="836712"/>
          <a:ext cx="6096000" cy="49244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92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Soluble in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Insoluble in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5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"/>
            <a:ext cx="8229600" cy="1143000"/>
          </a:xfrm>
        </p:spPr>
        <p:txBody>
          <a:bodyPr/>
          <a:lstStyle/>
          <a:p>
            <a:r>
              <a:rPr lang="en-US" dirty="0" smtClean="0"/>
              <a:t>Particle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0431" y="3645024"/>
            <a:ext cx="8229600" cy="2121099"/>
          </a:xfrm>
        </p:spPr>
        <p:txBody>
          <a:bodyPr/>
          <a:lstStyle/>
          <a:p>
            <a:r>
              <a:rPr lang="en-US" dirty="0" smtClean="0"/>
              <a:t>When a solute (solid) dissolves, the particles gain energy from the solute (liquid).</a:t>
            </a:r>
          </a:p>
          <a:p>
            <a:r>
              <a:rPr lang="en-US" dirty="0" smtClean="0"/>
              <a:t>They break apart from each other and mix with the solvent forming a solution.</a:t>
            </a:r>
            <a:endParaRPr lang="en-US" dirty="0"/>
          </a:p>
        </p:txBody>
      </p:sp>
      <p:pic>
        <p:nvPicPr>
          <p:cNvPr id="1026" name="Picture 2" descr="http://www.citruscollege.edu/lc/archive/biology/PublishingImages/c04_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4"/>
          <a:stretch/>
        </p:blipFill>
        <p:spPr bwMode="auto">
          <a:xfrm>
            <a:off x="1575174" y="1052736"/>
            <a:ext cx="599365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Filtering</a:t>
            </a:r>
            <a:r>
              <a:rPr lang="en-US" sz="4000" dirty="0" smtClean="0"/>
              <a:t> Separates </a:t>
            </a:r>
            <a:r>
              <a:rPr lang="en-US" sz="4000" dirty="0" smtClean="0">
                <a:solidFill>
                  <a:srgbClr val="FF0000"/>
                </a:solidFill>
              </a:rPr>
              <a:t>Insoluble</a:t>
            </a:r>
            <a:r>
              <a:rPr lang="en-US" sz="4000" dirty="0" smtClean="0"/>
              <a:t> Solids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US" sz="2800" dirty="0" smtClean="0"/>
              <a:t>Dissolved solids have broken up into separate particles.</a:t>
            </a:r>
          </a:p>
          <a:p>
            <a:r>
              <a:rPr lang="en-US" sz="2800" dirty="0" smtClean="0"/>
              <a:t>They can fit through the tiny holes in the filter paper.</a:t>
            </a:r>
          </a:p>
          <a:p>
            <a:r>
              <a:rPr lang="en-US" sz="2800" dirty="0" smtClean="0"/>
              <a:t>Insoluble solids are stuck in clumps and are too big to fit through the filter paper.</a:t>
            </a:r>
            <a:endParaRPr lang="en-US" sz="2800" dirty="0"/>
          </a:p>
        </p:txBody>
      </p:sp>
      <p:pic>
        <p:nvPicPr>
          <p:cNvPr id="2050" name="Picture 2" descr="https://charleskinmunkaito.files.wordpress.com/2013/09/filtr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487" y="1844824"/>
            <a:ext cx="3322712" cy="35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3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 you have the solution?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844824"/>
            <a:ext cx="8291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arenR"/>
            </a:pPr>
            <a:r>
              <a:rPr lang="en-GB" sz="3600" b="1" dirty="0">
                <a:solidFill>
                  <a:srgbClr val="0070C0"/>
                </a:solidFill>
              </a:rPr>
              <a:t>What do we mean by solvent, solute and solution?</a:t>
            </a:r>
          </a:p>
          <a:p>
            <a:pPr marL="609600" indent="-609600">
              <a:buFontTx/>
              <a:buAutoNum type="arabicParenR"/>
            </a:pPr>
            <a:r>
              <a:rPr lang="en-GB" sz="3600" b="1" dirty="0">
                <a:solidFill>
                  <a:srgbClr val="0070C0"/>
                </a:solidFill>
              </a:rPr>
              <a:t>Can we give examples?</a:t>
            </a:r>
          </a:p>
          <a:p>
            <a:pPr marL="609600" indent="-609600">
              <a:buFontTx/>
              <a:buAutoNum type="arabicParenR"/>
            </a:pPr>
            <a:r>
              <a:rPr lang="en-GB" sz="3600" b="1" dirty="0">
                <a:solidFill>
                  <a:srgbClr val="0070C0"/>
                </a:solidFill>
              </a:rPr>
              <a:t>What do we mean by insoluble or soluble?</a:t>
            </a:r>
          </a:p>
          <a:p>
            <a:pPr marL="609600" indent="-609600">
              <a:buFontTx/>
              <a:buAutoNum type="arabicParenR"/>
            </a:pPr>
            <a:r>
              <a:rPr lang="en-GB" sz="3600" b="1" dirty="0">
                <a:solidFill>
                  <a:srgbClr val="0070C0"/>
                </a:solidFill>
              </a:rPr>
              <a:t>Can you group solids into soluble or insoluble?</a:t>
            </a:r>
          </a:p>
        </p:txBody>
      </p:sp>
    </p:spTree>
    <p:extLst>
      <p:ext uri="{BB962C8B-B14F-4D97-AF65-F5344CB8AC3E}">
        <p14:creationId xmlns:p14="http://schemas.microsoft.com/office/powerpoint/2010/main" xmlns="" val="22513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Plenary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b="1" dirty="0" smtClean="0"/>
              <a:t>Correct the following sentences and write them into your books:</a:t>
            </a:r>
          </a:p>
          <a:p>
            <a:pPr marL="0" indent="0" eaLnBrk="1" hangingPunct="1">
              <a:buNone/>
            </a:pPr>
            <a:endParaRPr lang="en-GB" b="1" dirty="0"/>
          </a:p>
          <a:p>
            <a:pPr marL="514350" indent="-514350" eaLnBrk="1" hangingPunct="1">
              <a:buAutoNum type="arabicPeriod"/>
            </a:pPr>
            <a:r>
              <a:rPr lang="en-GB" b="1" dirty="0" smtClean="0"/>
              <a:t>The solvent dissolves in the solute to make a solution</a:t>
            </a:r>
          </a:p>
          <a:p>
            <a:pPr marL="514350" indent="-514350" eaLnBrk="1" hangingPunct="1">
              <a:buAutoNum type="arabicPeriod"/>
            </a:pPr>
            <a:r>
              <a:rPr lang="en-GB" b="1" dirty="0" smtClean="0"/>
              <a:t>Solutions are always opaque</a:t>
            </a:r>
          </a:p>
          <a:p>
            <a:pPr marL="514350" indent="-514350" eaLnBrk="1" hangingPunct="1">
              <a:buAutoNum type="arabicPeriod"/>
            </a:pPr>
            <a:r>
              <a:rPr lang="en-GB" b="1" dirty="0" smtClean="0"/>
              <a:t>Something that will not dissolve is called soluble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marL="0" indent="0" eaLnBrk="1" hangingPunct="1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89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" y="371476"/>
            <a:ext cx="8713788" cy="4929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/>
              <a:t>When hot chocolate powder is dissolved in</a:t>
            </a:r>
          </a:p>
          <a:p>
            <a:pPr eaLnBrk="1" hangingPunct="1">
              <a:buFontTx/>
              <a:buNone/>
            </a:pPr>
            <a:r>
              <a:rPr lang="en-GB" b="1" dirty="0" smtClean="0"/>
              <a:t>hot water we form a chocolate drink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" y="2036697"/>
            <a:ext cx="9144000" cy="2616439"/>
            <a:chOff x="0" y="2050418"/>
            <a:chExt cx="9040361" cy="2528997"/>
          </a:xfrm>
        </p:grpSpPr>
        <p:pic>
          <p:nvPicPr>
            <p:cNvPr id="4100" name="Picture 5" descr="hot-chocolate-ck-1687649-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795" y="2060848"/>
              <a:ext cx="2518566" cy="251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7" descr="hot-chocolate-powder-blush-bronz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70"/>
            <a:stretch/>
          </p:blipFill>
          <p:spPr bwMode="auto">
            <a:xfrm>
              <a:off x="0" y="2060848"/>
              <a:ext cx="3149026" cy="251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9" descr="hot-wat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2050418"/>
              <a:ext cx="3372536" cy="252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97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6" t="25000" r="14885" b="35913"/>
          <a:stretch/>
        </p:blipFill>
        <p:spPr bwMode="auto">
          <a:xfrm>
            <a:off x="0" y="1556792"/>
            <a:ext cx="9056914" cy="28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11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73616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solid</a:t>
            </a:r>
            <a:r>
              <a:rPr lang="en-GB" b="1" dirty="0" smtClean="0"/>
              <a:t> dissolved in a liquid is called the </a:t>
            </a:r>
            <a:r>
              <a:rPr lang="en-GB" b="1" dirty="0" smtClean="0">
                <a:solidFill>
                  <a:srgbClr val="FF0000"/>
                </a:solidFill>
              </a:rPr>
              <a:t>solute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liquid</a:t>
            </a:r>
            <a:r>
              <a:rPr lang="en-GB" b="1" dirty="0" smtClean="0"/>
              <a:t> the solid is dissolved in is called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solvent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A solid dissolved in a liquid makes a </a:t>
            </a:r>
            <a:r>
              <a:rPr lang="en-GB" b="1" dirty="0" smtClean="0">
                <a:solidFill>
                  <a:srgbClr val="00B050"/>
                </a:solidFill>
              </a:rPr>
              <a:t>solution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3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Solvent, Solute &amp; Solution</a:t>
            </a:r>
          </a:p>
        </p:txBody>
      </p:sp>
      <p:pic>
        <p:nvPicPr>
          <p:cNvPr id="5124" name="Picture 4" descr="hot-chocolate-powder-blush-bronz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72"/>
          <a:stretch/>
        </p:blipFill>
        <p:spPr bwMode="auto">
          <a:xfrm>
            <a:off x="179512" y="1341438"/>
            <a:ext cx="1584201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ot-wa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05"/>
          <a:stretch/>
        </p:blipFill>
        <p:spPr bwMode="auto">
          <a:xfrm>
            <a:off x="179512" y="3357563"/>
            <a:ext cx="1576263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ot-chocolate-ck-1687649-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10188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5775" y="1366838"/>
            <a:ext cx="828040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Powder = </a:t>
            </a:r>
            <a:r>
              <a:rPr lang="en-GB" sz="3200" b="1" kern="0" dirty="0">
                <a:solidFill>
                  <a:srgbClr val="CC0000"/>
                </a:solidFill>
              </a:rPr>
              <a:t>solute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Substance that gets dissolved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0063" y="3451225"/>
            <a:ext cx="8083550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Water = </a:t>
            </a:r>
            <a:r>
              <a:rPr lang="en-GB" sz="3200" b="1" kern="0" dirty="0">
                <a:solidFill>
                  <a:srgbClr val="CC0000"/>
                </a:solidFill>
              </a:rPr>
              <a:t>solvent</a:t>
            </a:r>
            <a:r>
              <a:rPr lang="en-GB" sz="3200" kern="0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Substance that does the dissolving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4663" y="5468938"/>
            <a:ext cx="7161212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Drink = </a:t>
            </a:r>
            <a:r>
              <a:rPr lang="en-GB" sz="3200" b="1" kern="0" dirty="0">
                <a:solidFill>
                  <a:srgbClr val="CC0000"/>
                </a:solidFill>
              </a:rPr>
              <a:t>solution</a:t>
            </a:r>
            <a:r>
              <a:rPr lang="en-GB" sz="3200" kern="0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000000"/>
                </a:solidFill>
              </a:rPr>
              <a:t>Solute dissolved in solvent</a:t>
            </a:r>
          </a:p>
        </p:txBody>
      </p:sp>
    </p:spTree>
    <p:extLst>
      <p:ext uri="{BB962C8B-B14F-4D97-AF65-F5344CB8AC3E}">
        <p14:creationId xmlns:p14="http://schemas.microsoft.com/office/powerpoint/2010/main" xmlns="" val="39321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For the following slides name:</a:t>
            </a:r>
          </a:p>
          <a:p>
            <a:pPr marL="0" indent="0">
              <a:buNone/>
            </a:pPr>
            <a:endParaRPr lang="en-GB" b="1" dirty="0"/>
          </a:p>
          <a:p>
            <a:pPr>
              <a:buFontTx/>
              <a:buChar char="-"/>
            </a:pPr>
            <a:r>
              <a:rPr lang="en-GB" b="1" dirty="0" smtClean="0"/>
              <a:t>The solute</a:t>
            </a:r>
          </a:p>
          <a:p>
            <a:pPr>
              <a:buFontTx/>
              <a:buChar char="-"/>
            </a:pPr>
            <a:r>
              <a:rPr lang="en-GB" b="1" dirty="0" smtClean="0"/>
              <a:t>The solvent</a:t>
            </a:r>
          </a:p>
          <a:p>
            <a:pPr>
              <a:buFontTx/>
              <a:buChar char="-"/>
            </a:pPr>
            <a:r>
              <a:rPr lang="en-GB" b="1" dirty="0" smtClean="0"/>
              <a:t>The solution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0619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urconezone.com/wp-content/uploads/2014/03/coffee-with-b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78008" cy="57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1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icdomainpictures.net/pictures/10000/nahled/1-1255449988dV2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14" y="476672"/>
            <a:ext cx="874897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593227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2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681</Words>
  <Application>Microsoft Office PowerPoint</Application>
  <PresentationFormat>On-screen Show (4:3)</PresentationFormat>
  <Paragraphs>132</Paragraphs>
  <Slides>24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3_Office Theme</vt:lpstr>
      <vt:lpstr>Default Design</vt:lpstr>
      <vt:lpstr>Slide 1</vt:lpstr>
      <vt:lpstr>Solutes, solvents and solutions</vt:lpstr>
      <vt:lpstr>Slide 3</vt:lpstr>
      <vt:lpstr>Slide 4</vt:lpstr>
      <vt:lpstr>Slide 5</vt:lpstr>
      <vt:lpstr>Solvent, Solute &amp; Solution</vt:lpstr>
      <vt:lpstr>Slide 7</vt:lpstr>
      <vt:lpstr>Slide 8</vt:lpstr>
      <vt:lpstr>Slide 9</vt:lpstr>
      <vt:lpstr>Task</vt:lpstr>
      <vt:lpstr>Class Ideas</vt:lpstr>
      <vt:lpstr>Task</vt:lpstr>
      <vt:lpstr>How are you doing so far?</vt:lpstr>
      <vt:lpstr>Slide 14</vt:lpstr>
      <vt:lpstr>Slide 15</vt:lpstr>
      <vt:lpstr>Slide 16</vt:lpstr>
      <vt:lpstr>Practical</vt:lpstr>
      <vt:lpstr>Results</vt:lpstr>
      <vt:lpstr>Conclusion </vt:lpstr>
      <vt:lpstr>Slide 20</vt:lpstr>
      <vt:lpstr>Particle Model</vt:lpstr>
      <vt:lpstr>Filtering Separates Insoluble Solids</vt:lpstr>
      <vt:lpstr>Do you have the solution?</vt:lpstr>
      <vt:lpstr>Plenary</vt:lpstr>
    </vt:vector>
  </TitlesOfParts>
  <Company>JFS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Solutes, solvents and solutions</dc:title>
  <dc:creator>JFS Teacher</dc:creator>
  <cp:lastModifiedBy>Penguizaur</cp:lastModifiedBy>
  <cp:revision>38</cp:revision>
  <dcterms:created xsi:type="dcterms:W3CDTF">2014-05-15T10:48:47Z</dcterms:created>
  <dcterms:modified xsi:type="dcterms:W3CDTF">2016-02-25T10:22:35Z</dcterms:modified>
</cp:coreProperties>
</file>