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57" r:id="rId4"/>
    <p:sldId id="258" r:id="rId5"/>
    <p:sldId id="260" r:id="rId6"/>
    <p:sldId id="261" r:id="rId7"/>
    <p:sldId id="266" r:id="rId8"/>
    <p:sldId id="262" r:id="rId9"/>
    <p:sldId id="267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5B9D4-2845-40A1-957A-5D325442E41C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ACC72-AACA-4DFC-90A7-6308108C7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43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fld id="{2875AECC-B793-46C9-8035-2CA872D96BED}" type="slidenum">
              <a:rPr lang="en-GB" sz="1200" smtClean="0">
                <a:solidFill>
                  <a:schemeClr val="tx1"/>
                </a:solidFill>
              </a:rPr>
              <a:pPr/>
              <a:t>11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1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fld id="{2875AECC-B793-46C9-8035-2CA872D96BED}" type="slidenum">
              <a:rPr lang="en-GB" sz="1200" smtClean="0">
                <a:solidFill>
                  <a:schemeClr val="tx1"/>
                </a:solidFill>
              </a:rPr>
              <a:pPr/>
              <a:t>12</a:t>
            </a:fld>
            <a:endParaRPr lang="en-GB" sz="1200" smtClean="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22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06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059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83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2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45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81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90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2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19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76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9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7F674-0BA3-4051-B33D-C01966FE7576}" type="datetimeFigureOut">
              <a:rPr lang="en-US" smtClean="0"/>
              <a:pPr/>
              <a:t>1/29/2016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95616-6C34-4DE0-8A29-983A0FD2EB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4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ainpop.com/science/matterandchemistry/matterchangingstate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Lesson 2 – Changes of State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that heating or cooling is involved in changes of state.</a:t>
            </a:r>
          </a:p>
          <a:p>
            <a:pPr marL="514350" indent="-514350">
              <a:buAutoNum type="arabicPeriod"/>
            </a:pPr>
            <a:r>
              <a:rPr lang="en-GB" dirty="0" smtClean="0"/>
              <a:t>Recall the names of different changes of state</a:t>
            </a:r>
          </a:p>
          <a:p>
            <a:pPr marL="514350" indent="-514350">
              <a:buAutoNum type="arabicPeriod"/>
            </a:pPr>
            <a:r>
              <a:rPr lang="en-GB" dirty="0" smtClean="0"/>
              <a:t>Describe the particle model of solids, liquids, and gases.</a:t>
            </a:r>
          </a:p>
          <a:p>
            <a:pPr marL="514350" indent="-514350">
              <a:buAutoNum type="arabicPeriod"/>
            </a:pPr>
            <a:r>
              <a:rPr lang="en-GB" dirty="0" smtClean="0"/>
              <a:t>Explain how energy is involved in changes of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5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515" y="204406"/>
            <a:ext cx="3396175" cy="1325563"/>
          </a:xfrm>
        </p:spPr>
        <p:txBody>
          <a:bodyPr/>
          <a:lstStyle/>
          <a:p>
            <a:pPr algn="ctr"/>
            <a:r>
              <a:rPr lang="en-GB" dirty="0" smtClean="0"/>
              <a:t>Graphing a Heating Curve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624354"/>
              </p:ext>
            </p:extLst>
          </p:nvPr>
        </p:nvGraphicFramePr>
        <p:xfrm>
          <a:off x="6780625" y="204406"/>
          <a:ext cx="4360988" cy="6490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0494"/>
                <a:gridCol w="2180494"/>
              </a:tblGrid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Time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Temperature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(s)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(°C)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30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60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16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120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150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32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180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43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210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53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240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62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270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70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300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78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330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86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360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390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96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420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97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450</a:t>
                      </a:r>
                      <a:endParaRPr lang="en-US" sz="2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97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480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97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35440" y="1730327"/>
            <a:ext cx="482521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Include:</a:t>
            </a:r>
          </a:p>
          <a:p>
            <a:endParaRPr lang="en-GB" sz="2400" dirty="0" smtClean="0"/>
          </a:p>
          <a:p>
            <a:r>
              <a:rPr lang="en-GB" sz="2400" dirty="0" smtClean="0"/>
              <a:t>Title</a:t>
            </a:r>
          </a:p>
          <a:p>
            <a:r>
              <a:rPr lang="en-GB" sz="2400" dirty="0" smtClean="0"/>
              <a:t>X-axis Label (independent variable)</a:t>
            </a:r>
          </a:p>
          <a:p>
            <a:r>
              <a:rPr lang="en-GB" sz="2400" dirty="0" smtClean="0"/>
              <a:t>X-axis Units</a:t>
            </a:r>
          </a:p>
          <a:p>
            <a:r>
              <a:rPr lang="en-GB" sz="2400" dirty="0" smtClean="0"/>
              <a:t>Y-axis Label (independent variable)</a:t>
            </a:r>
          </a:p>
          <a:p>
            <a:r>
              <a:rPr lang="en-GB" sz="2400" dirty="0" smtClean="0"/>
              <a:t>Y-axis Units</a:t>
            </a:r>
          </a:p>
          <a:p>
            <a:r>
              <a:rPr lang="en-GB" sz="2400" dirty="0" smtClean="0"/>
              <a:t>Pencil and Ruler</a:t>
            </a:r>
          </a:p>
          <a:p>
            <a:r>
              <a:rPr lang="en-GB" sz="2400" dirty="0" smtClean="0"/>
              <a:t>Appropriate Scale (takes up at least ½ page)</a:t>
            </a:r>
          </a:p>
          <a:p>
            <a:r>
              <a:rPr lang="en-GB" sz="2400" dirty="0" smtClean="0"/>
              <a:t>Line (curve) of Best Fit</a:t>
            </a:r>
          </a:p>
          <a:p>
            <a:r>
              <a:rPr lang="en-GB" sz="2400" dirty="0" smtClean="0"/>
              <a:t>Points Accurately Plotted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867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Line 1026"/>
          <p:cNvSpPr>
            <a:spLocks noChangeShapeType="1"/>
          </p:cNvSpPr>
          <p:nvPr/>
        </p:nvSpPr>
        <p:spPr bwMode="auto">
          <a:xfrm flipV="1">
            <a:off x="2163763" y="765176"/>
            <a:ext cx="0" cy="52181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67" name="Line 1027"/>
          <p:cNvSpPr>
            <a:spLocks noChangeShapeType="1"/>
          </p:cNvSpPr>
          <p:nvPr/>
        </p:nvSpPr>
        <p:spPr bwMode="auto">
          <a:xfrm>
            <a:off x="2154238" y="5983288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6138" name="Group 1098"/>
          <p:cNvGrpSpPr>
            <a:grpSpLocks/>
          </p:cNvGrpSpPr>
          <p:nvPr/>
        </p:nvGrpSpPr>
        <p:grpSpPr bwMode="auto">
          <a:xfrm>
            <a:off x="2154238" y="1716088"/>
            <a:ext cx="8305800" cy="3352800"/>
            <a:chOff x="397" y="1081"/>
            <a:chExt cx="5232" cy="2112"/>
          </a:xfrm>
        </p:grpSpPr>
        <p:sp>
          <p:nvSpPr>
            <p:cNvPr id="8269" name="Line 1028"/>
            <p:cNvSpPr>
              <a:spLocks noChangeShapeType="1"/>
            </p:cNvSpPr>
            <p:nvPr/>
          </p:nvSpPr>
          <p:spPr bwMode="auto">
            <a:xfrm flipV="1">
              <a:off x="397" y="2569"/>
              <a:ext cx="1056" cy="62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0" name="Line 1029"/>
            <p:cNvSpPr>
              <a:spLocks noChangeShapeType="1"/>
            </p:cNvSpPr>
            <p:nvPr/>
          </p:nvSpPr>
          <p:spPr bwMode="auto">
            <a:xfrm>
              <a:off x="1453" y="2569"/>
              <a:ext cx="1248" cy="0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1" name="Line 1030"/>
            <p:cNvSpPr>
              <a:spLocks noChangeShapeType="1"/>
            </p:cNvSpPr>
            <p:nvPr/>
          </p:nvSpPr>
          <p:spPr bwMode="auto">
            <a:xfrm flipV="1">
              <a:off x="2701" y="1705"/>
              <a:ext cx="1200" cy="86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2" name="Line 1031"/>
            <p:cNvSpPr>
              <a:spLocks noChangeShapeType="1"/>
            </p:cNvSpPr>
            <p:nvPr/>
          </p:nvSpPr>
          <p:spPr bwMode="auto">
            <a:xfrm>
              <a:off x="3901" y="1705"/>
              <a:ext cx="1056" cy="0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3" name="Line 1032"/>
            <p:cNvSpPr>
              <a:spLocks noChangeShapeType="1"/>
            </p:cNvSpPr>
            <p:nvPr/>
          </p:nvSpPr>
          <p:spPr bwMode="auto">
            <a:xfrm flipV="1">
              <a:off x="4957" y="1081"/>
              <a:ext cx="672" cy="62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6145" name="Group 1105"/>
          <p:cNvGrpSpPr>
            <a:grpSpLocks/>
          </p:cNvGrpSpPr>
          <p:nvPr/>
        </p:nvGrpSpPr>
        <p:grpSpPr bwMode="auto">
          <a:xfrm>
            <a:off x="3906839" y="2989263"/>
            <a:ext cx="1844675" cy="1744662"/>
            <a:chOff x="1501" y="1883"/>
            <a:chExt cx="1162" cy="1099"/>
          </a:xfrm>
        </p:grpSpPr>
        <p:sp>
          <p:nvSpPr>
            <p:cNvPr id="8267" name="Text Box 1041"/>
            <p:cNvSpPr txBox="1">
              <a:spLocks noChangeArrowheads="1"/>
            </p:cNvSpPr>
            <p:nvPr/>
          </p:nvSpPr>
          <p:spPr bwMode="auto">
            <a:xfrm>
              <a:off x="1559" y="1883"/>
              <a:ext cx="1104" cy="1099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>
                  <a:solidFill>
                    <a:srgbClr val="FF0000"/>
                  </a:solidFill>
                </a:rPr>
                <a:t>melting </a:t>
              </a:r>
              <a:r>
                <a:rPr lang="en-US" b="1">
                  <a:solidFill>
                    <a:srgbClr val="FF0000"/>
                  </a:solidFill>
                  <a:sym typeface="Symbol" pitchFamily="18" charset="2"/>
                </a:rPr>
                <a:t></a:t>
              </a:r>
              <a:r>
                <a:rPr lang="en-US" b="1">
                  <a:solidFill>
                    <a:srgbClr val="000099"/>
                  </a:solidFill>
                  <a:sym typeface="Symbol" pitchFamily="18" charset="2"/>
                </a:rPr>
                <a:t> </a:t>
              </a:r>
            </a:p>
            <a:p>
              <a:pPr algn="l"/>
              <a:endParaRPr lang="en-US" b="1">
                <a:solidFill>
                  <a:srgbClr val="000099"/>
                </a:solidFill>
                <a:sym typeface="Symbol" pitchFamily="18" charset="2"/>
              </a:endParaRPr>
            </a:p>
            <a:p>
              <a:pPr algn="l"/>
              <a:endParaRPr lang="en-US" b="1">
                <a:solidFill>
                  <a:srgbClr val="000099"/>
                </a:solidFill>
                <a:sym typeface="Symbol" pitchFamily="18" charset="2"/>
              </a:endParaRPr>
            </a:p>
            <a:p>
              <a:pPr algn="l"/>
              <a:endParaRPr lang="en-US" sz="1200" b="1">
                <a:solidFill>
                  <a:srgbClr val="000099"/>
                </a:solidFill>
                <a:sym typeface="Symbol" pitchFamily="18" charset="2"/>
              </a:endParaRPr>
            </a:p>
            <a:p>
              <a:pPr algn="l"/>
              <a:r>
                <a:rPr lang="en-US" b="1">
                  <a:solidFill>
                    <a:srgbClr val="0000FF"/>
                  </a:solidFill>
                </a:rPr>
                <a:t>freezing</a:t>
              </a:r>
              <a:r>
                <a:rPr lang="en-US" b="1">
                  <a:solidFill>
                    <a:srgbClr val="0000FF"/>
                  </a:solidFill>
                  <a:sym typeface="Symbol" pitchFamily="18" charset="2"/>
                </a:rPr>
                <a:t></a:t>
              </a:r>
              <a:r>
                <a:rPr lang="en-US">
                  <a:solidFill>
                    <a:schemeClr val="bg1"/>
                  </a:solidFill>
                </a:rPr>
                <a:t> </a:t>
              </a:r>
            </a:p>
          </p:txBody>
        </p:sp>
        <p:sp>
          <p:nvSpPr>
            <p:cNvPr id="8268" name="Text Box 1033"/>
            <p:cNvSpPr txBox="1">
              <a:spLocks noChangeArrowheads="1"/>
            </p:cNvSpPr>
            <p:nvPr/>
          </p:nvSpPr>
          <p:spPr bwMode="auto">
            <a:xfrm>
              <a:off x="1501" y="2281"/>
              <a:ext cx="1152" cy="2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000" b="1">
                  <a:solidFill>
                    <a:srgbClr val="010066"/>
                  </a:solidFill>
                </a:rPr>
                <a:t> solid </a:t>
              </a:r>
              <a:r>
                <a:rPr lang="en-US" sz="2000" b="1">
                  <a:solidFill>
                    <a:srgbClr val="010066"/>
                  </a:solidFill>
                  <a:sym typeface="Symbol" pitchFamily="18" charset="2"/>
                </a:rPr>
                <a:t> </a:t>
              </a:r>
              <a:r>
                <a:rPr lang="en-US" sz="2000" b="1">
                  <a:solidFill>
                    <a:srgbClr val="010066"/>
                  </a:solidFill>
                </a:rPr>
                <a:t>liquid</a:t>
              </a:r>
            </a:p>
          </p:txBody>
        </p:sp>
      </p:grpSp>
      <p:grpSp>
        <p:nvGrpSpPr>
          <p:cNvPr id="216146" name="Group 1106"/>
          <p:cNvGrpSpPr>
            <a:grpSpLocks/>
          </p:cNvGrpSpPr>
          <p:nvPr/>
        </p:nvGrpSpPr>
        <p:grpSpPr bwMode="auto">
          <a:xfrm>
            <a:off x="7435850" y="1655764"/>
            <a:ext cx="2286000" cy="1684337"/>
            <a:chOff x="3724" y="1043"/>
            <a:chExt cx="1440" cy="1061"/>
          </a:xfrm>
        </p:grpSpPr>
        <p:sp>
          <p:nvSpPr>
            <p:cNvPr id="8265" name="Text Box 1042"/>
            <p:cNvSpPr txBox="1">
              <a:spLocks noChangeArrowheads="1"/>
            </p:cNvSpPr>
            <p:nvPr/>
          </p:nvSpPr>
          <p:spPr bwMode="auto">
            <a:xfrm>
              <a:off x="3724" y="1043"/>
              <a:ext cx="1440" cy="1061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b="1" dirty="0">
                  <a:solidFill>
                    <a:srgbClr val="FF0000"/>
                  </a:solidFill>
                </a:rPr>
                <a:t>boiling </a:t>
              </a:r>
              <a:r>
                <a:rPr lang="en-US" b="1" dirty="0">
                  <a:solidFill>
                    <a:srgbClr val="FF0000"/>
                  </a:solidFill>
                  <a:sym typeface="Symbol" pitchFamily="18" charset="2"/>
                </a:rPr>
                <a:t></a:t>
              </a:r>
              <a:r>
                <a:rPr lang="en-US" b="1" dirty="0">
                  <a:solidFill>
                    <a:srgbClr val="000099"/>
                  </a:solidFill>
                  <a:sym typeface="Symbol" pitchFamily="18" charset="2"/>
                </a:rPr>
                <a:t> </a:t>
              </a:r>
            </a:p>
            <a:p>
              <a:endParaRPr lang="en-US" b="1" dirty="0">
                <a:solidFill>
                  <a:srgbClr val="000099"/>
                </a:solidFill>
                <a:sym typeface="Symbol" pitchFamily="18" charset="2"/>
              </a:endParaRPr>
            </a:p>
            <a:p>
              <a:endParaRPr lang="en-US" b="1" dirty="0">
                <a:solidFill>
                  <a:srgbClr val="000099"/>
                </a:solidFill>
                <a:sym typeface="Symbol" pitchFamily="18" charset="2"/>
              </a:endParaRPr>
            </a:p>
            <a:p>
              <a:endParaRPr lang="en-US" sz="1200" b="1" dirty="0">
                <a:solidFill>
                  <a:srgbClr val="000099"/>
                </a:solidFill>
                <a:sym typeface="Symbol" pitchFamily="18" charset="2"/>
              </a:endParaRPr>
            </a:p>
            <a:p>
              <a:r>
                <a:rPr lang="en-US" sz="2000" b="1" dirty="0">
                  <a:solidFill>
                    <a:srgbClr val="0070C0"/>
                  </a:solidFill>
                </a:rPr>
                <a:t>condensing</a:t>
              </a:r>
              <a:r>
                <a:rPr lang="en-US" sz="2000" b="1" dirty="0">
                  <a:solidFill>
                    <a:srgbClr val="0070C0"/>
                  </a:solidFill>
                  <a:sym typeface="Symbol" pitchFamily="18" charset="2"/>
                </a:rPr>
                <a:t></a:t>
              </a:r>
            </a:p>
          </p:txBody>
        </p:sp>
        <p:sp>
          <p:nvSpPr>
            <p:cNvPr id="8266" name="Text Box 1035"/>
            <p:cNvSpPr txBox="1">
              <a:spLocks noChangeArrowheads="1"/>
            </p:cNvSpPr>
            <p:nvPr/>
          </p:nvSpPr>
          <p:spPr bwMode="auto">
            <a:xfrm>
              <a:off x="3937" y="1435"/>
              <a:ext cx="1005" cy="2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rIns="0"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sz="2000" b="1">
                  <a:solidFill>
                    <a:srgbClr val="010066"/>
                  </a:solidFill>
                </a:rPr>
                <a:t>liquid </a:t>
              </a:r>
              <a:r>
                <a:rPr lang="en-US" sz="2000" b="1">
                  <a:solidFill>
                    <a:srgbClr val="010066"/>
                  </a:solidFill>
                  <a:sym typeface="Symbol" pitchFamily="18" charset="2"/>
                </a:rPr>
                <a:t></a:t>
              </a:r>
              <a:r>
                <a:rPr lang="en-US" sz="2000" b="1">
                  <a:solidFill>
                    <a:srgbClr val="010066"/>
                  </a:solidFill>
                </a:rPr>
                <a:t> gas</a:t>
              </a:r>
            </a:p>
          </p:txBody>
        </p:sp>
      </p:grpSp>
      <p:sp>
        <p:nvSpPr>
          <p:cNvPr id="216079" name="Text Box 1039"/>
          <p:cNvSpPr txBox="1">
            <a:spLocks noChangeArrowheads="1"/>
          </p:cNvSpPr>
          <p:nvPr/>
        </p:nvSpPr>
        <p:spPr bwMode="auto">
          <a:xfrm rot="-5392045">
            <a:off x="566738" y="2706688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10066"/>
                </a:solidFill>
              </a:rPr>
              <a:t>temperature</a:t>
            </a:r>
          </a:p>
        </p:txBody>
      </p:sp>
      <p:sp>
        <p:nvSpPr>
          <p:cNvPr id="216080" name="Text Box 1040"/>
          <p:cNvSpPr txBox="1">
            <a:spLocks noChangeArrowheads="1"/>
          </p:cNvSpPr>
          <p:nvPr/>
        </p:nvSpPr>
        <p:spPr bwMode="auto">
          <a:xfrm>
            <a:off x="5795963" y="59817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010066"/>
                </a:solidFill>
              </a:rPr>
              <a:t>time</a:t>
            </a:r>
          </a:p>
        </p:txBody>
      </p:sp>
      <p:sp>
        <p:nvSpPr>
          <p:cNvPr id="216083" name="Line 1043"/>
          <p:cNvSpPr>
            <a:spLocks noChangeShapeType="1"/>
          </p:cNvSpPr>
          <p:nvPr/>
        </p:nvSpPr>
        <p:spPr bwMode="auto">
          <a:xfrm>
            <a:off x="3830638" y="3087688"/>
            <a:ext cx="0" cy="28956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4" name="Line 1044"/>
          <p:cNvSpPr>
            <a:spLocks noChangeShapeType="1"/>
          </p:cNvSpPr>
          <p:nvPr/>
        </p:nvSpPr>
        <p:spPr bwMode="auto">
          <a:xfrm>
            <a:off x="5811838" y="3087688"/>
            <a:ext cx="0" cy="28956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5" name="Line 1045"/>
          <p:cNvSpPr>
            <a:spLocks noChangeShapeType="1"/>
          </p:cNvSpPr>
          <p:nvPr/>
        </p:nvSpPr>
        <p:spPr bwMode="auto">
          <a:xfrm>
            <a:off x="7716838" y="2173288"/>
            <a:ext cx="0" cy="38100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6" name="Line 1046"/>
          <p:cNvSpPr>
            <a:spLocks noChangeShapeType="1"/>
          </p:cNvSpPr>
          <p:nvPr/>
        </p:nvSpPr>
        <p:spPr bwMode="auto">
          <a:xfrm>
            <a:off x="9393238" y="2173288"/>
            <a:ext cx="0" cy="38100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6142" name="Group 1102"/>
          <p:cNvGrpSpPr>
            <a:grpSpLocks/>
          </p:cNvGrpSpPr>
          <p:nvPr/>
        </p:nvGrpSpPr>
        <p:grpSpPr bwMode="auto">
          <a:xfrm>
            <a:off x="2330451" y="4111626"/>
            <a:ext cx="1109663" cy="1655763"/>
            <a:chOff x="508" y="2590"/>
            <a:chExt cx="699" cy="1043"/>
          </a:xfrm>
        </p:grpSpPr>
        <p:sp>
          <p:nvSpPr>
            <p:cNvPr id="8247" name="Text Box 1037"/>
            <p:cNvSpPr txBox="1">
              <a:spLocks noChangeArrowheads="1"/>
            </p:cNvSpPr>
            <p:nvPr/>
          </p:nvSpPr>
          <p:spPr bwMode="auto">
            <a:xfrm rot="-1862093">
              <a:off x="508" y="2590"/>
              <a:ext cx="696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10066"/>
                  </a:solidFill>
                </a:rPr>
                <a:t>solid</a:t>
              </a:r>
            </a:p>
          </p:txBody>
        </p:sp>
        <p:grpSp>
          <p:nvGrpSpPr>
            <p:cNvPr id="8248" name="Group 1099"/>
            <p:cNvGrpSpPr>
              <a:grpSpLocks/>
            </p:cNvGrpSpPr>
            <p:nvPr/>
          </p:nvGrpSpPr>
          <p:grpSpPr bwMode="auto">
            <a:xfrm>
              <a:off x="599" y="3233"/>
              <a:ext cx="608" cy="400"/>
              <a:chOff x="599" y="3233"/>
              <a:chExt cx="608" cy="400"/>
            </a:xfrm>
          </p:grpSpPr>
          <p:sp>
            <p:nvSpPr>
              <p:cNvPr id="8249" name="Rectangle 1047"/>
              <p:cNvSpPr>
                <a:spLocks noChangeArrowheads="1"/>
              </p:cNvSpPr>
              <p:nvPr/>
            </p:nvSpPr>
            <p:spPr bwMode="auto">
              <a:xfrm>
                <a:off x="599" y="3233"/>
                <a:ext cx="608" cy="4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Oval 1048"/>
              <p:cNvSpPr>
                <a:spLocks noChangeArrowheads="1"/>
              </p:cNvSpPr>
              <p:nvPr/>
            </p:nvSpPr>
            <p:spPr bwMode="auto">
              <a:xfrm>
                <a:off x="960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Oval 1049"/>
              <p:cNvSpPr>
                <a:spLocks noChangeArrowheads="1"/>
              </p:cNvSpPr>
              <p:nvPr/>
            </p:nvSpPr>
            <p:spPr bwMode="auto">
              <a:xfrm>
                <a:off x="874" y="339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Oval 1050"/>
              <p:cNvSpPr>
                <a:spLocks noChangeArrowheads="1"/>
              </p:cNvSpPr>
              <p:nvPr/>
            </p:nvSpPr>
            <p:spPr bwMode="auto">
              <a:xfrm>
                <a:off x="787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Oval 1051"/>
              <p:cNvSpPr>
                <a:spLocks noChangeArrowheads="1"/>
              </p:cNvSpPr>
              <p:nvPr/>
            </p:nvSpPr>
            <p:spPr bwMode="auto">
              <a:xfrm>
                <a:off x="700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Oval 1052"/>
              <p:cNvSpPr>
                <a:spLocks noChangeArrowheads="1"/>
              </p:cNvSpPr>
              <p:nvPr/>
            </p:nvSpPr>
            <p:spPr bwMode="auto">
              <a:xfrm>
                <a:off x="1047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Oval 1053"/>
              <p:cNvSpPr>
                <a:spLocks noChangeArrowheads="1"/>
              </p:cNvSpPr>
              <p:nvPr/>
            </p:nvSpPr>
            <p:spPr bwMode="auto">
              <a:xfrm>
                <a:off x="960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Oval 1054"/>
              <p:cNvSpPr>
                <a:spLocks noChangeArrowheads="1"/>
              </p:cNvSpPr>
              <p:nvPr/>
            </p:nvSpPr>
            <p:spPr bwMode="auto">
              <a:xfrm>
                <a:off x="874" y="347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Oval 1055"/>
              <p:cNvSpPr>
                <a:spLocks noChangeArrowheads="1"/>
              </p:cNvSpPr>
              <p:nvPr/>
            </p:nvSpPr>
            <p:spPr bwMode="auto">
              <a:xfrm>
                <a:off x="787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Oval 1056"/>
              <p:cNvSpPr>
                <a:spLocks noChangeArrowheads="1"/>
              </p:cNvSpPr>
              <p:nvPr/>
            </p:nvSpPr>
            <p:spPr bwMode="auto">
              <a:xfrm>
                <a:off x="700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Oval 1057"/>
              <p:cNvSpPr>
                <a:spLocks noChangeArrowheads="1"/>
              </p:cNvSpPr>
              <p:nvPr/>
            </p:nvSpPr>
            <p:spPr bwMode="auto">
              <a:xfrm>
                <a:off x="1047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Oval 1058"/>
              <p:cNvSpPr>
                <a:spLocks noChangeArrowheads="1"/>
              </p:cNvSpPr>
              <p:nvPr/>
            </p:nvSpPr>
            <p:spPr bwMode="auto">
              <a:xfrm>
                <a:off x="960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Oval 1059"/>
              <p:cNvSpPr>
                <a:spLocks noChangeArrowheads="1"/>
              </p:cNvSpPr>
              <p:nvPr/>
            </p:nvSpPr>
            <p:spPr bwMode="auto">
              <a:xfrm>
                <a:off x="874" y="355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Oval 1060"/>
              <p:cNvSpPr>
                <a:spLocks noChangeArrowheads="1"/>
              </p:cNvSpPr>
              <p:nvPr/>
            </p:nvSpPr>
            <p:spPr bwMode="auto">
              <a:xfrm>
                <a:off x="787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Oval 1061"/>
              <p:cNvSpPr>
                <a:spLocks noChangeArrowheads="1"/>
              </p:cNvSpPr>
              <p:nvPr/>
            </p:nvSpPr>
            <p:spPr bwMode="auto">
              <a:xfrm>
                <a:off x="700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Oval 1062"/>
              <p:cNvSpPr>
                <a:spLocks noChangeArrowheads="1"/>
              </p:cNvSpPr>
              <p:nvPr/>
            </p:nvSpPr>
            <p:spPr bwMode="auto">
              <a:xfrm>
                <a:off x="1047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6143" name="Group 1103"/>
          <p:cNvGrpSpPr>
            <a:grpSpLocks/>
          </p:cNvGrpSpPr>
          <p:nvPr/>
        </p:nvGrpSpPr>
        <p:grpSpPr bwMode="auto">
          <a:xfrm>
            <a:off x="6119814" y="2843214"/>
            <a:ext cx="1292225" cy="1730375"/>
            <a:chOff x="2895" y="1791"/>
            <a:chExt cx="814" cy="1090"/>
          </a:xfrm>
        </p:grpSpPr>
        <p:sp>
          <p:nvSpPr>
            <p:cNvPr id="8221" name="Text Box 1034"/>
            <p:cNvSpPr txBox="1">
              <a:spLocks noChangeArrowheads="1"/>
            </p:cNvSpPr>
            <p:nvPr/>
          </p:nvSpPr>
          <p:spPr bwMode="auto">
            <a:xfrm rot="-2187405">
              <a:off x="2895" y="1791"/>
              <a:ext cx="814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10066"/>
                  </a:solidFill>
                </a:rPr>
                <a:t>liquid</a:t>
              </a:r>
            </a:p>
          </p:txBody>
        </p:sp>
        <p:grpSp>
          <p:nvGrpSpPr>
            <p:cNvPr id="8222" name="Group 1100"/>
            <p:cNvGrpSpPr>
              <a:grpSpLocks/>
            </p:cNvGrpSpPr>
            <p:nvPr/>
          </p:nvGrpSpPr>
          <p:grpSpPr bwMode="auto">
            <a:xfrm>
              <a:off x="3069" y="2345"/>
              <a:ext cx="560" cy="536"/>
              <a:chOff x="3069" y="2345"/>
              <a:chExt cx="560" cy="536"/>
            </a:xfrm>
          </p:grpSpPr>
          <p:sp>
            <p:nvSpPr>
              <p:cNvPr id="8223" name="Rectangle 1063"/>
              <p:cNvSpPr>
                <a:spLocks noChangeArrowheads="1"/>
              </p:cNvSpPr>
              <p:nvPr/>
            </p:nvSpPr>
            <p:spPr bwMode="auto">
              <a:xfrm>
                <a:off x="3069" y="2345"/>
                <a:ext cx="560" cy="5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Oval 1064"/>
              <p:cNvSpPr>
                <a:spLocks noChangeArrowheads="1"/>
              </p:cNvSpPr>
              <p:nvPr/>
            </p:nvSpPr>
            <p:spPr bwMode="auto">
              <a:xfrm>
                <a:off x="3421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Oval 1065"/>
              <p:cNvSpPr>
                <a:spLocks noChangeArrowheads="1"/>
              </p:cNvSpPr>
              <p:nvPr/>
            </p:nvSpPr>
            <p:spPr bwMode="auto">
              <a:xfrm>
                <a:off x="3325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Oval 1066"/>
              <p:cNvSpPr>
                <a:spLocks noChangeArrowheads="1"/>
              </p:cNvSpPr>
              <p:nvPr/>
            </p:nvSpPr>
            <p:spPr bwMode="auto">
              <a:xfrm>
                <a:off x="3165" y="2581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Oval 1067"/>
              <p:cNvSpPr>
                <a:spLocks noChangeArrowheads="1"/>
              </p:cNvSpPr>
              <p:nvPr/>
            </p:nvSpPr>
            <p:spPr bwMode="auto">
              <a:xfrm>
                <a:off x="3293" y="2771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Oval 1068"/>
              <p:cNvSpPr>
                <a:spLocks noChangeArrowheads="1"/>
              </p:cNvSpPr>
              <p:nvPr/>
            </p:nvSpPr>
            <p:spPr bwMode="auto">
              <a:xfrm>
                <a:off x="330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Oval 1069"/>
              <p:cNvSpPr>
                <a:spLocks noChangeArrowheads="1"/>
              </p:cNvSpPr>
              <p:nvPr/>
            </p:nvSpPr>
            <p:spPr bwMode="auto">
              <a:xfrm>
                <a:off x="306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Oval 1070"/>
              <p:cNvSpPr>
                <a:spLocks noChangeArrowheads="1"/>
              </p:cNvSpPr>
              <p:nvPr/>
            </p:nvSpPr>
            <p:spPr bwMode="auto">
              <a:xfrm>
                <a:off x="346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Oval 1071"/>
              <p:cNvSpPr>
                <a:spLocks noChangeArrowheads="1"/>
              </p:cNvSpPr>
              <p:nvPr/>
            </p:nvSpPr>
            <p:spPr bwMode="auto">
              <a:xfrm>
                <a:off x="3293" y="269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Oval 1072"/>
              <p:cNvSpPr>
                <a:spLocks noChangeArrowheads="1"/>
              </p:cNvSpPr>
              <p:nvPr/>
            </p:nvSpPr>
            <p:spPr bwMode="auto">
              <a:xfrm>
                <a:off x="3229" y="2645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Oval 1073"/>
              <p:cNvSpPr>
                <a:spLocks noChangeArrowheads="1"/>
              </p:cNvSpPr>
              <p:nvPr/>
            </p:nvSpPr>
            <p:spPr bwMode="auto">
              <a:xfrm>
                <a:off x="3069" y="2645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Oval 1074"/>
              <p:cNvSpPr>
                <a:spLocks noChangeArrowheads="1"/>
              </p:cNvSpPr>
              <p:nvPr/>
            </p:nvSpPr>
            <p:spPr bwMode="auto">
              <a:xfrm>
                <a:off x="3229" y="2723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Oval 1075"/>
              <p:cNvSpPr>
                <a:spLocks noChangeArrowheads="1"/>
              </p:cNvSpPr>
              <p:nvPr/>
            </p:nvSpPr>
            <p:spPr bwMode="auto">
              <a:xfrm>
                <a:off x="3437" y="2708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Oval 1076"/>
              <p:cNvSpPr>
                <a:spLocks noChangeArrowheads="1"/>
              </p:cNvSpPr>
              <p:nvPr/>
            </p:nvSpPr>
            <p:spPr bwMode="auto">
              <a:xfrm>
                <a:off x="338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Oval 1077"/>
              <p:cNvSpPr>
                <a:spLocks noChangeArrowheads="1"/>
              </p:cNvSpPr>
              <p:nvPr/>
            </p:nvSpPr>
            <p:spPr bwMode="auto">
              <a:xfrm>
                <a:off x="3197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Oval 1078"/>
              <p:cNvSpPr>
                <a:spLocks noChangeArrowheads="1"/>
              </p:cNvSpPr>
              <p:nvPr/>
            </p:nvSpPr>
            <p:spPr bwMode="auto">
              <a:xfrm>
                <a:off x="3101" y="2755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Oval 1079"/>
              <p:cNvSpPr>
                <a:spLocks noChangeArrowheads="1"/>
              </p:cNvSpPr>
              <p:nvPr/>
            </p:nvSpPr>
            <p:spPr bwMode="auto">
              <a:xfrm>
                <a:off x="306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Oval 1080"/>
              <p:cNvSpPr>
                <a:spLocks noChangeArrowheads="1"/>
              </p:cNvSpPr>
              <p:nvPr/>
            </p:nvSpPr>
            <p:spPr bwMode="auto">
              <a:xfrm>
                <a:off x="3469" y="2771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Oval 1081"/>
              <p:cNvSpPr>
                <a:spLocks noChangeArrowheads="1"/>
              </p:cNvSpPr>
              <p:nvPr/>
            </p:nvSpPr>
            <p:spPr bwMode="auto">
              <a:xfrm>
                <a:off x="354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Oval 1082"/>
              <p:cNvSpPr>
                <a:spLocks noChangeArrowheads="1"/>
              </p:cNvSpPr>
              <p:nvPr/>
            </p:nvSpPr>
            <p:spPr bwMode="auto">
              <a:xfrm>
                <a:off x="3533" y="2708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Oval 1083"/>
              <p:cNvSpPr>
                <a:spLocks noChangeArrowheads="1"/>
              </p:cNvSpPr>
              <p:nvPr/>
            </p:nvSpPr>
            <p:spPr bwMode="auto">
              <a:xfrm>
                <a:off x="3517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Oval 1084"/>
              <p:cNvSpPr>
                <a:spLocks noChangeArrowheads="1"/>
              </p:cNvSpPr>
              <p:nvPr/>
            </p:nvSpPr>
            <p:spPr bwMode="auto">
              <a:xfrm>
                <a:off x="3149" y="269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Oval 1085"/>
              <p:cNvSpPr>
                <a:spLocks noChangeArrowheads="1"/>
              </p:cNvSpPr>
              <p:nvPr/>
            </p:nvSpPr>
            <p:spPr bwMode="auto">
              <a:xfrm>
                <a:off x="3389" y="2581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Oval 1086"/>
              <p:cNvSpPr>
                <a:spLocks noChangeArrowheads="1"/>
              </p:cNvSpPr>
              <p:nvPr/>
            </p:nvSpPr>
            <p:spPr bwMode="auto">
              <a:xfrm>
                <a:off x="3373" y="2723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6148" name="Group 1108"/>
          <p:cNvGrpSpPr>
            <a:grpSpLocks/>
          </p:cNvGrpSpPr>
          <p:nvPr/>
        </p:nvGrpSpPr>
        <p:grpSpPr bwMode="auto">
          <a:xfrm>
            <a:off x="9461501" y="1643064"/>
            <a:ext cx="1084263" cy="1787525"/>
            <a:chOff x="5000" y="1035"/>
            <a:chExt cx="683" cy="1126"/>
          </a:xfrm>
        </p:grpSpPr>
        <p:grpSp>
          <p:nvGrpSpPr>
            <p:cNvPr id="8209" name="Group 1104"/>
            <p:cNvGrpSpPr>
              <a:grpSpLocks/>
            </p:cNvGrpSpPr>
            <p:nvPr/>
          </p:nvGrpSpPr>
          <p:grpSpPr bwMode="auto">
            <a:xfrm>
              <a:off x="5000" y="1035"/>
              <a:ext cx="559" cy="1126"/>
              <a:chOff x="5000" y="1035"/>
              <a:chExt cx="559" cy="1126"/>
            </a:xfrm>
          </p:grpSpPr>
          <p:sp>
            <p:nvSpPr>
              <p:cNvPr id="8219" name="Text Box 1036"/>
              <p:cNvSpPr txBox="1">
                <a:spLocks noChangeArrowheads="1"/>
              </p:cNvSpPr>
              <p:nvPr/>
            </p:nvSpPr>
            <p:spPr bwMode="auto">
              <a:xfrm rot="-2500807">
                <a:off x="5000" y="1035"/>
                <a:ext cx="559" cy="288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10066"/>
                    </a:solidFill>
                  </a:rPr>
                  <a:t>gas</a:t>
                </a:r>
              </a:p>
            </p:txBody>
          </p:sp>
          <p:sp>
            <p:nvSpPr>
              <p:cNvPr id="8220" name="Oval 1091"/>
              <p:cNvSpPr>
                <a:spLocks noChangeArrowheads="1"/>
              </p:cNvSpPr>
              <p:nvPr/>
            </p:nvSpPr>
            <p:spPr bwMode="auto">
              <a:xfrm>
                <a:off x="5226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0" name="Group 1107"/>
            <p:cNvGrpSpPr>
              <a:grpSpLocks/>
            </p:cNvGrpSpPr>
            <p:nvPr/>
          </p:nvGrpSpPr>
          <p:grpSpPr bwMode="auto">
            <a:xfrm>
              <a:off x="5043" y="1689"/>
              <a:ext cx="640" cy="472"/>
              <a:chOff x="5043" y="1689"/>
              <a:chExt cx="640" cy="472"/>
            </a:xfrm>
          </p:grpSpPr>
          <p:sp>
            <p:nvSpPr>
              <p:cNvPr id="8211" name="Rectangle 1087"/>
              <p:cNvSpPr>
                <a:spLocks noChangeArrowheads="1"/>
              </p:cNvSpPr>
              <p:nvPr/>
            </p:nvSpPr>
            <p:spPr bwMode="auto">
              <a:xfrm>
                <a:off x="5043" y="1689"/>
                <a:ext cx="640" cy="4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Oval 1088"/>
              <p:cNvSpPr>
                <a:spLocks noChangeArrowheads="1"/>
              </p:cNvSpPr>
              <p:nvPr/>
            </p:nvSpPr>
            <p:spPr bwMode="auto">
              <a:xfrm>
                <a:off x="5317" y="1689"/>
                <a:ext cx="92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Oval 1089"/>
              <p:cNvSpPr>
                <a:spLocks noChangeArrowheads="1"/>
              </p:cNvSpPr>
              <p:nvPr/>
            </p:nvSpPr>
            <p:spPr bwMode="auto">
              <a:xfrm>
                <a:off x="5226" y="1878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Oval 1090"/>
              <p:cNvSpPr>
                <a:spLocks noChangeArrowheads="1"/>
              </p:cNvSpPr>
              <p:nvPr/>
            </p:nvSpPr>
            <p:spPr bwMode="auto">
              <a:xfrm>
                <a:off x="5043" y="1878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Oval 1092"/>
              <p:cNvSpPr>
                <a:spLocks noChangeArrowheads="1"/>
              </p:cNvSpPr>
              <p:nvPr/>
            </p:nvSpPr>
            <p:spPr bwMode="auto">
              <a:xfrm>
                <a:off x="5043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Oval 1093"/>
              <p:cNvSpPr>
                <a:spLocks noChangeArrowheads="1"/>
              </p:cNvSpPr>
              <p:nvPr/>
            </p:nvSpPr>
            <p:spPr bwMode="auto">
              <a:xfrm>
                <a:off x="5592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1094"/>
              <p:cNvSpPr>
                <a:spLocks noChangeArrowheads="1"/>
              </p:cNvSpPr>
              <p:nvPr/>
            </p:nvSpPr>
            <p:spPr bwMode="auto">
              <a:xfrm>
                <a:off x="5592" y="1783"/>
                <a:ext cx="91" cy="95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Oval 1095"/>
              <p:cNvSpPr>
                <a:spLocks noChangeArrowheads="1"/>
              </p:cNvSpPr>
              <p:nvPr/>
            </p:nvSpPr>
            <p:spPr bwMode="auto">
              <a:xfrm>
                <a:off x="5390" y="1972"/>
                <a:ext cx="92" cy="95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8" name="Rectangle 1097"/>
          <p:cNvSpPr>
            <a:spLocks noGrp="1" noChangeArrowheads="1"/>
          </p:cNvSpPr>
          <p:nvPr>
            <p:ph type="title" idx="4294967295"/>
          </p:nvPr>
        </p:nvSpPr>
        <p:spPr>
          <a:xfrm>
            <a:off x="2225676" y="406401"/>
            <a:ext cx="7812088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      Changes of state – heating curve</a:t>
            </a: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166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1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16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1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1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1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21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21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21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1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21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 animBg="1"/>
      <p:bldP spid="216067" grpId="0" animBg="1"/>
      <p:bldP spid="216079" grpId="0"/>
      <p:bldP spid="216080" grpId="0"/>
      <p:bldP spid="216083" grpId="0" animBg="1"/>
      <p:bldP spid="216084" grpId="0" animBg="1"/>
      <p:bldP spid="216085" grpId="0" animBg="1"/>
      <p:bldP spid="2160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Line 1026"/>
          <p:cNvSpPr>
            <a:spLocks noChangeShapeType="1"/>
          </p:cNvSpPr>
          <p:nvPr/>
        </p:nvSpPr>
        <p:spPr bwMode="auto">
          <a:xfrm flipV="1">
            <a:off x="2163763" y="765176"/>
            <a:ext cx="0" cy="5218113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67" name="Line 1027"/>
          <p:cNvSpPr>
            <a:spLocks noChangeShapeType="1"/>
          </p:cNvSpPr>
          <p:nvPr/>
        </p:nvSpPr>
        <p:spPr bwMode="auto">
          <a:xfrm>
            <a:off x="2154238" y="5983288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6138" name="Group 1098"/>
          <p:cNvGrpSpPr>
            <a:grpSpLocks/>
          </p:cNvGrpSpPr>
          <p:nvPr/>
        </p:nvGrpSpPr>
        <p:grpSpPr bwMode="auto">
          <a:xfrm>
            <a:off x="2154238" y="1716088"/>
            <a:ext cx="8305800" cy="3352800"/>
            <a:chOff x="397" y="1081"/>
            <a:chExt cx="5232" cy="2112"/>
          </a:xfrm>
        </p:grpSpPr>
        <p:sp>
          <p:nvSpPr>
            <p:cNvPr id="8269" name="Line 1028"/>
            <p:cNvSpPr>
              <a:spLocks noChangeShapeType="1"/>
            </p:cNvSpPr>
            <p:nvPr/>
          </p:nvSpPr>
          <p:spPr bwMode="auto">
            <a:xfrm flipV="1">
              <a:off x="397" y="2569"/>
              <a:ext cx="1056" cy="62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0" name="Line 1029"/>
            <p:cNvSpPr>
              <a:spLocks noChangeShapeType="1"/>
            </p:cNvSpPr>
            <p:nvPr/>
          </p:nvSpPr>
          <p:spPr bwMode="auto">
            <a:xfrm>
              <a:off x="1453" y="2569"/>
              <a:ext cx="1248" cy="0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1" name="Line 1030"/>
            <p:cNvSpPr>
              <a:spLocks noChangeShapeType="1"/>
            </p:cNvSpPr>
            <p:nvPr/>
          </p:nvSpPr>
          <p:spPr bwMode="auto">
            <a:xfrm flipV="1">
              <a:off x="2701" y="1705"/>
              <a:ext cx="1200" cy="86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2" name="Line 1031"/>
            <p:cNvSpPr>
              <a:spLocks noChangeShapeType="1"/>
            </p:cNvSpPr>
            <p:nvPr/>
          </p:nvSpPr>
          <p:spPr bwMode="auto">
            <a:xfrm>
              <a:off x="3901" y="1705"/>
              <a:ext cx="1056" cy="0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273" name="Line 1032"/>
            <p:cNvSpPr>
              <a:spLocks noChangeShapeType="1"/>
            </p:cNvSpPr>
            <p:nvPr/>
          </p:nvSpPr>
          <p:spPr bwMode="auto">
            <a:xfrm flipV="1">
              <a:off x="4957" y="1081"/>
              <a:ext cx="672" cy="624"/>
            </a:xfrm>
            <a:prstGeom prst="line">
              <a:avLst/>
            </a:prstGeom>
            <a:noFill/>
            <a:ln w="38100">
              <a:solidFill>
                <a:srgbClr val="01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16079" name="Text Box 1039"/>
          <p:cNvSpPr txBox="1">
            <a:spLocks noChangeArrowheads="1"/>
          </p:cNvSpPr>
          <p:nvPr/>
        </p:nvSpPr>
        <p:spPr bwMode="auto">
          <a:xfrm rot="-5392045">
            <a:off x="566738" y="2706688"/>
            <a:ext cx="266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10066"/>
                </a:solidFill>
              </a:rPr>
              <a:t>temperature</a:t>
            </a:r>
          </a:p>
        </p:txBody>
      </p:sp>
      <p:sp>
        <p:nvSpPr>
          <p:cNvPr id="216080" name="Text Box 1040"/>
          <p:cNvSpPr txBox="1">
            <a:spLocks noChangeArrowheads="1"/>
          </p:cNvSpPr>
          <p:nvPr/>
        </p:nvSpPr>
        <p:spPr bwMode="auto">
          <a:xfrm>
            <a:off x="5795963" y="5981700"/>
            <a:ext cx="946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1pPr>
            <a:lvl2pPr marL="742950" indent="-28575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FFFF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solidFill>
                  <a:srgbClr val="010066"/>
                </a:solidFill>
              </a:rPr>
              <a:t>time</a:t>
            </a:r>
          </a:p>
        </p:txBody>
      </p:sp>
      <p:sp>
        <p:nvSpPr>
          <p:cNvPr id="216083" name="Line 1043"/>
          <p:cNvSpPr>
            <a:spLocks noChangeShapeType="1"/>
          </p:cNvSpPr>
          <p:nvPr/>
        </p:nvSpPr>
        <p:spPr bwMode="auto">
          <a:xfrm>
            <a:off x="3830638" y="3087688"/>
            <a:ext cx="0" cy="28956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4" name="Line 1044"/>
          <p:cNvSpPr>
            <a:spLocks noChangeShapeType="1"/>
          </p:cNvSpPr>
          <p:nvPr/>
        </p:nvSpPr>
        <p:spPr bwMode="auto">
          <a:xfrm>
            <a:off x="5811838" y="3087688"/>
            <a:ext cx="0" cy="28956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5" name="Line 1045"/>
          <p:cNvSpPr>
            <a:spLocks noChangeShapeType="1"/>
          </p:cNvSpPr>
          <p:nvPr/>
        </p:nvSpPr>
        <p:spPr bwMode="auto">
          <a:xfrm>
            <a:off x="7716838" y="2173288"/>
            <a:ext cx="0" cy="38100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6086" name="Line 1046"/>
          <p:cNvSpPr>
            <a:spLocks noChangeShapeType="1"/>
          </p:cNvSpPr>
          <p:nvPr/>
        </p:nvSpPr>
        <p:spPr bwMode="auto">
          <a:xfrm>
            <a:off x="9393238" y="2173288"/>
            <a:ext cx="0" cy="3810000"/>
          </a:xfrm>
          <a:prstGeom prst="line">
            <a:avLst/>
          </a:prstGeom>
          <a:noFill/>
          <a:ln w="25400">
            <a:solidFill>
              <a:srgbClr val="010066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216142" name="Group 1102"/>
          <p:cNvGrpSpPr>
            <a:grpSpLocks/>
          </p:cNvGrpSpPr>
          <p:nvPr/>
        </p:nvGrpSpPr>
        <p:grpSpPr bwMode="auto">
          <a:xfrm>
            <a:off x="2330451" y="4111626"/>
            <a:ext cx="1109663" cy="1655763"/>
            <a:chOff x="508" y="2590"/>
            <a:chExt cx="699" cy="1043"/>
          </a:xfrm>
        </p:grpSpPr>
        <p:sp>
          <p:nvSpPr>
            <p:cNvPr id="8247" name="Text Box 1037"/>
            <p:cNvSpPr txBox="1">
              <a:spLocks noChangeArrowheads="1"/>
            </p:cNvSpPr>
            <p:nvPr/>
          </p:nvSpPr>
          <p:spPr bwMode="auto">
            <a:xfrm rot="-1862093">
              <a:off x="508" y="2590"/>
              <a:ext cx="696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10066"/>
                  </a:solidFill>
                </a:rPr>
                <a:t>solid</a:t>
              </a:r>
            </a:p>
          </p:txBody>
        </p:sp>
        <p:grpSp>
          <p:nvGrpSpPr>
            <p:cNvPr id="8248" name="Group 1099"/>
            <p:cNvGrpSpPr>
              <a:grpSpLocks/>
            </p:cNvGrpSpPr>
            <p:nvPr/>
          </p:nvGrpSpPr>
          <p:grpSpPr bwMode="auto">
            <a:xfrm>
              <a:off x="599" y="3233"/>
              <a:ext cx="608" cy="400"/>
              <a:chOff x="599" y="3233"/>
              <a:chExt cx="608" cy="400"/>
            </a:xfrm>
          </p:grpSpPr>
          <p:sp>
            <p:nvSpPr>
              <p:cNvPr id="8249" name="Rectangle 1047"/>
              <p:cNvSpPr>
                <a:spLocks noChangeArrowheads="1"/>
              </p:cNvSpPr>
              <p:nvPr/>
            </p:nvSpPr>
            <p:spPr bwMode="auto">
              <a:xfrm>
                <a:off x="599" y="3233"/>
                <a:ext cx="608" cy="4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0" name="Oval 1048"/>
              <p:cNvSpPr>
                <a:spLocks noChangeArrowheads="1"/>
              </p:cNvSpPr>
              <p:nvPr/>
            </p:nvSpPr>
            <p:spPr bwMode="auto">
              <a:xfrm>
                <a:off x="960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1" name="Oval 1049"/>
              <p:cNvSpPr>
                <a:spLocks noChangeArrowheads="1"/>
              </p:cNvSpPr>
              <p:nvPr/>
            </p:nvSpPr>
            <p:spPr bwMode="auto">
              <a:xfrm>
                <a:off x="874" y="339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2" name="Oval 1050"/>
              <p:cNvSpPr>
                <a:spLocks noChangeArrowheads="1"/>
              </p:cNvSpPr>
              <p:nvPr/>
            </p:nvSpPr>
            <p:spPr bwMode="auto">
              <a:xfrm>
                <a:off x="787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Oval 1051"/>
              <p:cNvSpPr>
                <a:spLocks noChangeArrowheads="1"/>
              </p:cNvSpPr>
              <p:nvPr/>
            </p:nvSpPr>
            <p:spPr bwMode="auto">
              <a:xfrm>
                <a:off x="700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4" name="Oval 1052"/>
              <p:cNvSpPr>
                <a:spLocks noChangeArrowheads="1"/>
              </p:cNvSpPr>
              <p:nvPr/>
            </p:nvSpPr>
            <p:spPr bwMode="auto">
              <a:xfrm>
                <a:off x="1047" y="339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Oval 1053"/>
              <p:cNvSpPr>
                <a:spLocks noChangeArrowheads="1"/>
              </p:cNvSpPr>
              <p:nvPr/>
            </p:nvSpPr>
            <p:spPr bwMode="auto">
              <a:xfrm>
                <a:off x="960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6" name="Oval 1054"/>
              <p:cNvSpPr>
                <a:spLocks noChangeArrowheads="1"/>
              </p:cNvSpPr>
              <p:nvPr/>
            </p:nvSpPr>
            <p:spPr bwMode="auto">
              <a:xfrm>
                <a:off x="874" y="347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Oval 1055"/>
              <p:cNvSpPr>
                <a:spLocks noChangeArrowheads="1"/>
              </p:cNvSpPr>
              <p:nvPr/>
            </p:nvSpPr>
            <p:spPr bwMode="auto">
              <a:xfrm>
                <a:off x="787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8" name="Oval 1056"/>
              <p:cNvSpPr>
                <a:spLocks noChangeArrowheads="1"/>
              </p:cNvSpPr>
              <p:nvPr/>
            </p:nvSpPr>
            <p:spPr bwMode="auto">
              <a:xfrm>
                <a:off x="700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Oval 1057"/>
              <p:cNvSpPr>
                <a:spLocks noChangeArrowheads="1"/>
              </p:cNvSpPr>
              <p:nvPr/>
            </p:nvSpPr>
            <p:spPr bwMode="auto">
              <a:xfrm>
                <a:off x="1047" y="347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0" name="Oval 1058"/>
              <p:cNvSpPr>
                <a:spLocks noChangeArrowheads="1"/>
              </p:cNvSpPr>
              <p:nvPr/>
            </p:nvSpPr>
            <p:spPr bwMode="auto">
              <a:xfrm>
                <a:off x="960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Oval 1059"/>
              <p:cNvSpPr>
                <a:spLocks noChangeArrowheads="1"/>
              </p:cNvSpPr>
              <p:nvPr/>
            </p:nvSpPr>
            <p:spPr bwMode="auto">
              <a:xfrm>
                <a:off x="874" y="3553"/>
                <a:ext cx="86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2" name="Oval 1060"/>
              <p:cNvSpPr>
                <a:spLocks noChangeArrowheads="1"/>
              </p:cNvSpPr>
              <p:nvPr/>
            </p:nvSpPr>
            <p:spPr bwMode="auto">
              <a:xfrm>
                <a:off x="787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3" name="Oval 1061"/>
              <p:cNvSpPr>
                <a:spLocks noChangeArrowheads="1"/>
              </p:cNvSpPr>
              <p:nvPr/>
            </p:nvSpPr>
            <p:spPr bwMode="auto">
              <a:xfrm>
                <a:off x="700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4" name="Oval 1062"/>
              <p:cNvSpPr>
                <a:spLocks noChangeArrowheads="1"/>
              </p:cNvSpPr>
              <p:nvPr/>
            </p:nvSpPr>
            <p:spPr bwMode="auto">
              <a:xfrm>
                <a:off x="1047" y="3553"/>
                <a:ext cx="87" cy="80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6143" name="Group 1103"/>
          <p:cNvGrpSpPr>
            <a:grpSpLocks/>
          </p:cNvGrpSpPr>
          <p:nvPr/>
        </p:nvGrpSpPr>
        <p:grpSpPr bwMode="auto">
          <a:xfrm>
            <a:off x="6119814" y="2843214"/>
            <a:ext cx="1292225" cy="1730375"/>
            <a:chOff x="2895" y="1791"/>
            <a:chExt cx="814" cy="1090"/>
          </a:xfrm>
        </p:grpSpPr>
        <p:sp>
          <p:nvSpPr>
            <p:cNvPr id="8221" name="Text Box 1034"/>
            <p:cNvSpPr txBox="1">
              <a:spLocks noChangeArrowheads="1"/>
            </p:cNvSpPr>
            <p:nvPr/>
          </p:nvSpPr>
          <p:spPr bwMode="auto">
            <a:xfrm rot="-2187405">
              <a:off x="2895" y="1791"/>
              <a:ext cx="814" cy="288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FFFF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rgbClr val="010066"/>
                  </a:solidFill>
                </a:rPr>
                <a:t>liquid</a:t>
              </a:r>
            </a:p>
          </p:txBody>
        </p:sp>
        <p:grpSp>
          <p:nvGrpSpPr>
            <p:cNvPr id="8222" name="Group 1100"/>
            <p:cNvGrpSpPr>
              <a:grpSpLocks/>
            </p:cNvGrpSpPr>
            <p:nvPr/>
          </p:nvGrpSpPr>
          <p:grpSpPr bwMode="auto">
            <a:xfrm>
              <a:off x="3069" y="2345"/>
              <a:ext cx="560" cy="536"/>
              <a:chOff x="3069" y="2345"/>
              <a:chExt cx="560" cy="536"/>
            </a:xfrm>
          </p:grpSpPr>
          <p:sp>
            <p:nvSpPr>
              <p:cNvPr id="8223" name="Rectangle 1063"/>
              <p:cNvSpPr>
                <a:spLocks noChangeArrowheads="1"/>
              </p:cNvSpPr>
              <p:nvPr/>
            </p:nvSpPr>
            <p:spPr bwMode="auto">
              <a:xfrm>
                <a:off x="3069" y="2345"/>
                <a:ext cx="560" cy="53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Oval 1064"/>
              <p:cNvSpPr>
                <a:spLocks noChangeArrowheads="1"/>
              </p:cNvSpPr>
              <p:nvPr/>
            </p:nvSpPr>
            <p:spPr bwMode="auto">
              <a:xfrm>
                <a:off x="3421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Oval 1065"/>
              <p:cNvSpPr>
                <a:spLocks noChangeArrowheads="1"/>
              </p:cNvSpPr>
              <p:nvPr/>
            </p:nvSpPr>
            <p:spPr bwMode="auto">
              <a:xfrm>
                <a:off x="3325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Oval 1066"/>
              <p:cNvSpPr>
                <a:spLocks noChangeArrowheads="1"/>
              </p:cNvSpPr>
              <p:nvPr/>
            </p:nvSpPr>
            <p:spPr bwMode="auto">
              <a:xfrm>
                <a:off x="3165" y="2581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Oval 1067"/>
              <p:cNvSpPr>
                <a:spLocks noChangeArrowheads="1"/>
              </p:cNvSpPr>
              <p:nvPr/>
            </p:nvSpPr>
            <p:spPr bwMode="auto">
              <a:xfrm>
                <a:off x="3293" y="2771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Oval 1068"/>
              <p:cNvSpPr>
                <a:spLocks noChangeArrowheads="1"/>
              </p:cNvSpPr>
              <p:nvPr/>
            </p:nvSpPr>
            <p:spPr bwMode="auto">
              <a:xfrm>
                <a:off x="330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9" name="Oval 1069"/>
              <p:cNvSpPr>
                <a:spLocks noChangeArrowheads="1"/>
              </p:cNvSpPr>
              <p:nvPr/>
            </p:nvSpPr>
            <p:spPr bwMode="auto">
              <a:xfrm>
                <a:off x="306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0" name="Oval 1070"/>
              <p:cNvSpPr>
                <a:spLocks noChangeArrowheads="1"/>
              </p:cNvSpPr>
              <p:nvPr/>
            </p:nvSpPr>
            <p:spPr bwMode="auto">
              <a:xfrm>
                <a:off x="3469" y="2566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1" name="Oval 1071"/>
              <p:cNvSpPr>
                <a:spLocks noChangeArrowheads="1"/>
              </p:cNvSpPr>
              <p:nvPr/>
            </p:nvSpPr>
            <p:spPr bwMode="auto">
              <a:xfrm>
                <a:off x="3293" y="269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2" name="Oval 1072"/>
              <p:cNvSpPr>
                <a:spLocks noChangeArrowheads="1"/>
              </p:cNvSpPr>
              <p:nvPr/>
            </p:nvSpPr>
            <p:spPr bwMode="auto">
              <a:xfrm>
                <a:off x="3229" y="2645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Oval 1073"/>
              <p:cNvSpPr>
                <a:spLocks noChangeArrowheads="1"/>
              </p:cNvSpPr>
              <p:nvPr/>
            </p:nvSpPr>
            <p:spPr bwMode="auto">
              <a:xfrm>
                <a:off x="3069" y="2645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4" name="Oval 1074"/>
              <p:cNvSpPr>
                <a:spLocks noChangeArrowheads="1"/>
              </p:cNvSpPr>
              <p:nvPr/>
            </p:nvSpPr>
            <p:spPr bwMode="auto">
              <a:xfrm>
                <a:off x="3229" y="2723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Oval 1075"/>
              <p:cNvSpPr>
                <a:spLocks noChangeArrowheads="1"/>
              </p:cNvSpPr>
              <p:nvPr/>
            </p:nvSpPr>
            <p:spPr bwMode="auto">
              <a:xfrm>
                <a:off x="3437" y="2708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6" name="Oval 1076"/>
              <p:cNvSpPr>
                <a:spLocks noChangeArrowheads="1"/>
              </p:cNvSpPr>
              <p:nvPr/>
            </p:nvSpPr>
            <p:spPr bwMode="auto">
              <a:xfrm>
                <a:off x="338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7" name="Oval 1077"/>
              <p:cNvSpPr>
                <a:spLocks noChangeArrowheads="1"/>
              </p:cNvSpPr>
              <p:nvPr/>
            </p:nvSpPr>
            <p:spPr bwMode="auto">
              <a:xfrm>
                <a:off x="3197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8" name="Oval 1078"/>
              <p:cNvSpPr>
                <a:spLocks noChangeArrowheads="1"/>
              </p:cNvSpPr>
              <p:nvPr/>
            </p:nvSpPr>
            <p:spPr bwMode="auto">
              <a:xfrm>
                <a:off x="3101" y="2755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9" name="Oval 1079"/>
              <p:cNvSpPr>
                <a:spLocks noChangeArrowheads="1"/>
              </p:cNvSpPr>
              <p:nvPr/>
            </p:nvSpPr>
            <p:spPr bwMode="auto">
              <a:xfrm>
                <a:off x="306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0" name="Oval 1080"/>
              <p:cNvSpPr>
                <a:spLocks noChangeArrowheads="1"/>
              </p:cNvSpPr>
              <p:nvPr/>
            </p:nvSpPr>
            <p:spPr bwMode="auto">
              <a:xfrm>
                <a:off x="3469" y="2771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1" name="Oval 1081"/>
              <p:cNvSpPr>
                <a:spLocks noChangeArrowheads="1"/>
              </p:cNvSpPr>
              <p:nvPr/>
            </p:nvSpPr>
            <p:spPr bwMode="auto">
              <a:xfrm>
                <a:off x="3549" y="280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2" name="Oval 1082"/>
              <p:cNvSpPr>
                <a:spLocks noChangeArrowheads="1"/>
              </p:cNvSpPr>
              <p:nvPr/>
            </p:nvSpPr>
            <p:spPr bwMode="auto">
              <a:xfrm>
                <a:off x="3533" y="2708"/>
                <a:ext cx="80" cy="78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3" name="Oval 1083"/>
              <p:cNvSpPr>
                <a:spLocks noChangeArrowheads="1"/>
              </p:cNvSpPr>
              <p:nvPr/>
            </p:nvSpPr>
            <p:spPr bwMode="auto">
              <a:xfrm>
                <a:off x="3517" y="2629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4" name="Oval 1084"/>
              <p:cNvSpPr>
                <a:spLocks noChangeArrowheads="1"/>
              </p:cNvSpPr>
              <p:nvPr/>
            </p:nvSpPr>
            <p:spPr bwMode="auto">
              <a:xfrm>
                <a:off x="3149" y="2692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5" name="Oval 1085"/>
              <p:cNvSpPr>
                <a:spLocks noChangeArrowheads="1"/>
              </p:cNvSpPr>
              <p:nvPr/>
            </p:nvSpPr>
            <p:spPr bwMode="auto">
              <a:xfrm>
                <a:off x="3389" y="2581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46" name="Oval 1086"/>
              <p:cNvSpPr>
                <a:spLocks noChangeArrowheads="1"/>
              </p:cNvSpPr>
              <p:nvPr/>
            </p:nvSpPr>
            <p:spPr bwMode="auto">
              <a:xfrm>
                <a:off x="3373" y="2723"/>
                <a:ext cx="80" cy="79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6148" name="Group 1108"/>
          <p:cNvGrpSpPr>
            <a:grpSpLocks/>
          </p:cNvGrpSpPr>
          <p:nvPr/>
        </p:nvGrpSpPr>
        <p:grpSpPr bwMode="auto">
          <a:xfrm>
            <a:off x="9461501" y="1643064"/>
            <a:ext cx="1084263" cy="1787525"/>
            <a:chOff x="5000" y="1035"/>
            <a:chExt cx="683" cy="1126"/>
          </a:xfrm>
        </p:grpSpPr>
        <p:grpSp>
          <p:nvGrpSpPr>
            <p:cNvPr id="8209" name="Group 1104"/>
            <p:cNvGrpSpPr>
              <a:grpSpLocks/>
            </p:cNvGrpSpPr>
            <p:nvPr/>
          </p:nvGrpSpPr>
          <p:grpSpPr bwMode="auto">
            <a:xfrm>
              <a:off x="5000" y="1035"/>
              <a:ext cx="559" cy="1126"/>
              <a:chOff x="5000" y="1035"/>
              <a:chExt cx="559" cy="1126"/>
            </a:xfrm>
          </p:grpSpPr>
          <p:sp>
            <p:nvSpPr>
              <p:cNvPr id="8219" name="Text Box 1036"/>
              <p:cNvSpPr txBox="1">
                <a:spLocks noChangeArrowheads="1"/>
              </p:cNvSpPr>
              <p:nvPr/>
            </p:nvSpPr>
            <p:spPr bwMode="auto">
              <a:xfrm rot="-2500807">
                <a:off x="5000" y="1035"/>
                <a:ext cx="559" cy="288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0FFFF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b="1">
                    <a:solidFill>
                      <a:srgbClr val="010066"/>
                    </a:solidFill>
                  </a:rPr>
                  <a:t>gas</a:t>
                </a:r>
              </a:p>
            </p:txBody>
          </p:sp>
          <p:sp>
            <p:nvSpPr>
              <p:cNvPr id="8220" name="Oval 1091"/>
              <p:cNvSpPr>
                <a:spLocks noChangeArrowheads="1"/>
              </p:cNvSpPr>
              <p:nvPr/>
            </p:nvSpPr>
            <p:spPr bwMode="auto">
              <a:xfrm>
                <a:off x="5226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0" name="Group 1107"/>
            <p:cNvGrpSpPr>
              <a:grpSpLocks/>
            </p:cNvGrpSpPr>
            <p:nvPr/>
          </p:nvGrpSpPr>
          <p:grpSpPr bwMode="auto">
            <a:xfrm>
              <a:off x="5043" y="1689"/>
              <a:ext cx="640" cy="472"/>
              <a:chOff x="5043" y="1689"/>
              <a:chExt cx="640" cy="472"/>
            </a:xfrm>
          </p:grpSpPr>
          <p:sp>
            <p:nvSpPr>
              <p:cNvPr id="8211" name="Rectangle 1087"/>
              <p:cNvSpPr>
                <a:spLocks noChangeArrowheads="1"/>
              </p:cNvSpPr>
              <p:nvPr/>
            </p:nvSpPr>
            <p:spPr bwMode="auto">
              <a:xfrm>
                <a:off x="5043" y="1689"/>
                <a:ext cx="640" cy="472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2" name="Oval 1088"/>
              <p:cNvSpPr>
                <a:spLocks noChangeArrowheads="1"/>
              </p:cNvSpPr>
              <p:nvPr/>
            </p:nvSpPr>
            <p:spPr bwMode="auto">
              <a:xfrm>
                <a:off x="5317" y="1689"/>
                <a:ext cx="92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3" name="Oval 1089"/>
              <p:cNvSpPr>
                <a:spLocks noChangeArrowheads="1"/>
              </p:cNvSpPr>
              <p:nvPr/>
            </p:nvSpPr>
            <p:spPr bwMode="auto">
              <a:xfrm>
                <a:off x="5226" y="1878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Oval 1090"/>
              <p:cNvSpPr>
                <a:spLocks noChangeArrowheads="1"/>
              </p:cNvSpPr>
              <p:nvPr/>
            </p:nvSpPr>
            <p:spPr bwMode="auto">
              <a:xfrm>
                <a:off x="5043" y="1878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5" name="Oval 1092"/>
              <p:cNvSpPr>
                <a:spLocks noChangeArrowheads="1"/>
              </p:cNvSpPr>
              <p:nvPr/>
            </p:nvSpPr>
            <p:spPr bwMode="auto">
              <a:xfrm>
                <a:off x="5043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Oval 1093"/>
              <p:cNvSpPr>
                <a:spLocks noChangeArrowheads="1"/>
              </p:cNvSpPr>
              <p:nvPr/>
            </p:nvSpPr>
            <p:spPr bwMode="auto">
              <a:xfrm>
                <a:off x="5592" y="2067"/>
                <a:ext cx="91" cy="94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Oval 1094"/>
              <p:cNvSpPr>
                <a:spLocks noChangeArrowheads="1"/>
              </p:cNvSpPr>
              <p:nvPr/>
            </p:nvSpPr>
            <p:spPr bwMode="auto">
              <a:xfrm>
                <a:off x="5592" y="1783"/>
                <a:ext cx="91" cy="95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Oval 1095"/>
              <p:cNvSpPr>
                <a:spLocks noChangeArrowheads="1"/>
              </p:cNvSpPr>
              <p:nvPr/>
            </p:nvSpPr>
            <p:spPr bwMode="auto">
              <a:xfrm>
                <a:off x="5390" y="1972"/>
                <a:ext cx="92" cy="95"/>
              </a:xfrm>
              <a:prstGeom prst="ellipse">
                <a:avLst/>
              </a:prstGeom>
              <a:gradFill rotWithShape="0">
                <a:gsLst>
                  <a:gs pos="0">
                    <a:srgbClr val="F8DCF8"/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8" name="Rectangle 1097"/>
          <p:cNvSpPr>
            <a:spLocks noGrp="1" noChangeArrowheads="1"/>
          </p:cNvSpPr>
          <p:nvPr>
            <p:ph type="title" idx="4294967295"/>
          </p:nvPr>
        </p:nvSpPr>
        <p:spPr>
          <a:xfrm>
            <a:off x="2882901" y="391206"/>
            <a:ext cx="7812088" cy="5048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/>
              <a:t>Melting Point? Boiling Point?</a:t>
            </a:r>
            <a:endParaRPr lang="en-GB" sz="2400" dirty="0"/>
          </a:p>
        </p:txBody>
      </p:sp>
      <p:sp>
        <p:nvSpPr>
          <p:cNvPr id="82" name="Line 1043"/>
          <p:cNvSpPr>
            <a:spLocks noChangeShapeType="1"/>
          </p:cNvSpPr>
          <p:nvPr/>
        </p:nvSpPr>
        <p:spPr bwMode="auto">
          <a:xfrm>
            <a:off x="2190710" y="4077950"/>
            <a:ext cx="1639928" cy="19389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2232820" y="2871272"/>
            <a:ext cx="2588419" cy="1133198"/>
            <a:chOff x="708819" y="2871272"/>
            <a:chExt cx="2588419" cy="1133198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708819" y="3205957"/>
              <a:ext cx="724694" cy="79851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834551" y="2871272"/>
              <a:ext cx="246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rgbClr val="FF0000"/>
                  </a:solidFill>
                </a:rPr>
                <a:t>Melting Point</a:t>
              </a:r>
            </a:p>
          </p:txBody>
        </p:sp>
      </p:grpSp>
      <p:sp>
        <p:nvSpPr>
          <p:cNvPr id="87" name="Line 1043"/>
          <p:cNvSpPr>
            <a:spLocks noChangeShapeType="1"/>
          </p:cNvSpPr>
          <p:nvPr/>
        </p:nvSpPr>
        <p:spPr bwMode="auto">
          <a:xfrm flipV="1">
            <a:off x="2190711" y="2706688"/>
            <a:ext cx="5505490" cy="0"/>
          </a:xfrm>
          <a:prstGeom prst="line">
            <a:avLst/>
          </a:prstGeom>
          <a:noFill/>
          <a:ln w="25400">
            <a:solidFill>
              <a:schemeClr val="accent2">
                <a:lumMod val="75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2174784" y="1481303"/>
            <a:ext cx="2657476" cy="1207016"/>
            <a:chOff x="650784" y="1481303"/>
            <a:chExt cx="2657476" cy="1207016"/>
          </a:xfrm>
        </p:grpSpPr>
        <p:cxnSp>
          <p:nvCxnSpPr>
            <p:cNvPr id="88" name="Straight Arrow Connector 87"/>
            <p:cNvCxnSpPr/>
            <p:nvPr/>
          </p:nvCxnSpPr>
          <p:spPr>
            <a:xfrm flipH="1">
              <a:off x="650784" y="1815988"/>
              <a:ext cx="884239" cy="872331"/>
            </a:xfrm>
            <a:prstGeom prst="straightConnector1">
              <a:avLst/>
            </a:prstGeom>
            <a:ln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/>
          </p:nvSpPr>
          <p:spPr>
            <a:xfrm>
              <a:off x="845573" y="1481303"/>
              <a:ext cx="2462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solidFill>
                    <a:schemeClr val="accent2">
                      <a:lumMod val="75000"/>
                    </a:schemeClr>
                  </a:solidFill>
                </a:rPr>
                <a:t>Boiling Point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989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16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21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16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1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16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21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21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16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21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1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21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 animBg="1"/>
      <p:bldP spid="216067" grpId="0" animBg="1"/>
      <p:bldP spid="216079" grpId="0"/>
      <p:bldP spid="216080" grpId="0"/>
      <p:bldP spid="216083" grpId="0" animBg="1"/>
      <p:bldP spid="216084" grpId="0" animBg="1"/>
      <p:bldP spid="216085" grpId="0" animBg="1"/>
      <p:bldP spid="216086" grpId="0" animBg="1"/>
      <p:bldP spid="82" grpId="0" animBg="1"/>
      <p:bldP spid="8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https://www.brainpop.com/science/matterandchemistry/matterchangingstates/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8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Particle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63502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Particle theory </a:t>
            </a:r>
            <a:r>
              <a:rPr lang="en-GB" dirty="0" smtClean="0"/>
              <a:t>= idea that everything is made of particles</a:t>
            </a:r>
          </a:p>
          <a:p>
            <a:endParaRPr lang="en-GB" dirty="0"/>
          </a:p>
          <a:p>
            <a:r>
              <a:rPr lang="en-GB" dirty="0" smtClean="0"/>
              <a:t>Draw the particle model of solids, liquids, and gases.</a:t>
            </a:r>
            <a:endParaRPr lang="en-US" dirty="0"/>
          </a:p>
        </p:txBody>
      </p:sp>
      <p:pic>
        <p:nvPicPr>
          <p:cNvPr id="1026" name="Picture 2" descr="http://scitech.net.au/science8/images/Phases_of_matter_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014" y="3454156"/>
            <a:ext cx="7392804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55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Particle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Describe the motion of particles in solids, liquids, and gases.</a:t>
            </a:r>
          </a:p>
          <a:p>
            <a:endParaRPr lang="en-GB" dirty="0"/>
          </a:p>
          <a:p>
            <a:r>
              <a:rPr lang="en-GB" dirty="0" smtClean="0"/>
              <a:t>Solids </a:t>
            </a:r>
            <a:r>
              <a:rPr lang="en-GB" b="1" dirty="0" smtClean="0">
                <a:solidFill>
                  <a:srgbClr val="FF0000"/>
                </a:solidFill>
              </a:rPr>
              <a:t>vibrate</a:t>
            </a:r>
            <a:r>
              <a:rPr lang="en-GB" dirty="0" smtClean="0"/>
              <a:t> in place.</a:t>
            </a:r>
          </a:p>
          <a:p>
            <a:r>
              <a:rPr lang="en-GB" dirty="0" smtClean="0"/>
              <a:t>Liquids move and </a:t>
            </a:r>
            <a:r>
              <a:rPr lang="en-GB" b="1" dirty="0" smtClean="0">
                <a:solidFill>
                  <a:srgbClr val="FF0000"/>
                </a:solidFill>
              </a:rPr>
              <a:t>slide past each other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Gases more </a:t>
            </a:r>
            <a:r>
              <a:rPr lang="en-GB" b="1" dirty="0" smtClean="0">
                <a:solidFill>
                  <a:srgbClr val="FF0000"/>
                </a:solidFill>
              </a:rPr>
              <a:t>quickly</a:t>
            </a:r>
            <a:r>
              <a:rPr lang="en-GB" dirty="0" smtClean="0"/>
              <a:t> and bounce around </a:t>
            </a:r>
            <a:r>
              <a:rPr lang="en-GB" b="1" dirty="0" smtClean="0">
                <a:solidFill>
                  <a:srgbClr val="FF0000"/>
                </a:solidFill>
              </a:rPr>
              <a:t>in all directions</a:t>
            </a:r>
            <a:r>
              <a:rPr lang="en-GB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35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do you add more energy to matter?</a:t>
            </a:r>
          </a:p>
          <a:p>
            <a:r>
              <a:rPr lang="en-GB" dirty="0" smtClean="0"/>
              <a:t>What happens to the particles when energy is added?</a:t>
            </a:r>
          </a:p>
          <a:p>
            <a:r>
              <a:rPr lang="en-GB" dirty="0" smtClean="0"/>
              <a:t>What happens when matter changes state?</a:t>
            </a:r>
          </a:p>
          <a:p>
            <a:endParaRPr lang="en-GB" dirty="0"/>
          </a:p>
          <a:p>
            <a:r>
              <a:rPr lang="en-GB" b="1" dirty="0" smtClean="0">
                <a:solidFill>
                  <a:srgbClr val="FF0000"/>
                </a:solidFill>
              </a:rPr>
              <a:t>Heating</a:t>
            </a:r>
            <a:r>
              <a:rPr lang="en-GB" dirty="0" smtClean="0"/>
              <a:t> an energy adds thermal energy.</a:t>
            </a:r>
          </a:p>
          <a:p>
            <a:r>
              <a:rPr lang="en-GB" dirty="0" smtClean="0"/>
              <a:t>When particles have more energy they move around </a:t>
            </a:r>
            <a:r>
              <a:rPr lang="en-GB" b="1" dirty="0" smtClean="0">
                <a:solidFill>
                  <a:srgbClr val="FF0000"/>
                </a:solidFill>
              </a:rPr>
              <a:t>faster</a:t>
            </a:r>
            <a:r>
              <a:rPr lang="en-GB" dirty="0" smtClean="0"/>
              <a:t>.</a:t>
            </a:r>
          </a:p>
          <a:p>
            <a:r>
              <a:rPr lang="en-GB" dirty="0" smtClean="0"/>
              <a:t>If enough energy is added, the particles </a:t>
            </a:r>
            <a:r>
              <a:rPr lang="en-GB" b="1" dirty="0" smtClean="0">
                <a:solidFill>
                  <a:srgbClr val="FF0000"/>
                </a:solidFill>
              </a:rPr>
              <a:t>move so fast that they move apart</a:t>
            </a:r>
            <a:r>
              <a:rPr lang="en-GB" dirty="0" smtClean="0"/>
              <a:t> from each other and change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3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of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0088" y="857506"/>
            <a:ext cx="4310575" cy="622154"/>
          </a:xfrm>
        </p:spPr>
        <p:txBody>
          <a:bodyPr/>
          <a:lstStyle/>
          <a:p>
            <a:r>
              <a:rPr lang="en-GB" dirty="0" smtClean="0"/>
              <a:t>Label the changes of state.</a:t>
            </a:r>
            <a:endParaRPr lang="en-US" dirty="0"/>
          </a:p>
        </p:txBody>
      </p:sp>
      <p:pic>
        <p:nvPicPr>
          <p:cNvPr id="4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184"/>
          <a:stretch/>
        </p:blipFill>
        <p:spPr bwMode="auto">
          <a:xfrm>
            <a:off x="549470" y="2863311"/>
            <a:ext cx="2278137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7" r="34362"/>
          <a:stretch/>
        </p:blipFill>
        <p:spPr bwMode="auto">
          <a:xfrm>
            <a:off x="4902590" y="2863311"/>
            <a:ext cx="2489983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citech.net.au/science8/images/Phases_of_matter_svg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29"/>
          <a:stretch/>
        </p:blipFill>
        <p:spPr bwMode="auto">
          <a:xfrm>
            <a:off x="9467557" y="2863311"/>
            <a:ext cx="2526212" cy="303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ight Arrow 7"/>
          <p:cNvSpPr/>
          <p:nvPr/>
        </p:nvSpPr>
        <p:spPr>
          <a:xfrm>
            <a:off x="3056206" y="3432518"/>
            <a:ext cx="1617785" cy="61897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941906" y="2674041"/>
            <a:ext cx="184638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Melting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058172" y="2671314"/>
            <a:ext cx="274378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Boil/Evaporate</a:t>
            </a:r>
            <a:endParaRPr lang="en-US" b="1" dirty="0"/>
          </a:p>
        </p:txBody>
      </p:sp>
      <p:sp>
        <p:nvSpPr>
          <p:cNvPr id="11" name="Right Arrow 10"/>
          <p:cNvSpPr/>
          <p:nvPr/>
        </p:nvSpPr>
        <p:spPr>
          <a:xfrm>
            <a:off x="7621172" y="3432518"/>
            <a:ext cx="1617785" cy="618978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0800000">
            <a:off x="3056205" y="4513386"/>
            <a:ext cx="1617785" cy="61897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0800000">
            <a:off x="7621172" y="4525112"/>
            <a:ext cx="1617785" cy="618978"/>
          </a:xfrm>
          <a:prstGeom prst="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941906" y="5367621"/>
            <a:ext cx="184638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Freezing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461737" y="5367621"/>
            <a:ext cx="193665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Condensing</a:t>
            </a:r>
            <a:endParaRPr lang="en-US" b="1" dirty="0"/>
          </a:p>
        </p:txBody>
      </p:sp>
      <p:sp>
        <p:nvSpPr>
          <p:cNvPr id="16" name="Rectangle 15"/>
          <p:cNvSpPr/>
          <p:nvPr/>
        </p:nvSpPr>
        <p:spPr>
          <a:xfrm>
            <a:off x="2827607" y="2461846"/>
            <a:ext cx="2074983" cy="844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033553" y="2345282"/>
            <a:ext cx="2768405" cy="844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27605" y="5242297"/>
            <a:ext cx="2074983" cy="844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357991" y="5365012"/>
            <a:ext cx="2074983" cy="8440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4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0" y="609600"/>
            <a:ext cx="6439930" cy="577596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Melting point </a:t>
            </a:r>
            <a:r>
              <a:rPr lang="en-GB" dirty="0" smtClean="0"/>
              <a:t>= the temperature at which a substance melts (turns from a solid into a liquid)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Freezing point </a:t>
            </a:r>
            <a:r>
              <a:rPr lang="en-GB" dirty="0" smtClean="0"/>
              <a:t>= the temperature at which a substance freezes (turns from a liquid to a solid</a:t>
            </a:r>
          </a:p>
          <a:p>
            <a:endParaRPr lang="en-GB" dirty="0" smtClean="0"/>
          </a:p>
          <a:p>
            <a:r>
              <a:rPr lang="en-GB" dirty="0" smtClean="0"/>
              <a:t>The melting point and freezing point are actually the </a:t>
            </a:r>
            <a:r>
              <a:rPr lang="en-GB" b="1" dirty="0" smtClean="0">
                <a:solidFill>
                  <a:srgbClr val="FF0000"/>
                </a:solidFill>
              </a:rPr>
              <a:t>same</a:t>
            </a:r>
            <a:r>
              <a:rPr lang="en-GB" dirty="0" smtClean="0"/>
              <a:t>!</a:t>
            </a:r>
          </a:p>
          <a:p>
            <a:endParaRPr lang="en-GB" dirty="0" smtClean="0"/>
          </a:p>
          <a:p>
            <a:r>
              <a:rPr lang="en-GB" b="1" dirty="0" smtClean="0">
                <a:solidFill>
                  <a:srgbClr val="FF0000"/>
                </a:solidFill>
              </a:rPr>
              <a:t>Boiling point </a:t>
            </a:r>
            <a:r>
              <a:rPr lang="en-GB" dirty="0" smtClean="0"/>
              <a:t>= the temperature at which a substance boils (rapidly turns from a liquid to a gas)</a:t>
            </a:r>
          </a:p>
        </p:txBody>
      </p:sp>
      <p:pic>
        <p:nvPicPr>
          <p:cNvPr id="1026" name="Picture 2" descr="http://www.clker.com/cliparts/g/z/p/L/y/5/thermometer-degrees-celsius-h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2008" y="1612145"/>
            <a:ext cx="1800701" cy="486856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509760" y="3684372"/>
            <a:ext cx="2270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Freezing Point / Melting Point of Water</a:t>
            </a:r>
            <a:endParaRPr lang="en-GB" sz="2400" dirty="0"/>
          </a:p>
        </p:txBody>
      </p:sp>
      <p:sp>
        <p:nvSpPr>
          <p:cNvPr id="6" name="Left Arrow 5"/>
          <p:cNvSpPr/>
          <p:nvPr/>
        </p:nvSpPr>
        <p:spPr>
          <a:xfrm>
            <a:off x="8686800" y="4145280"/>
            <a:ext cx="670560" cy="320040"/>
          </a:xfrm>
          <a:prstGeom prst="lef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8" name="Picture 4" descr="http://images.clipartpanda.com/ice-clipart-sha0028.jpg"/>
          <p:cNvPicPr>
            <a:picLocks noChangeAspect="1" noChangeArrowheads="1"/>
          </p:cNvPicPr>
          <p:nvPr/>
        </p:nvPicPr>
        <p:blipFill>
          <a:blip r:embed="rId3" cstate="print"/>
          <a:srcRect b="6024"/>
          <a:stretch>
            <a:fillRect/>
          </a:stretch>
        </p:blipFill>
        <p:spPr bwMode="auto">
          <a:xfrm>
            <a:off x="9284336" y="4983480"/>
            <a:ext cx="1179452" cy="1188720"/>
          </a:xfrm>
          <a:prstGeom prst="rect">
            <a:avLst/>
          </a:prstGeom>
          <a:noFill/>
        </p:spPr>
      </p:pic>
      <p:sp>
        <p:nvSpPr>
          <p:cNvPr id="1030" name="AutoShape 6" descr="https://lh3.ggpht.com/kuskOgZvjr5tefLkXUqGxt3wxFy1IUIqHEowuZfi8a6Qd9XeASiXulDDMhcq1yKGGII=w30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2" name="Picture 8" descr="http://cliparts.co/cliparts/pi7/d87/pi7d8747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10195" y="2263247"/>
            <a:ext cx="885276" cy="1290814"/>
          </a:xfrm>
          <a:prstGeom prst="rect">
            <a:avLst/>
          </a:prstGeom>
          <a:noFill/>
        </p:spPr>
      </p:pic>
      <p:sp>
        <p:nvSpPr>
          <p:cNvPr id="10" name="Left Arrow 9"/>
          <p:cNvSpPr/>
          <p:nvPr/>
        </p:nvSpPr>
        <p:spPr>
          <a:xfrm>
            <a:off x="8686800" y="1645920"/>
            <a:ext cx="670560" cy="320040"/>
          </a:xfrm>
          <a:prstGeom prst="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9485867" y="1594434"/>
            <a:ext cx="227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Boiling Point of Water</a:t>
            </a:r>
            <a:endParaRPr lang="en-GB" sz="2400" dirty="0"/>
          </a:p>
        </p:txBody>
      </p:sp>
      <p:pic>
        <p:nvPicPr>
          <p:cNvPr id="1034" name="Picture 10" descr="https://www.mansfieldct.org/Schools/MMS/staff/hand/Image128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49055" y="200990"/>
            <a:ext cx="1475105" cy="1316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Heating Curve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are going to investigate what happens to the temperature of water when ice is heated all the way to boiling.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9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17451" y="0"/>
            <a:ext cx="110150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824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432</Words>
  <Application>Microsoft Office PowerPoint</Application>
  <PresentationFormat>Widescreen</PresentationFormat>
  <Paragraphs>120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Office Theme</vt:lpstr>
      <vt:lpstr>Lesson 2 – Changes of State</vt:lpstr>
      <vt:lpstr>Video</vt:lpstr>
      <vt:lpstr>Particle Theory</vt:lpstr>
      <vt:lpstr>Particle Theory</vt:lpstr>
      <vt:lpstr>Energy</vt:lpstr>
      <vt:lpstr>Changes of State</vt:lpstr>
      <vt:lpstr>PowerPoint Presentation</vt:lpstr>
      <vt:lpstr>Heating Curve</vt:lpstr>
      <vt:lpstr>PowerPoint Presentation</vt:lpstr>
      <vt:lpstr>Graphing a Heating Curve</vt:lpstr>
      <vt:lpstr>      Changes of state – heating curve </vt:lpstr>
      <vt:lpstr>Melting Point? Boiling Point?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 – Changes of State</dc:title>
  <dc:creator>Jessica Luu</dc:creator>
  <cp:lastModifiedBy>Jessica Luu</cp:lastModifiedBy>
  <cp:revision>11</cp:revision>
  <dcterms:created xsi:type="dcterms:W3CDTF">2016-01-13T21:26:38Z</dcterms:created>
  <dcterms:modified xsi:type="dcterms:W3CDTF">2016-01-29T13:02:14Z</dcterms:modified>
</cp:coreProperties>
</file>