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66" r:id="rId3"/>
    <p:sldId id="267" r:id="rId4"/>
    <p:sldId id="268" r:id="rId5"/>
    <p:sldId id="269" r:id="rId6"/>
    <p:sldId id="259" r:id="rId7"/>
    <p:sldId id="304" r:id="rId8"/>
    <p:sldId id="303" r:id="rId9"/>
    <p:sldId id="305" r:id="rId10"/>
    <p:sldId id="260" r:id="rId11"/>
    <p:sldId id="262" r:id="rId12"/>
    <p:sldId id="263" r:id="rId13"/>
    <p:sldId id="264" r:id="rId14"/>
    <p:sldId id="265" r:id="rId15"/>
    <p:sldId id="297" r:id="rId16"/>
    <p:sldId id="298" r:id="rId17"/>
    <p:sldId id="300" r:id="rId18"/>
    <p:sldId id="301" r:id="rId19"/>
    <p:sldId id="302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100" d="100"/>
          <a:sy n="100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B4CA0-E1A7-493C-9425-77D2155FCD22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7E6B-1886-49D9-8811-9EEE420A9F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0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A055C-F006-4DFE-957A-DDB7ABCC7E7D}" type="slidenum">
              <a:rPr lang="en-GB"/>
              <a:pPr/>
              <a:t>2</a:t>
            </a:fld>
            <a:endParaRPr lang="en-GB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2BF84-375B-44B0-8A83-0495B08E13F1}" type="slidenum">
              <a:rPr lang="en-GB"/>
              <a:pPr/>
              <a:t>3</a:t>
            </a:fld>
            <a:endParaRPr lang="en-GB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3B501-85F6-4A9E-9109-1604AE582B5B}" type="slidenum">
              <a:rPr lang="en-GB"/>
              <a:pPr/>
              <a:t>4</a:t>
            </a:fld>
            <a:endParaRPr lang="en-GB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6ADF3-5074-4EAA-9A4C-53F049BF31E5}" type="slidenum">
              <a:rPr lang="en-GB"/>
              <a:pPr/>
              <a:t>5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EA80E-F41B-491B-9A19-CEDC5AAE5E52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smtClean="0"/>
              <a:t>correct order is 5, 2,</a:t>
            </a:r>
            <a:r>
              <a:rPr lang="en-GB" baseline="0" smtClean="0"/>
              <a:t> 1, 4, 3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4116-0409-4FAF-A0B8-7F25C7AFA9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2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2D314-F089-4E50-BBD2-D719074A6D2B}" type="slidenum">
              <a:rPr lang="en-GB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DFAC6-A081-4924-B66B-6C4732A88864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8424-CCF8-4E16-9F9C-5E3AB7D0557B}" type="datetimeFigureOut">
              <a:rPr lang="en-GB" smtClean="0"/>
              <a:pPr/>
              <a:t>01/04/2016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B8D4-4131-4ECC-A40F-B8A7C32F5C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35819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Lesson Objective: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To be able to describe how new cells are made.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Describe the steps in cell division.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Explain why cell division is important for organisms to grow and repair.</a:t>
            </a: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Division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a cell divide?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Cell has a nucleus with all the instructions in it.</a:t>
            </a:r>
          </a:p>
          <a:p>
            <a:r>
              <a:rPr lang="en-GB" dirty="0" smtClean="0"/>
              <a:t>The cell makes copy of the instructions.</a:t>
            </a:r>
          </a:p>
          <a:p>
            <a:r>
              <a:rPr lang="en-GB" dirty="0" smtClean="0"/>
              <a:t>Cell then splits into two cells.</a:t>
            </a:r>
          </a:p>
          <a:p>
            <a:r>
              <a:rPr lang="en-GB" dirty="0" smtClean="0"/>
              <a:t>Each of the small cells then grow to become full size.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313767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3429000" y="50292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 rot="-9849828">
            <a:off x="5029200" y="9144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ud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 rot="5400000">
            <a:off x="1447800" y="35814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3810000" y="20574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839766" cy="2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nut 2"/>
          <p:cNvSpPr/>
          <p:nvPr/>
        </p:nvSpPr>
        <p:spPr>
          <a:xfrm>
            <a:off x="4572000" y="3505200"/>
            <a:ext cx="3310544" cy="3250692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52400" y="-533400"/>
            <a:ext cx="4267200" cy="3886200"/>
            <a:chOff x="228600" y="-914400"/>
            <a:chExt cx="8077200" cy="7239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02" t="2564" r="2406"/>
            <a:stretch>
              <a:fillRect/>
            </a:stretch>
          </p:blipFill>
          <p:spPr bwMode="auto">
            <a:xfrm flipH="1">
              <a:off x="228600" y="1981200"/>
              <a:ext cx="2895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005" r="9914"/>
            <a:stretch>
              <a:fillRect/>
            </a:stretch>
          </p:blipFill>
          <p:spPr bwMode="auto">
            <a:xfrm flipH="1">
              <a:off x="5715000" y="1905000"/>
              <a:ext cx="2590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-914400"/>
              <a:ext cx="3045077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02" t="2564" r="2406"/>
            <a:stretch>
              <a:fillRect/>
            </a:stretch>
          </p:blipFill>
          <p:spPr bwMode="auto">
            <a:xfrm>
              <a:off x="2895600" y="1981200"/>
              <a:ext cx="2895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Donut 8"/>
            <p:cNvSpPr/>
            <p:nvPr/>
          </p:nvSpPr>
          <p:spPr>
            <a:xfrm>
              <a:off x="1219200" y="304800"/>
              <a:ext cx="6172200" cy="6019800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114800"/>
            <a:ext cx="23774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onut 17"/>
          <p:cNvSpPr/>
          <p:nvPr/>
        </p:nvSpPr>
        <p:spPr>
          <a:xfrm>
            <a:off x="1524000" y="3429000"/>
            <a:ext cx="3310544" cy="3250692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57200"/>
            <a:ext cx="305943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nut 20"/>
          <p:cNvSpPr/>
          <p:nvPr/>
        </p:nvSpPr>
        <p:spPr>
          <a:xfrm>
            <a:off x="2971800" y="152400"/>
            <a:ext cx="3310544" cy="3250692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685800"/>
            <a:ext cx="25101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onut 23"/>
          <p:cNvSpPr/>
          <p:nvPr/>
        </p:nvSpPr>
        <p:spPr>
          <a:xfrm>
            <a:off x="5638800" y="152400"/>
            <a:ext cx="3310544" cy="3250692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0" y="457200"/>
            <a:ext cx="10668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229600" y="304800"/>
            <a:ext cx="91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2667000"/>
            <a:ext cx="9144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819400" y="609600"/>
            <a:ext cx="6858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19400" y="2209800"/>
            <a:ext cx="6858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19600" y="3733800"/>
            <a:ext cx="6858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19600" y="5410200"/>
            <a:ext cx="6858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90600" y="4114800"/>
            <a:ext cx="914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467600" y="4191000"/>
            <a:ext cx="914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66800" y="251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Microscope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2590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Microscope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4600" y="2590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Microscope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5867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Microscope 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Microscope 5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we need cell division in our body?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growth</a:t>
            </a:r>
          </a:p>
          <a:p>
            <a:r>
              <a:rPr lang="en-GB" dirty="0" smtClean="0"/>
              <a:t>For repair</a:t>
            </a:r>
          </a:p>
          <a:p>
            <a:r>
              <a:rPr lang="en-GB" dirty="0" smtClean="0"/>
              <a:t>For reproduction-special cells carry the information to make a new organism.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1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03800" y="2060575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CC0099"/>
                </a:solidFill>
              </a:rPr>
              <a:t>Organ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59338" y="14128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CC0099"/>
                </a:solidFill>
              </a:rPr>
              <a:t>Cell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59338" y="404813"/>
            <a:ext cx="1296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CC0099"/>
                </a:solidFill>
              </a:rPr>
              <a:t>Organ System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68538" y="18446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CC0099"/>
                </a:solidFill>
              </a:rPr>
              <a:t>Tissue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57463" y="26035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CC0099"/>
                </a:solidFill>
              </a:rPr>
              <a:t>Organelle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50825" y="115888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CC0099"/>
                </a:solidFill>
              </a:rPr>
              <a:t>Organism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50825" y="1268413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6"/>
          <p:cNvSpPr>
            <a:spLocks noChangeArrowheads="1"/>
          </p:cNvSpPr>
          <p:nvPr/>
        </p:nvSpPr>
        <p:spPr bwMode="auto">
          <a:xfrm>
            <a:off x="250825" y="2420938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250825" y="3571875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250825" y="4724400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9"/>
          <p:cNvSpPr>
            <a:spLocks noChangeArrowheads="1"/>
          </p:cNvSpPr>
          <p:nvPr/>
        </p:nvSpPr>
        <p:spPr bwMode="auto">
          <a:xfrm>
            <a:off x="250825" y="5876925"/>
            <a:ext cx="1439863" cy="8636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>
            <a:off x="900113" y="981075"/>
            <a:ext cx="0" cy="287338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>
            <a:off x="900113" y="2133600"/>
            <a:ext cx="0" cy="287338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900113" y="3286125"/>
            <a:ext cx="0" cy="287338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900113" y="4437063"/>
            <a:ext cx="0" cy="28733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6" name="Line 24"/>
          <p:cNvSpPr>
            <a:spLocks noChangeShapeType="1"/>
          </p:cNvSpPr>
          <p:nvPr/>
        </p:nvSpPr>
        <p:spPr bwMode="auto">
          <a:xfrm>
            <a:off x="900113" y="5589588"/>
            <a:ext cx="0" cy="28733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7" name="Rectangle 25"/>
          <p:cNvSpPr>
            <a:spLocks noChangeArrowheads="1"/>
          </p:cNvSpPr>
          <p:nvPr/>
        </p:nvSpPr>
        <p:spPr bwMode="auto">
          <a:xfrm>
            <a:off x="7524750" y="115888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6"/>
          <p:cNvSpPr>
            <a:spLocks noChangeArrowheads="1"/>
          </p:cNvSpPr>
          <p:nvPr/>
        </p:nvSpPr>
        <p:spPr bwMode="auto">
          <a:xfrm>
            <a:off x="7524750" y="1268413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7"/>
          <p:cNvSpPr>
            <a:spLocks noChangeArrowheads="1"/>
          </p:cNvSpPr>
          <p:nvPr/>
        </p:nvSpPr>
        <p:spPr bwMode="auto">
          <a:xfrm>
            <a:off x="7524750" y="2420938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Rectangle 28"/>
          <p:cNvSpPr>
            <a:spLocks noChangeArrowheads="1"/>
          </p:cNvSpPr>
          <p:nvPr/>
        </p:nvSpPr>
        <p:spPr bwMode="auto">
          <a:xfrm>
            <a:off x="7524750" y="3571875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9"/>
          <p:cNvSpPr>
            <a:spLocks noChangeArrowheads="1"/>
          </p:cNvSpPr>
          <p:nvPr/>
        </p:nvSpPr>
        <p:spPr bwMode="auto">
          <a:xfrm>
            <a:off x="7524750" y="4724400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Rectangle 30"/>
          <p:cNvSpPr>
            <a:spLocks noChangeArrowheads="1"/>
          </p:cNvSpPr>
          <p:nvPr/>
        </p:nvSpPr>
        <p:spPr bwMode="auto">
          <a:xfrm>
            <a:off x="7524750" y="5876925"/>
            <a:ext cx="1439863" cy="8636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31"/>
          <p:cNvSpPr>
            <a:spLocks noChangeShapeType="1"/>
          </p:cNvSpPr>
          <p:nvPr/>
        </p:nvSpPr>
        <p:spPr bwMode="auto">
          <a:xfrm>
            <a:off x="8174038" y="981075"/>
            <a:ext cx="0" cy="287338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4" name="Line 32"/>
          <p:cNvSpPr>
            <a:spLocks noChangeShapeType="1"/>
          </p:cNvSpPr>
          <p:nvPr/>
        </p:nvSpPr>
        <p:spPr bwMode="auto">
          <a:xfrm>
            <a:off x="8174038" y="2133600"/>
            <a:ext cx="0" cy="287338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5" name="Line 33"/>
          <p:cNvSpPr>
            <a:spLocks noChangeShapeType="1"/>
          </p:cNvSpPr>
          <p:nvPr/>
        </p:nvSpPr>
        <p:spPr bwMode="auto">
          <a:xfrm>
            <a:off x="8174038" y="3286125"/>
            <a:ext cx="0" cy="287338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6" name="Line 34"/>
          <p:cNvSpPr>
            <a:spLocks noChangeShapeType="1"/>
          </p:cNvSpPr>
          <p:nvPr/>
        </p:nvSpPr>
        <p:spPr bwMode="auto">
          <a:xfrm>
            <a:off x="8174038" y="4437063"/>
            <a:ext cx="0" cy="287337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77" name="Line 35"/>
          <p:cNvSpPr>
            <a:spLocks noChangeShapeType="1"/>
          </p:cNvSpPr>
          <p:nvPr/>
        </p:nvSpPr>
        <p:spPr bwMode="auto">
          <a:xfrm>
            <a:off x="8174038" y="5589588"/>
            <a:ext cx="0" cy="287337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787900" y="494188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Nucleus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498975" y="3630613"/>
            <a:ext cx="1512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Muscle cell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3635375" y="425291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Muscle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364163" y="5589588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Heart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2643188" y="5214938"/>
            <a:ext cx="178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Circulatory system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916238" y="348615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Aharoni" pitchFamily="2" charset="-79"/>
                <a:cs typeface="Aharoni" pitchFamily="2" charset="-79"/>
              </a:rPr>
              <a:t>Human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643188" y="1071563"/>
            <a:ext cx="42481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3366FF"/>
                </a:solidFill>
              </a:rPr>
              <a:t>As cells have lots of different functions they are often specialised to do a particular job.  This means that they have special features that make them well adapted at carrying out these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0255 C -0.129 -0.00556 -0.15695 -0.01297 -0.18716 -0.0176 C -0.19792 -0.01922 -0.20712 -0.01945 -0.21771 -0.02176 C -0.22309 -0.02292 -0.23386 -0.02616 -0.23386 -0.02616 C -0.23924 -0.02547 -0.24514 -0.02709 -0.25 -0.02408 C -0.25209 -0.02292 -0.2507 -0.01806 -0.25157 -0.01528 C -0.25782 0.00277 -0.25487 -0.00024 -0.26615 -0.00024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0278 C -0.09479 0.01181 -0.1132 0.01945 -0.13455 0.02292 C -0.1915 0.02153 -0.21736 0.03519 -0.25729 -0.00069 C -0.25955 -0.00579 -0.26424 -0.00972 -0.26511 -0.01574 C -0.26823 -0.03565 -0.24288 -0.05347 -0.23125 -0.05648 C -0.22604 -0.05579 -0.21372 -0.05833 -0.20868 -0.05 C -0.20608 -0.04583 -0.20538 -0.04004 -0.20382 -0.03495 C -0.20261 -0.03079 -0.2007 -0.02222 -0.2007 -0.02222 C -0.20122 -0.01435 -0.20052 -0.00602 -0.20226 0.00162 C -0.20504 0.01459 -0.21129 0.01551 -0.21841 0.02292 C -0.22014 0.02477 -0.22118 0.02801 -0.22327 0.0294 C -0.2283 0.0331 -0.23403 0.03519 -0.23941 0.03796 C -0.24202 0.03935 -0.2474 0.04236 -0.2474 0.04236 C -0.27275 0.04028 -0.29809 0.03889 -0.32327 0.03588 C -0.35434 0.03218 -0.38941 0.00972 -0.41511 -0.01366 C -0.45573 -0.00879 -0.42448 -0.00717 -0.48611 -0.00717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-0.01093 0.02385 -0.02847 0.04121 -0.04201 0.06228 C -0.05868 0.08843 -0.06232 0.10742 -0.08871 0.11598 C -0.096 0.12177 -0.10191 0.12686 -0.10972 0.13103 C -0.11996 0.13033 -0.13021 0.1301 -0.14045 0.12894 C -0.14427 0.12848 -0.14791 0.1257 -0.15173 0.12455 C -0.16146 0.122 -0.171 0.11922 -0.18073 0.11598 C -0.18628 0.11135 -0.18437 0.11367 -0.18715 0.1095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0162 C -0.14775 0.10139 -0.23577 0.17939 -0.33091 0.24051 C -0.51875 0.36134 -0.36476 0.26689 -0.45191 0.31134 C -0.46598 0.31851 -0.47796 0.33055 -0.49219 0.33726 C -0.49914 0.34051 -0.5132 0.34583 -0.5132 0.34583 C -0.52292 0.34375 -0.53299 0.34398 -0.54219 0.33935 C -0.55955 0.33032 -0.57292 0.30902 -0.58091 0.28773 C -0.58334 0.27245 -0.58525 0.26782 -0.57778 0.24907 C -0.57518 0.24236 -0.55886 0.23611 -0.55521 0.23402 C -0.54011 0.22523 -0.52691 0.21736 -0.51164 0.21018 C -0.50886 0.21088 -0.50573 0.21018 -0.50348 0.2125 C -0.50053 0.21574 -0.49705 0.22523 -0.49705 0.22523 C -0.49896 0.24745 -0.49445 0.25115 -0.51007 0.25115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88889E-6 C -0.04254 0.09282 -0.07865 0.19073 -0.12101 0.28402 C -0.1441 0.33472 -0.16424 0.38819 -0.19844 0.428 C -0.20677 0.43773 -0.21719 0.44421 -0.22587 0.4537 C -0.25278 0.48286 -0.2434 0.48495 -0.27431 0.50115 C -0.33142 0.53148 -0.38906 0.53749 -0.45 0.53981 C -0.45313 0.55717 -0.45226 0.5743 -0.45642 0.59143 C -0.45677 0.59444 -0.45122 0.66435 -0.47101 0.64745 C -0.4783 0.63263 -0.47379 0.63286 -0.48229 0.63657 C -0.48333 0.63865 -0.48403 0.6412 -0.48542 0.64305 C -0.48681 0.6449 -0.48958 0.6449 -0.49028 0.64745 C -0.49132 0.65138 -0.49028 0.65601 -0.49028 0.66018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3785 0.04746 -0.05417 0.11991 -0.07257 0.17408 C -0.10399 0.26806 -0.12153 0.36528 -0.14965 0.46019 C -0.15573 0.50371 -0.16181 0.57755 -0.18594 0.61713 C -0.19479 0.63149 -0.21233 0.64005 -0.22448 0.65162 C -0.2309 0.67061 -0.21667 0.69815 -0.24045 0.70533 C -0.25747 0.71644 -0.25556 0.73727 -0.25851 0.75486 C -0.2599 0.76343 -0.26719 0.76945 -0.27222 0.77639 C -0.27622 0.78866 -0.28073 0.78774 -0.29271 0.78496 C -0.29826 0.76297 -0.29167 0.79051 -0.29705 0.74399 C -0.29722 0.74167 -0.29913 0.7375 -0.29913 0.73774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005 C 0.08611 -0.10209 0.0309 -0.05649 0.14219 -0.14098 C 0.16198 -0.15602 0.23924 -0.21505 0.24705 -0.22917 C 0.26563 -0.2625 0.25712 -0.24607 0.27274 -0.27871 C 0.27795 -0.30417 0.28507 -0.32917 0.29219 -0.35394 C 0.29722 -0.39561 0.29983 -0.43079 0.30174 -0.47431 C 0.30122 -0.49375 0.30104 -0.51297 0.30017 -0.53241 C 0.29931 -0.54977 0.29167 -0.53704 0.30017 -0.5669 C 0.30156 -0.57176 0.30781 -0.56945 0.31146 -0.57107 C 0.3125 -0.57315 0.31632 -0.57593 0.31476 -0.57755 C 0.31128 -0.58149 0.30608 -0.58033 0.30174 -0.58195 C 0.29063 -0.58635 0.28368 -0.59028 0.27274 -0.5926 C 0.26979 -0.60463 0.27309 -0.61667 0.28247 -0.62061 C 0.28889 -0.62639 0.29132 -0.62362 0.29375 -0.63357 C 0.29323 -0.64075 0.29323 -0.64792 0.29219 -0.6551 C 0.29149 -0.6595 0.28889 -0.66783 0.28889 -0.66783 C 0.29653 -0.70533 0.29253 -0.69283 0.29705 -0.67663 C 0.29497 -0.66875 0.29531 -0.67246 0.29531 -0.66575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92 C 0.01007 -0.01965 0.0191 -0.04092 0.03021 -0.05826 C 0.03316 -0.06289 0.03716 -0.0652 0.04028 -0.06959 C 0.05035 -0.08508 0.06216 -0.11329 0.0724 -0.1274 C 0.08681 -0.14705 0.10434 -0.16138 0.12118 -0.17318 C 0.16702 -0.16786 0.16372 -0.18081 0.18698 -0.14196 C 0.19011 -0.12485 0.19479 -0.10936 0.19879 -0.09318 C 0.19723 -0.06774 0.19723 -0.04254 0.19375 -0.01803 C 0.19288 -0.01341 0.18941 -0.01248 0.18698 -0.00971 C 0.17743 0.00116 0.16962 0.00185 0.15834 0.00486 C 0.14983 0.00185 0.1415 -0.00115 0.13299 -0.00393 C 0.12969 -0.00508 0.12604 -0.00416 0.12309 -0.0067 C 0.11632 -0.01248 0.11129 -0.02913 0.10608 -0.03815 C 0.09323 -0.09248 0.10417 -0.15329 0.12309 -0.19884 C 0.12934 -0.23283 0.14896 -0.25086 0.16511 -0.27075 C 0.17639 -0.28485 0.18629 -0.30034 0.20035 -0.30497 C 0.2441 -0.34335 0.30226 -0.33225 0.34861 -0.33364 C 0.35695 -0.33826 0.36545 -0.33896 0.37413 -0.34219 C 0.36667 -0.34335 0.35938 -0.34289 0.35191 -0.34497 C 0.33038 -0.3519 0.35729 -0.35098 0.34375 -0.35098 " pathEditMode="relative" rAng="0" ptsTypes="fffffffffffffffffffA">
                                      <p:cBhvr>
                                        <p:cTn id="34" dur="2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704E-6 C 0.05278 -0.0014 0.10556 0.00069 0.15816 -0.00441 C 0.179 -0.00649 0.19896 -0.01598 0.21945 -0.02154 C 0.22483 -0.02292 0.23559 -0.0257 0.23559 -0.0257 C 0.23872 -0.02871 0.24184 -0.03172 0.24514 -0.0345 C 0.24983 -0.03843 0.25504 -0.04098 0.25973 -0.04515 C 0.28021 -0.0632 0.28802 -0.0757 0.30643 -0.10116 C 0.32257 -0.12339 0.33195 -0.15001 0.34844 -0.172 C 0.35 -0.17848 0.35052 -0.18566 0.3533 -0.19144 C 0.3566 -0.19816 0.36302 -0.20163 0.36615 -0.20857 C 0.36771 -0.21228 0.36962 -0.21575 0.37101 -0.21945 C 0.37136 -0.22038 0.37622 -0.23704 0.37743 -0.23866 C 0.38021 -0.24237 0.3849 -0.24167 0.38872 -0.24306 C 0.40052 -0.23959 0.40104 -0.23681 0.41459 -0.2345 C 0.4257 -0.22431 0.425 -0.22686 0.43716 -0.22154 C 0.43473 -0.20788 0.43229 -0.21066 0.42257 -0.21066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982 C 0.02326 -0.06829 0.0342 -0.09815 0.04688 -0.12569 C 0.0559 -0.14537 0.06858 -0.16157 0.07917 -0.17963 C 0.08368 -0.18727 0.08524 -0.19491 0.08872 -0.20324 C 0.09688 -0.22338 0.08976 -0.20509 0.1 -0.22269 C 0.1033 -0.22847 0.10399 -0.23727 0.10816 -0.2419 C 0.11302 -0.24722 0.11892 -0.25046 0.12431 -0.25486 C 0.12691 -0.25694 0.13229 -0.26134 0.13229 -0.26134 C 0.14271 -0.27963 0.15156 -0.29005 0.16615 -0.30208 C 0.17691 -0.31088 0.18455 -0.31968 0.19688 -0.32361 C 0.20174 -0.32292 0.20695 -0.32384 0.21146 -0.32153 C 0.21302 -0.3206 0.21285 -0.31736 0.21302 -0.31505 C 0.21389 -0.30718 0.21181 -0.29352 0.21788 -0.28704 C 0.22465 -0.27963 0.24965 -0.27639 0.25 -0.27639 C 0.24948 -0.27431 0.24965 -0.27153 0.24844 -0.26991 C 0.24722 -0.26829 0.24514 -0.26898 0.24358 -0.26782 C 0.23142 -0.25857 0.2382 -0.25903 0.23229 -0.25903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9827E-6 C 0.0316 -0.04694 0.0717 -0.07191 0.10295 -0.09711 C 0.17118 -0.15145 0.23629 -0.1926 0.3059 -0.20093 C 0.36215 -0.21896 0.35972 -0.22358 0.43299 -0.20093 C 0.43785 -0.19954 0.44202 -0.18705 0.4467 -0.1815 C 0.46302 -0.16324 0.48004 -0.14312 0.4967 -0.13619 C 0.50209 -0.12578 0.51198 -0.10358 0.51719 -0.09711 C 0.52656 -0.08509 0.53663 -0.08439 0.54653 -0.07769 C 0.54028 -0.06358 0.53542 -0.05642 0.52917 -0.04532 " pathEditMode="relative" rAng="0" ptsTypes="ffffffffA">
                                      <p:cBhvr>
                                        <p:cTn id="46" dur="2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4491 C 0.00434 -0.06505 0.02726 -0.08681 0.05174 -0.10509 C 0.11146 -0.15 0.18091 -0.17454 0.24844 -0.18681 C 0.27344 -0.18542 0.31615 -0.18819 0.34514 -0.17593 C 0.39358 -0.15532 0.43143 -0.10162 0.45486 -0.04259 C 0.46233 -0.02361 0.46459 -0.00208 0.47101 0.01759 C 0.47709 0.0581 0.48021 0.09676 0.48229 0.13796 C 0.48108 0.20463 0.47622 0.28079 0.48073 0.34653 C 0.48108 0.35162 0.48837 0.34907 0.49202 0.35093 C 0.49722 0.36111 0.49931 0.36829 0.50816 0.37222 C 0.51025 0.38079 0.50851 0.37731 0.51302 0.3831 " pathEditMode="relative" ptsTypes="ffffffffffA">
                                      <p:cBhvr>
                                        <p:cTn id="50" dur="2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5" grpId="0"/>
      <p:bldP spid="2056" grpId="0"/>
      <p:bldP spid="2057" grpId="0"/>
      <p:bldP spid="2059" grpId="0"/>
      <p:bldP spid="2084" grpId="0"/>
      <p:bldP spid="2086" grpId="0"/>
      <p:bldP spid="2087" grpId="0"/>
      <p:bldP spid="2088" grpId="0"/>
      <p:bldP spid="2089" grpId="0"/>
      <p:bldP spid="2090" grpId="0"/>
      <p:bldP spid="20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3366FF"/>
                </a:solidFill>
                <a:latin typeface="Aharoni" pitchFamily="2" charset="-79"/>
                <a:cs typeface="Aharoni" pitchFamily="2" charset="-79"/>
              </a:rPr>
              <a:t>Examples of Specialised Cells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u="sng">
                <a:solidFill>
                  <a:srgbClr val="FF6600"/>
                </a:solidFill>
                <a:latin typeface="Comic Sans MS" pitchFamily="66" charset="0"/>
              </a:rPr>
              <a:t>Animal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Muscle cell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Nerve cell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White blood cell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Red blood cell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Ovum (egg cell)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Fat cell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Sperm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00"/>
                </a:solidFill>
                <a:latin typeface="Comic Sans MS" pitchFamily="66" charset="0"/>
              </a:rPr>
              <a:t>Cilliated epithelial cell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219700" y="1125538"/>
            <a:ext cx="36004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 b="1" u="sng">
                <a:solidFill>
                  <a:srgbClr val="33CC33"/>
                </a:solidFill>
                <a:latin typeface="Comic Sans MS" pitchFamily="66" charset="0"/>
              </a:rPr>
              <a:t>Plant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Comic Sans MS" pitchFamily="66" charset="0"/>
              </a:rPr>
              <a:t>Leaf palisade cell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Comic Sans MS" pitchFamily="66" charset="0"/>
              </a:rPr>
              <a:t>Root hair cell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Comic Sans MS" pitchFamily="66" charset="0"/>
              </a:rPr>
              <a:t>Guard cell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Comic Sans MS" pitchFamily="66" charset="0"/>
              </a:rPr>
              <a:t>Xylem cell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GB" sz="2400">
                <a:solidFill>
                  <a:srgbClr val="33CC33"/>
                </a:solidFill>
                <a:latin typeface="Comic Sans MS" pitchFamily="66" charset="0"/>
              </a:rPr>
              <a:t>Epidermal cell</a:t>
            </a:r>
          </a:p>
        </p:txBody>
      </p:sp>
      <p:pic>
        <p:nvPicPr>
          <p:cNvPr id="3077" name="Picture 7" descr="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1268413"/>
            <a:ext cx="1606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429000"/>
            <a:ext cx="12954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013325"/>
            <a:ext cx="1006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989138"/>
            <a:ext cx="18002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B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141663"/>
            <a:ext cx="13223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724400"/>
            <a:ext cx="3254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6516688" cy="549276"/>
          </a:xfrm>
        </p:spPr>
        <p:txBody>
          <a:bodyPr>
            <a:normAutofit fontScale="90000"/>
          </a:bodyPr>
          <a:lstStyle/>
          <a:p>
            <a:r>
              <a:rPr lang="en-GB"/>
              <a:t>      A typical animal cell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r:id="rId2" imgW="8699400" imgH="5308560"/>
        </mc:Choice>
        <mc:Fallback>
          <p:control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2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/>
              <a:t>      A typical plant cell</a:t>
            </a:r>
            <a:endParaRPr lang="en-US" dirty="0"/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684213" y="908050"/>
            <a:ext cx="266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3888" indent="-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8" r:id="rId2" imgW="8699400" imgH="5308560"/>
        </mc:Choice>
        <mc:Fallback>
          <p:control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49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What’s wrong with these sentences?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vacuole contains a substance called cytoplasm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 cells have a nucleus, cytoplasm and cell wall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Chloroplasts have a substance called chloroform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Cytoplasm controls the cell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membrane lets everything into the cell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539750" y="668338"/>
            <a:ext cx="48958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Think of the following situations…..</a:t>
            </a:r>
          </a:p>
        </p:txBody>
      </p:sp>
      <p:sp>
        <p:nvSpPr>
          <p:cNvPr id="348242" name="Rectangle 82"/>
          <p:cNvSpPr>
            <a:spLocks noGrp="1" noChangeArrowheads="1"/>
          </p:cNvSpPr>
          <p:nvPr>
            <p:ph type="title"/>
          </p:nvPr>
        </p:nvSpPr>
        <p:spPr>
          <a:xfrm>
            <a:off x="251520" y="119063"/>
            <a:ext cx="7956550" cy="549275"/>
          </a:xfrm>
        </p:spPr>
        <p:txBody>
          <a:bodyPr/>
          <a:lstStyle/>
          <a:p>
            <a:r>
              <a:rPr lang="en-GB" sz="2400" dirty="0"/>
              <a:t>      When does the body need to produce new cells?</a:t>
            </a:r>
            <a:endParaRPr lang="en-US" sz="2400" dirty="0"/>
          </a:p>
        </p:txBody>
      </p:sp>
      <p:sp>
        <p:nvSpPr>
          <p:cNvPr id="348243" name="AutoShape 83"/>
          <p:cNvSpPr>
            <a:spLocks noChangeArrowheads="1"/>
          </p:cNvSpPr>
          <p:nvPr/>
        </p:nvSpPr>
        <p:spPr bwMode="auto">
          <a:xfrm>
            <a:off x="527050" y="1268413"/>
            <a:ext cx="8289925" cy="1317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8881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3888" indent="-623888" algn="ctr">
              <a:lnSpc>
                <a:spcPct val="80000"/>
              </a:lnSpc>
            </a:pPr>
            <a:r>
              <a:rPr lang="en-US" sz="2800">
                <a:solidFill>
                  <a:srgbClr val="010066"/>
                </a:solidFill>
              </a:rPr>
              <a:t>growth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Your body loses cells and cells are constantly dying but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your skin doesn’t disappear and you don’t get smaller.</a:t>
            </a:r>
            <a:endParaRPr lang="en-US"/>
          </a:p>
        </p:txBody>
      </p:sp>
      <p:sp>
        <p:nvSpPr>
          <p:cNvPr id="348246" name="AutoShape 86"/>
          <p:cNvSpPr>
            <a:spLocks noChangeArrowheads="1"/>
          </p:cNvSpPr>
          <p:nvPr/>
        </p:nvSpPr>
        <p:spPr bwMode="auto">
          <a:xfrm>
            <a:off x="500063" y="2843213"/>
            <a:ext cx="8343900" cy="1317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8881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3888" indent="-623888" algn="ctr">
              <a:lnSpc>
                <a:spcPct val="80000"/>
              </a:lnSpc>
            </a:pPr>
            <a:r>
              <a:rPr lang="en-US" sz="2800">
                <a:solidFill>
                  <a:srgbClr val="010066"/>
                </a:solidFill>
              </a:rPr>
              <a:t>repair</a:t>
            </a:r>
            <a:endParaRPr lang="en-US" sz="2800" b="0">
              <a:solidFill>
                <a:srgbClr val="010066"/>
              </a:solidFill>
            </a:endParaRP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You cut your finger. The wound is eventually healed and 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weeks later you cannot even see where the cut used to be.</a:t>
            </a:r>
            <a:endParaRPr lang="en-US"/>
          </a:p>
        </p:txBody>
      </p:sp>
      <p:sp>
        <p:nvSpPr>
          <p:cNvPr id="348247" name="AutoShape 87"/>
          <p:cNvSpPr>
            <a:spLocks noChangeArrowheads="1"/>
          </p:cNvSpPr>
          <p:nvPr/>
        </p:nvSpPr>
        <p:spPr bwMode="auto">
          <a:xfrm>
            <a:off x="482600" y="4379913"/>
            <a:ext cx="8383588" cy="17224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88818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3888" indent="-623888" algn="ctr">
              <a:lnSpc>
                <a:spcPct val="80000"/>
              </a:lnSpc>
            </a:pPr>
            <a:r>
              <a:rPr lang="en-US" sz="2800">
                <a:solidFill>
                  <a:srgbClr val="010066"/>
                </a:solidFill>
              </a:rPr>
              <a:t>reproduction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Your body can make sex cells.  In humans, these cells are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sperm or egg cells. These cells contain the same genetic </a:t>
            </a:r>
          </a:p>
          <a:p>
            <a:pPr marL="623888" indent="-623888"/>
            <a:r>
              <a:rPr lang="en-US" b="0">
                <a:solidFill>
                  <a:srgbClr val="010066"/>
                </a:solidFill>
              </a:rPr>
              <a:t>information that can be found in other body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  <p:bldP spid="348243" grpId="0" animBg="1"/>
      <p:bldP spid="348246" grpId="0" animBg="1"/>
      <p:bldP spid="3482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Quiz</a:t>
            </a:r>
            <a:endParaRPr lang="en-GB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852936"/>
            <a:ext cx="6336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00B050"/>
                </a:solidFill>
              </a:rPr>
              <a:t>Cells</a:t>
            </a:r>
            <a:endParaRPr lang="en-GB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1. What three organelles (parts of a cell) do </a:t>
            </a:r>
            <a:r>
              <a:rPr lang="en-GB" b="1" dirty="0" smtClean="0">
                <a:solidFill>
                  <a:srgbClr val="FF0000"/>
                </a:solidFill>
              </a:rPr>
              <a:t>both</a:t>
            </a:r>
            <a:r>
              <a:rPr lang="en-GB" dirty="0" smtClean="0">
                <a:solidFill>
                  <a:srgbClr val="FF0000"/>
                </a:solidFill>
              </a:rPr>
              <a:t> animal and plant cells have?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cell membrane, 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cytoplasm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chloroplasts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vacuole, chloroplasts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. What three organelles (parts of a cell) just </a:t>
            </a:r>
            <a:r>
              <a:rPr lang="en-GB" b="1" dirty="0" smtClean="0">
                <a:solidFill>
                  <a:srgbClr val="FF0000"/>
                </a:solidFill>
              </a:rPr>
              <a:t>plant cells</a:t>
            </a:r>
            <a:r>
              <a:rPr lang="en-GB" dirty="0" smtClean="0">
                <a:solidFill>
                  <a:srgbClr val="FF0000"/>
                </a:solidFill>
              </a:rPr>
              <a:t> have?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cell membrane, 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cytoplasm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chloroplasts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vacuole, chloroplasts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3. Which part of the microscope do you look through?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Eyepiece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Stage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Mirror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Focusing knob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4. Which part of the microscope do you turn to get a better picture?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Eyepiece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Stage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Mirror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Focusing knob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5. Which of these shows the correct order of smallest to biggest?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Organ system </a:t>
            </a:r>
            <a:r>
              <a:rPr lang="en-GB" sz="3600" dirty="0" smtClean="0">
                <a:sym typeface="Wingdings" pitchFamily="2" charset="2"/>
              </a:rPr>
              <a:t> tissue  organ  cell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organ  tissue organ system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tissue  organ  organ system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tissue  organ system  organ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6. Why is it important for scientists to study cell division?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they can treat diseases like cancer, find out how we grow and maybe find ways to make us younger for longer.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they can make us live forever and nothing else.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Because they need something to study as they make lots of money.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It is important because Miss Radford says so.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7. Why might someone need an organ transplant?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just fancy having some newer, fresher organs.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Every 20 years our organs get worn out so they need replacing.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of their organs may be not working properly or have stopped working all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There is a 2-4-1 deal down at the local hospital.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8. What are “cells”?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 building blocks which make up every living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powerhouses of plants which keep them growing as they don’t eat.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Building blocks which only make up humans.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powerhouses that only cats have.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9. What are tissues?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building blocks which make up every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More than one type of cell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are something that scientists made up and they don’t really exist.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67200" y="4724400"/>
            <a:ext cx="609600" cy="431800"/>
            <a:chOff x="2736" y="3312"/>
            <a:chExt cx="384" cy="384"/>
          </a:xfrm>
        </p:grpSpPr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49192" name="Oval 8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78525" y="5483225"/>
            <a:ext cx="609600" cy="393700"/>
            <a:chOff x="2736" y="3312"/>
            <a:chExt cx="384" cy="384"/>
          </a:xfrm>
        </p:grpSpPr>
        <p:sp>
          <p:nvSpPr>
            <p:cNvPr id="349194" name="Oval 10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49195" name="Oval 11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625725" y="5483225"/>
            <a:ext cx="609600" cy="393700"/>
            <a:chOff x="2736" y="3312"/>
            <a:chExt cx="384" cy="384"/>
          </a:xfrm>
        </p:grpSpPr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49198" name="Oval 14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34920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885113" cy="549275"/>
          </a:xfrm>
        </p:spPr>
        <p:txBody>
          <a:bodyPr>
            <a:noAutofit/>
          </a:bodyPr>
          <a:lstStyle/>
          <a:p>
            <a:r>
              <a:rPr lang="en-GB" sz="3200" dirty="0"/>
              <a:t>       How does the body produce new cells?</a:t>
            </a:r>
            <a:endParaRPr lang="en-US" sz="3200" dirty="0"/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533400" y="836712"/>
            <a:ext cx="8610600" cy="35845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The body needs to produce new cells for three main reasons: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lbertville Extrabold" pitchFamily="34" charset="0"/>
              <a:buChar char="●"/>
            </a:pPr>
            <a:r>
              <a:rPr lang="en-US" b="0">
                <a:solidFill>
                  <a:srgbClr val="F54F1B"/>
                </a:solidFill>
              </a:rPr>
              <a:t> </a:t>
            </a:r>
            <a:r>
              <a:rPr lang="en-US" sz="2800">
                <a:solidFill>
                  <a:srgbClr val="F54F1B"/>
                </a:solidFill>
              </a:rPr>
              <a:t>growth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lbertville Extrabold" pitchFamily="34" charset="0"/>
              <a:buChar char="●"/>
            </a:pPr>
            <a:r>
              <a:rPr lang="en-US" sz="2800">
                <a:solidFill>
                  <a:srgbClr val="F54F1B"/>
                </a:solidFill>
              </a:rPr>
              <a:t> repair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lbertville Extrabold" pitchFamily="34" charset="0"/>
              <a:buChar char="●"/>
            </a:pPr>
            <a:r>
              <a:rPr lang="en-US" sz="2800">
                <a:solidFill>
                  <a:srgbClr val="F54F1B"/>
                </a:solidFill>
              </a:rPr>
              <a:t> reproduction</a:t>
            </a: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How does it produce these cells?</a:t>
            </a: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The body is constantly producing new</a:t>
            </a:r>
            <a:r>
              <a:rPr lang="en-US">
                <a:solidFill>
                  <a:srgbClr val="010066"/>
                </a:solidFill>
              </a:rPr>
              <a:t> </a:t>
            </a:r>
            <a:r>
              <a:rPr lang="en-US" b="0">
                <a:solidFill>
                  <a:srgbClr val="010066"/>
                </a:solidFill>
              </a:rPr>
              <a:t>cells from old cells dividing. This is called </a:t>
            </a:r>
            <a:r>
              <a:rPr lang="en-US">
                <a:solidFill>
                  <a:srgbClr val="F54F1B"/>
                </a:solidFill>
              </a:rPr>
              <a:t>cell division</a:t>
            </a:r>
            <a:r>
              <a:rPr lang="en-US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>
            <a:off x="3349625" y="5154613"/>
            <a:ext cx="790575" cy="433387"/>
          </a:xfrm>
          <a:prstGeom prst="line">
            <a:avLst/>
          </a:prstGeom>
          <a:noFill/>
          <a:ln w="76200">
            <a:solidFill>
              <a:srgbClr val="FC120C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>
            <a:off x="5003800" y="5156200"/>
            <a:ext cx="792163" cy="503238"/>
          </a:xfrm>
          <a:prstGeom prst="line">
            <a:avLst/>
          </a:prstGeom>
          <a:noFill/>
          <a:ln w="76200">
            <a:solidFill>
              <a:srgbClr val="FC120C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9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9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9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9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9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9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13" grpId="0" animBg="1"/>
      <p:bldP spid="349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10. What are “organs”?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building blocks which make up every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or more types of tissue working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are something that scientists made up and they don’t really exist.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11. What is a “specialised” cell?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cell which can do any kind of job.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or more types of tissue working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cell adapted to do only one type of job.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12. Why do we need cells to divide?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can get bigger.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can grow, repair ourselves and reproduce.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bits of us don’t keep falling off.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don’t get too tired when our cells get worn out.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13. What is an “organ system”?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the same colour.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the same size.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completely different from one another.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that all carry out a similar jobs, grouped together by the 7 life processes.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1. What three organelles (parts of a cell) do </a:t>
            </a:r>
            <a:r>
              <a:rPr lang="en-GB" b="1" dirty="0" smtClean="0">
                <a:solidFill>
                  <a:srgbClr val="FF0000"/>
                </a:solidFill>
              </a:rPr>
              <a:t>both</a:t>
            </a:r>
            <a:r>
              <a:rPr lang="en-GB" dirty="0" smtClean="0">
                <a:solidFill>
                  <a:srgbClr val="FF0000"/>
                </a:solidFill>
              </a:rPr>
              <a:t> animal and plant cells have?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cell membrane, 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cytoplasm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chloroplasts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vacuole, chloroplasts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3140968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. What three organelles (parts of a cell) just </a:t>
            </a:r>
            <a:r>
              <a:rPr lang="en-GB" b="1" dirty="0" smtClean="0">
                <a:solidFill>
                  <a:srgbClr val="FF0000"/>
                </a:solidFill>
              </a:rPr>
              <a:t>plant cells</a:t>
            </a:r>
            <a:r>
              <a:rPr lang="en-GB" dirty="0" smtClean="0">
                <a:solidFill>
                  <a:srgbClr val="FF0000"/>
                </a:solidFill>
              </a:rPr>
              <a:t> have?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cell membrane, 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cytoplasm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membrane, nucleus, chloroplasts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wall, vacuole, chloroplasts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4509120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3. Which part of the microscope do you look through?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Eyepiece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Stage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Mirror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Focusing knob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323528" y="2564904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4. Which part of the microscope do you turn to get a better picture?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Eyepiece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Stage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Mirror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Focusing knob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4509120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5. Which of these shoes the correct order of smallest to biggest?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Organ system </a:t>
            </a:r>
            <a:r>
              <a:rPr lang="en-GB" sz="3600" dirty="0" smtClean="0">
                <a:sym typeface="Wingdings" pitchFamily="2" charset="2"/>
              </a:rPr>
              <a:t> tissue  organ  cell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organ  tissue organ system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tissue  organ  organ system</a:t>
            </a:r>
            <a:endParaRPr lang="en-GB" sz="3600" dirty="0" smtClean="0"/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Cell </a:t>
            </a:r>
            <a:r>
              <a:rPr lang="en-GB" sz="3600" dirty="0" smtClean="0">
                <a:sym typeface="Wingdings" pitchFamily="2" charset="2"/>
              </a:rPr>
              <a:t> tissue  organ system  organ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3789040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6. Why is it important for scientists to study cell division?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they can treat diseases like cancer, find out how we grow and maybe find ways to make us younger for longer.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they can make us live forever and nothing else.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Because they need something to study as they make lots of money.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It is important because Miss Radford says so.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2132856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27363" y="2995613"/>
            <a:ext cx="549275" cy="350837"/>
            <a:chOff x="2736" y="3312"/>
            <a:chExt cx="384" cy="384"/>
          </a:xfrm>
        </p:grpSpPr>
        <p:sp>
          <p:nvSpPr>
            <p:cNvPr id="352271" name="Oval 15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72" name="Oval 16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19238" y="2995613"/>
            <a:ext cx="549275" cy="350837"/>
            <a:chOff x="2736" y="3312"/>
            <a:chExt cx="384" cy="384"/>
          </a:xfrm>
        </p:grpSpPr>
        <p:sp>
          <p:nvSpPr>
            <p:cNvPr id="352274" name="Oval 18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75" name="Oval 19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278688" y="2995613"/>
            <a:ext cx="549275" cy="350837"/>
            <a:chOff x="2736" y="3312"/>
            <a:chExt cx="384" cy="384"/>
          </a:xfrm>
        </p:grpSpPr>
        <p:sp>
          <p:nvSpPr>
            <p:cNvPr id="352277" name="Oval 21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78" name="Oval 22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95925" y="2995613"/>
            <a:ext cx="549275" cy="350837"/>
            <a:chOff x="2736" y="3312"/>
            <a:chExt cx="384" cy="384"/>
          </a:xfrm>
        </p:grpSpPr>
        <p:sp>
          <p:nvSpPr>
            <p:cNvPr id="352280" name="Oval 24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81" name="Oval 25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79500" y="4214813"/>
            <a:ext cx="549275" cy="350837"/>
            <a:chOff x="2736" y="3312"/>
            <a:chExt cx="384" cy="384"/>
          </a:xfrm>
        </p:grpSpPr>
        <p:sp>
          <p:nvSpPr>
            <p:cNvPr id="352284" name="Oval 28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85" name="Oval 29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946275" y="4214813"/>
            <a:ext cx="547688" cy="350837"/>
            <a:chOff x="2736" y="3312"/>
            <a:chExt cx="384" cy="384"/>
          </a:xfrm>
        </p:grpSpPr>
        <p:sp>
          <p:nvSpPr>
            <p:cNvPr id="352287" name="Oval 31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88" name="Oval 32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002338" y="4214813"/>
            <a:ext cx="549275" cy="350837"/>
            <a:chOff x="2736" y="3312"/>
            <a:chExt cx="384" cy="384"/>
          </a:xfrm>
        </p:grpSpPr>
        <p:sp>
          <p:nvSpPr>
            <p:cNvPr id="352290" name="Oval 34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91" name="Oval 35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767638" y="4214813"/>
            <a:ext cx="549275" cy="350837"/>
            <a:chOff x="2736" y="3312"/>
            <a:chExt cx="384" cy="384"/>
          </a:xfrm>
        </p:grpSpPr>
        <p:sp>
          <p:nvSpPr>
            <p:cNvPr id="352293" name="Oval 37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94" name="Oval 38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751638" y="4214813"/>
            <a:ext cx="549275" cy="350837"/>
            <a:chOff x="2736" y="3312"/>
            <a:chExt cx="384" cy="384"/>
          </a:xfrm>
        </p:grpSpPr>
        <p:sp>
          <p:nvSpPr>
            <p:cNvPr id="352296" name="Oval 40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97" name="Oval 41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643188" y="4214813"/>
            <a:ext cx="549275" cy="350837"/>
            <a:chOff x="2736" y="3312"/>
            <a:chExt cx="384" cy="384"/>
          </a:xfrm>
        </p:grpSpPr>
        <p:sp>
          <p:nvSpPr>
            <p:cNvPr id="352299" name="Oval 43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300" name="Oval 44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3529013" y="4214813"/>
            <a:ext cx="547687" cy="350837"/>
            <a:chOff x="2736" y="3312"/>
            <a:chExt cx="384" cy="384"/>
          </a:xfrm>
        </p:grpSpPr>
        <p:sp>
          <p:nvSpPr>
            <p:cNvPr id="352302" name="Oval 46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303" name="Oval 47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021263" y="4214813"/>
            <a:ext cx="547687" cy="350837"/>
            <a:chOff x="2736" y="3312"/>
            <a:chExt cx="384" cy="384"/>
          </a:xfrm>
        </p:grpSpPr>
        <p:sp>
          <p:nvSpPr>
            <p:cNvPr id="352305" name="Oval 49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306" name="Oval 50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3424238" y="1700213"/>
            <a:ext cx="2803525" cy="176212"/>
            <a:chOff x="1956" y="1117"/>
            <a:chExt cx="1766" cy="111"/>
          </a:xfrm>
        </p:grpSpPr>
        <p:sp>
          <p:nvSpPr>
            <p:cNvPr id="352308" name="Line 52"/>
            <p:cNvSpPr>
              <a:spLocks noChangeShapeType="1"/>
            </p:cNvSpPr>
            <p:nvPr/>
          </p:nvSpPr>
          <p:spPr bwMode="auto">
            <a:xfrm flipH="1">
              <a:off x="1956" y="1117"/>
              <a:ext cx="518" cy="11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52309" name="Line 53"/>
            <p:cNvSpPr>
              <a:spLocks noChangeShapeType="1"/>
            </p:cNvSpPr>
            <p:nvPr/>
          </p:nvSpPr>
          <p:spPr bwMode="auto">
            <a:xfrm>
              <a:off x="3204" y="1117"/>
              <a:ext cx="518" cy="111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352324" name="Text Box 68"/>
          <p:cNvSpPr txBox="1">
            <a:spLocks noChangeArrowheads="1"/>
          </p:cNvSpPr>
          <p:nvPr/>
        </p:nvSpPr>
        <p:spPr bwMode="auto">
          <a:xfrm>
            <a:off x="611188" y="768350"/>
            <a:ext cx="7991475" cy="860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Cell division occurs extremely quickly and each new cell is also able to divide. </a:t>
            </a:r>
          </a:p>
        </p:txBody>
      </p:sp>
      <p:sp>
        <p:nvSpPr>
          <p:cNvPr id="352332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Where do cells come from?</a:t>
            </a:r>
            <a:endParaRPr lang="en-US"/>
          </a:p>
        </p:txBody>
      </p:sp>
      <p:sp>
        <p:nvSpPr>
          <p:cNvPr id="352336" name="Text Box 80"/>
          <p:cNvSpPr txBox="1">
            <a:spLocks noChangeArrowheads="1"/>
          </p:cNvSpPr>
          <p:nvPr/>
        </p:nvSpPr>
        <p:spPr bwMode="auto">
          <a:xfrm>
            <a:off x="611188" y="4868863"/>
            <a:ext cx="7848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4500" indent="-444500">
              <a:lnSpc>
                <a:spcPct val="50000"/>
              </a:lnSpc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Cell division makes it possible for the body to: </a:t>
            </a:r>
          </a:p>
          <a:p>
            <a:pPr marL="444500" indent="-444500">
              <a:lnSpc>
                <a:spcPct val="50000"/>
              </a:lnSpc>
              <a:spcBef>
                <a:spcPct val="50000"/>
              </a:spcBef>
              <a:buFont typeface="Wingdings 2" pitchFamily="18" charset="2"/>
              <a:buChar char=""/>
            </a:pPr>
            <a:r>
              <a:rPr lang="en-US">
                <a:solidFill>
                  <a:srgbClr val="010066"/>
                </a:solidFill>
              </a:rPr>
              <a:t>grow</a:t>
            </a:r>
            <a:r>
              <a:rPr lang="en-US" b="0">
                <a:solidFill>
                  <a:srgbClr val="010066"/>
                </a:solidFill>
              </a:rPr>
              <a:t> quickly;</a:t>
            </a:r>
          </a:p>
          <a:p>
            <a:pPr marL="444500" indent="-444500">
              <a:lnSpc>
                <a:spcPct val="50000"/>
              </a:lnSpc>
              <a:spcBef>
                <a:spcPct val="50000"/>
              </a:spcBef>
              <a:buFont typeface="Wingdings 2" pitchFamily="18" charset="2"/>
              <a:buChar char=""/>
            </a:pPr>
            <a:r>
              <a:rPr lang="en-US">
                <a:solidFill>
                  <a:srgbClr val="010066"/>
                </a:solidFill>
              </a:rPr>
              <a:t>repair</a:t>
            </a:r>
            <a:r>
              <a:rPr lang="en-US" b="0">
                <a:solidFill>
                  <a:srgbClr val="010066"/>
                </a:solidFill>
              </a:rPr>
              <a:t> cuts and replace dead cells quickly; </a:t>
            </a:r>
          </a:p>
          <a:p>
            <a:pPr marL="444500" indent="-444500">
              <a:lnSpc>
                <a:spcPct val="50000"/>
              </a:lnSpc>
              <a:spcBef>
                <a:spcPct val="50000"/>
              </a:spcBef>
              <a:buFont typeface="Wingdings 2" pitchFamily="18" charset="2"/>
              <a:buChar char=""/>
            </a:pPr>
            <a:r>
              <a:rPr lang="en-US" b="0">
                <a:solidFill>
                  <a:srgbClr val="010066"/>
                </a:solidFill>
              </a:rPr>
              <a:t>produce an enormous number of </a:t>
            </a:r>
            <a:r>
              <a:rPr lang="en-US">
                <a:solidFill>
                  <a:srgbClr val="010066"/>
                </a:solidFill>
              </a:rPr>
              <a:t>reproductive</a:t>
            </a:r>
            <a:r>
              <a:rPr lang="en-US" b="0">
                <a:solidFill>
                  <a:srgbClr val="010066"/>
                </a:solidFill>
              </a:rPr>
              <a:t> cells.</a:t>
            </a:r>
            <a:endParaRPr lang="en-GB" b="0">
              <a:solidFill>
                <a:srgbClr val="010066"/>
              </a:solidFill>
            </a:endParaRPr>
          </a:p>
        </p:txBody>
      </p: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9288" y="1484313"/>
            <a:ext cx="549275" cy="350837"/>
            <a:chOff x="2736" y="3312"/>
            <a:chExt cx="384" cy="384"/>
          </a:xfrm>
        </p:grpSpPr>
        <p:sp>
          <p:nvSpPr>
            <p:cNvPr id="352338" name="Oval 82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339" name="Oval 83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1968500" y="2203450"/>
            <a:ext cx="5616575" cy="720725"/>
            <a:chOff x="975" y="1434"/>
            <a:chExt cx="3538" cy="454"/>
          </a:xfrm>
        </p:grpSpPr>
        <p:sp>
          <p:nvSpPr>
            <p:cNvPr id="352340" name="Line 84"/>
            <p:cNvSpPr>
              <a:spLocks noChangeShapeType="1"/>
            </p:cNvSpPr>
            <p:nvPr/>
          </p:nvSpPr>
          <p:spPr bwMode="auto">
            <a:xfrm flipH="1">
              <a:off x="975" y="1480"/>
              <a:ext cx="363" cy="408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41" name="Line 85"/>
            <p:cNvSpPr>
              <a:spLocks noChangeShapeType="1"/>
            </p:cNvSpPr>
            <p:nvPr/>
          </p:nvSpPr>
          <p:spPr bwMode="auto">
            <a:xfrm>
              <a:off x="1565" y="1480"/>
              <a:ext cx="272" cy="408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42" name="Line 86"/>
            <p:cNvSpPr>
              <a:spLocks noChangeShapeType="1"/>
            </p:cNvSpPr>
            <p:nvPr/>
          </p:nvSpPr>
          <p:spPr bwMode="auto">
            <a:xfrm flipH="1">
              <a:off x="3470" y="1480"/>
              <a:ext cx="363" cy="408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43" name="Line 87"/>
            <p:cNvSpPr>
              <a:spLocks noChangeShapeType="1"/>
            </p:cNvSpPr>
            <p:nvPr/>
          </p:nvSpPr>
          <p:spPr bwMode="auto">
            <a:xfrm>
              <a:off x="4195" y="1434"/>
              <a:ext cx="318" cy="454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1290638" y="3427413"/>
            <a:ext cx="6769100" cy="722312"/>
            <a:chOff x="612" y="2205"/>
            <a:chExt cx="4264" cy="455"/>
          </a:xfrm>
        </p:grpSpPr>
        <p:sp>
          <p:nvSpPr>
            <p:cNvPr id="352344" name="Line 88"/>
            <p:cNvSpPr>
              <a:spLocks noChangeShapeType="1"/>
            </p:cNvSpPr>
            <p:nvPr/>
          </p:nvSpPr>
          <p:spPr bwMode="auto">
            <a:xfrm flipH="1">
              <a:off x="612" y="2205"/>
              <a:ext cx="272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49" name="Line 93"/>
            <p:cNvSpPr>
              <a:spLocks noChangeShapeType="1"/>
            </p:cNvSpPr>
            <p:nvPr/>
          </p:nvSpPr>
          <p:spPr bwMode="auto">
            <a:xfrm>
              <a:off x="1020" y="2205"/>
              <a:ext cx="227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0" name="Line 94"/>
            <p:cNvSpPr>
              <a:spLocks noChangeShapeType="1"/>
            </p:cNvSpPr>
            <p:nvPr/>
          </p:nvSpPr>
          <p:spPr bwMode="auto">
            <a:xfrm flipH="1">
              <a:off x="1610" y="2205"/>
              <a:ext cx="272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1" name="Line 95"/>
            <p:cNvSpPr>
              <a:spLocks noChangeShapeType="1"/>
            </p:cNvSpPr>
            <p:nvPr/>
          </p:nvSpPr>
          <p:spPr bwMode="auto">
            <a:xfrm flipH="1">
              <a:off x="3107" y="2251"/>
              <a:ext cx="272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2" name="Line 96"/>
            <p:cNvSpPr>
              <a:spLocks noChangeShapeType="1"/>
            </p:cNvSpPr>
            <p:nvPr/>
          </p:nvSpPr>
          <p:spPr bwMode="auto">
            <a:xfrm flipH="1">
              <a:off x="4196" y="2205"/>
              <a:ext cx="272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3" name="Line 97"/>
            <p:cNvSpPr>
              <a:spLocks noChangeShapeType="1"/>
            </p:cNvSpPr>
            <p:nvPr/>
          </p:nvSpPr>
          <p:spPr bwMode="auto">
            <a:xfrm>
              <a:off x="1973" y="2205"/>
              <a:ext cx="227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4" name="Line 98"/>
            <p:cNvSpPr>
              <a:spLocks noChangeShapeType="1"/>
            </p:cNvSpPr>
            <p:nvPr/>
          </p:nvSpPr>
          <p:spPr bwMode="auto">
            <a:xfrm>
              <a:off x="3560" y="2250"/>
              <a:ext cx="227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2355" name="Line 99"/>
            <p:cNvSpPr>
              <a:spLocks noChangeShapeType="1"/>
            </p:cNvSpPr>
            <p:nvPr/>
          </p:nvSpPr>
          <p:spPr bwMode="auto">
            <a:xfrm>
              <a:off x="4649" y="2205"/>
              <a:ext cx="227" cy="409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8" name="Group 109"/>
          <p:cNvGrpSpPr>
            <a:grpSpLocks/>
          </p:cNvGrpSpPr>
          <p:nvPr/>
        </p:nvGrpSpPr>
        <p:grpSpPr bwMode="auto">
          <a:xfrm>
            <a:off x="6492875" y="1916113"/>
            <a:ext cx="549275" cy="350837"/>
            <a:chOff x="3837" y="1253"/>
            <a:chExt cx="346" cy="221"/>
          </a:xfrm>
        </p:grpSpPr>
        <p:sp>
          <p:nvSpPr>
            <p:cNvPr id="352267" name="Oval 11"/>
            <p:cNvSpPr>
              <a:spLocks noChangeArrowheads="1"/>
            </p:cNvSpPr>
            <p:nvPr/>
          </p:nvSpPr>
          <p:spPr bwMode="auto">
            <a:xfrm>
              <a:off x="3837" y="1253"/>
              <a:ext cx="346" cy="2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268" name="Oval 12"/>
            <p:cNvSpPr>
              <a:spLocks noChangeArrowheads="1"/>
            </p:cNvSpPr>
            <p:nvPr/>
          </p:nvSpPr>
          <p:spPr bwMode="auto">
            <a:xfrm>
              <a:off x="3967" y="1336"/>
              <a:ext cx="86" cy="5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2447925" y="1916113"/>
            <a:ext cx="549275" cy="350837"/>
            <a:chOff x="2736" y="3312"/>
            <a:chExt cx="384" cy="384"/>
          </a:xfrm>
        </p:grpSpPr>
        <p:sp>
          <p:nvSpPr>
            <p:cNvPr id="352362" name="Oval 106"/>
            <p:cNvSpPr>
              <a:spLocks noChangeArrowheads="1"/>
            </p:cNvSpPr>
            <p:nvPr/>
          </p:nvSpPr>
          <p:spPr bwMode="auto">
            <a:xfrm>
              <a:off x="2736" y="3312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2363" name="Oval 107"/>
            <p:cNvSpPr>
              <a:spLocks noChangeArrowheads="1"/>
            </p:cNvSpPr>
            <p:nvPr/>
          </p:nvSpPr>
          <p:spPr bwMode="auto">
            <a:xfrm>
              <a:off x="2880" y="3456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7. Why might someone need an organ transplant?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just fancy having some newer, fresher organs.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Every 20 years our organs get worn out so they need replacing.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of their organs may be not working properly or have stopped working all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There is a 2-4-1 deal down at the local hospital.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4005064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8. What are “cells”?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 building blocks which make up every living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powerhouses of plants which keep them growing as they don’t eat.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Building blocks which only make up humans.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powerhouses that only cats have.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179512" y="2132856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9. What are tissues?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building blocks which make up every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More than one type of cell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are something that scientists made up and they don’t really exist.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2924944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10. What are “organs”?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Tiny building blocks which make up every organism.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or more types of tissue working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They are something that scientists made up and they don’t really exist.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3861048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11. What is a “specialised” cell?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cell which can do any kind of job.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type of cell only all joined together like bricks in a wall.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One or more types of tissue working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cell adapted to do only one type of job.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4941168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12. Why do we need cells to divide?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can get bigger.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can grow, repair ourselves and reproduce.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bits of us don’t keep falling off.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So that we don’t get too tired when our cells get worn out.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251520" y="2780928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13. What is an “organ system”?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the same colour.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the same size.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which are all completely different from one another.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600" dirty="0" smtClean="0"/>
              <a:t>A group of organs that all carry out a similar job, grouped together by the 7 live processes.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179512" y="4509120"/>
            <a:ext cx="792088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1027"/>
          <p:cNvSpPr>
            <a:spLocks noChangeArrowheads="1"/>
          </p:cNvSpPr>
          <p:nvPr/>
        </p:nvSpPr>
        <p:spPr bwMode="auto">
          <a:xfrm>
            <a:off x="251520" y="1741488"/>
            <a:ext cx="52451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C120C"/>
                </a:solidFill>
              </a:rPr>
              <a:t>What would be the problem if cells did split in half to produce new cells ?</a:t>
            </a:r>
          </a:p>
        </p:txBody>
      </p:sp>
      <p:sp>
        <p:nvSpPr>
          <p:cNvPr id="350213" name="Text Box 1029"/>
          <p:cNvSpPr txBox="1">
            <a:spLocks noChangeArrowheads="1"/>
          </p:cNvSpPr>
          <p:nvPr/>
        </p:nvSpPr>
        <p:spPr bwMode="auto">
          <a:xfrm>
            <a:off x="251520" y="3263900"/>
            <a:ext cx="8226425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What actually happens is that cells have to make new copies of the material inside them, as well as new membranes before they divide.</a:t>
            </a:r>
          </a:p>
        </p:txBody>
      </p:sp>
      <p:sp>
        <p:nvSpPr>
          <p:cNvPr id="350218" name="Text Box 1034"/>
          <p:cNvSpPr txBox="1">
            <a:spLocks noChangeArrowheads="1"/>
          </p:cNvSpPr>
          <p:nvPr/>
        </p:nvSpPr>
        <p:spPr bwMode="auto">
          <a:xfrm>
            <a:off x="251520" y="4572000"/>
            <a:ext cx="86868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Just before a cell divides, it appears to grow slightly as it reproduces everything inside itself.</a:t>
            </a:r>
          </a:p>
        </p:txBody>
      </p:sp>
      <p:sp>
        <p:nvSpPr>
          <p:cNvPr id="350220" name="Text Box 1036"/>
          <p:cNvSpPr txBox="1">
            <a:spLocks noChangeArrowheads="1"/>
          </p:cNvSpPr>
          <p:nvPr/>
        </p:nvSpPr>
        <p:spPr bwMode="auto">
          <a:xfrm>
            <a:off x="334070" y="5516563"/>
            <a:ext cx="76327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10066"/>
                </a:solidFill>
              </a:rPr>
              <a:t>The nucleus doubles in size and then divides into two equal halves. </a:t>
            </a:r>
          </a:p>
        </p:txBody>
      </p:sp>
      <p:sp>
        <p:nvSpPr>
          <p:cNvPr id="350224" name="Rectangle 1040"/>
          <p:cNvSpPr>
            <a:spLocks noGrp="1" noChangeArrowheads="1"/>
          </p:cNvSpPr>
          <p:nvPr>
            <p:ph type="title"/>
          </p:nvPr>
        </p:nvSpPr>
        <p:spPr>
          <a:xfrm>
            <a:off x="96838" y="-62221"/>
            <a:ext cx="8229600" cy="1143000"/>
          </a:xfrm>
        </p:spPr>
        <p:txBody>
          <a:bodyPr/>
          <a:lstStyle/>
          <a:p>
            <a:r>
              <a:rPr lang="en-GB" dirty="0"/>
              <a:t>      Where do cells come from?</a:t>
            </a:r>
            <a:endParaRPr lang="en-US" dirty="0"/>
          </a:p>
        </p:txBody>
      </p:sp>
      <p:sp>
        <p:nvSpPr>
          <p:cNvPr id="350225" name="Text Box 1041"/>
          <p:cNvSpPr txBox="1">
            <a:spLocks noChangeArrowheads="1"/>
          </p:cNvSpPr>
          <p:nvPr/>
        </p:nvSpPr>
        <p:spPr bwMode="auto">
          <a:xfrm>
            <a:off x="251520" y="2684463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There wouldn’t be much of the cells left!</a:t>
            </a:r>
          </a:p>
        </p:txBody>
      </p:sp>
      <p:sp>
        <p:nvSpPr>
          <p:cNvPr id="350226" name="Text Box 1042"/>
          <p:cNvSpPr txBox="1">
            <a:spLocks noChangeArrowheads="1"/>
          </p:cNvSpPr>
          <p:nvPr/>
        </p:nvSpPr>
        <p:spPr bwMode="auto">
          <a:xfrm>
            <a:off x="251520" y="981075"/>
            <a:ext cx="68405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3888" indent="-623888">
              <a:lnSpc>
                <a:spcPct val="50000"/>
              </a:lnSpc>
              <a:spcBef>
                <a:spcPct val="50000"/>
              </a:spcBef>
            </a:pPr>
            <a:r>
              <a:rPr lang="en-GB" b="0" dirty="0">
                <a:solidFill>
                  <a:srgbClr val="010066"/>
                </a:solidFill>
              </a:rPr>
              <a:t>New cells are produced by cell division, </a:t>
            </a:r>
          </a:p>
          <a:p>
            <a:pPr marL="623888" indent="-623888">
              <a:lnSpc>
                <a:spcPct val="50000"/>
              </a:lnSpc>
              <a:spcBef>
                <a:spcPct val="50000"/>
              </a:spcBef>
            </a:pPr>
            <a:r>
              <a:rPr lang="en-GB" b="0" dirty="0">
                <a:solidFill>
                  <a:srgbClr val="010066"/>
                </a:solidFill>
              </a:rPr>
              <a:t>but this doesn’t mean that cells split in half.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96136" y="1412776"/>
            <a:ext cx="2355850" cy="1296988"/>
            <a:chOff x="5796136" y="1412776"/>
            <a:chExt cx="2355850" cy="1296988"/>
          </a:xfrm>
        </p:grpSpPr>
        <p:grpSp>
          <p:nvGrpSpPr>
            <p:cNvPr id="2" name="Group 1043"/>
            <p:cNvGrpSpPr>
              <a:grpSpLocks/>
            </p:cNvGrpSpPr>
            <p:nvPr/>
          </p:nvGrpSpPr>
          <p:grpSpPr bwMode="auto">
            <a:xfrm>
              <a:off x="6661324" y="1412776"/>
              <a:ext cx="609600" cy="431800"/>
              <a:chOff x="2736" y="3312"/>
              <a:chExt cx="384" cy="384"/>
            </a:xfrm>
          </p:grpSpPr>
          <p:sp>
            <p:nvSpPr>
              <p:cNvPr id="350228" name="Oval 1044"/>
              <p:cNvSpPr>
                <a:spLocks noChangeArrowheads="1"/>
              </p:cNvSpPr>
              <p:nvPr/>
            </p:nvSpPr>
            <p:spPr bwMode="auto">
              <a:xfrm>
                <a:off x="2736" y="331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0229" name="Oval 1045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3" name="Group 1047"/>
            <p:cNvGrpSpPr>
              <a:grpSpLocks/>
            </p:cNvGrpSpPr>
            <p:nvPr/>
          </p:nvGrpSpPr>
          <p:grpSpPr bwMode="auto">
            <a:xfrm>
              <a:off x="7542386" y="2316064"/>
              <a:ext cx="609600" cy="393700"/>
              <a:chOff x="2736" y="3312"/>
              <a:chExt cx="384" cy="384"/>
            </a:xfrm>
          </p:grpSpPr>
          <p:sp>
            <p:nvSpPr>
              <p:cNvPr id="350232" name="Oval 1048"/>
              <p:cNvSpPr>
                <a:spLocks noChangeArrowheads="1"/>
              </p:cNvSpPr>
              <p:nvPr/>
            </p:nvSpPr>
            <p:spPr bwMode="auto">
              <a:xfrm>
                <a:off x="2736" y="331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0233" name="Oval 1049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1050"/>
            <p:cNvGrpSpPr>
              <a:grpSpLocks/>
            </p:cNvGrpSpPr>
            <p:nvPr/>
          </p:nvGrpSpPr>
          <p:grpSpPr bwMode="auto">
            <a:xfrm>
              <a:off x="5796136" y="2316064"/>
              <a:ext cx="609600" cy="393700"/>
              <a:chOff x="2736" y="3312"/>
              <a:chExt cx="384" cy="384"/>
            </a:xfrm>
          </p:grpSpPr>
          <p:sp>
            <p:nvSpPr>
              <p:cNvPr id="350235" name="Oval 1051"/>
              <p:cNvSpPr>
                <a:spLocks noChangeArrowheads="1"/>
              </p:cNvSpPr>
              <p:nvPr/>
            </p:nvSpPr>
            <p:spPr bwMode="auto">
              <a:xfrm>
                <a:off x="2736" y="331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0236" name="Oval 1052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50237" name="Line 1053"/>
            <p:cNvSpPr>
              <a:spLocks noChangeShapeType="1"/>
            </p:cNvSpPr>
            <p:nvPr/>
          </p:nvSpPr>
          <p:spPr bwMode="auto">
            <a:xfrm rot="20700000" flipH="1">
              <a:off x="6102524" y="1846164"/>
              <a:ext cx="608012" cy="360362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0238" name="Line 1054"/>
            <p:cNvSpPr>
              <a:spLocks noChangeShapeType="1"/>
            </p:cNvSpPr>
            <p:nvPr/>
          </p:nvSpPr>
          <p:spPr bwMode="auto">
            <a:xfrm rot="300000">
              <a:off x="7228061" y="1833464"/>
              <a:ext cx="579438" cy="431800"/>
            </a:xfrm>
            <a:prstGeom prst="line">
              <a:avLst/>
            </a:prstGeom>
            <a:noFill/>
            <a:ln w="76200">
              <a:solidFill>
                <a:srgbClr val="FC120C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350213" grpId="0"/>
      <p:bldP spid="350218" grpId="0"/>
      <p:bldP spid="350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GB" dirty="0"/>
              <a:t>      Cell division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r:id="rId2" imgW="7620120" imgH="5715000"/>
        </mc:Choice>
        <mc:Fallback>
          <p:control r:id="rId2" imgW="762012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5650" y="1143000"/>
                  <a:ext cx="7620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52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the steps in the correct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/>
              <a:t>The cell then starts cell division again</a:t>
            </a:r>
            <a:r>
              <a:rPr lang="en-GB" sz="4000" dirty="0" smtClean="0"/>
              <a:t>.</a:t>
            </a:r>
          </a:p>
          <a:p>
            <a:r>
              <a:rPr lang="en-GB" sz="4000" dirty="0"/>
              <a:t>The cell splits into two identical cells</a:t>
            </a:r>
            <a:r>
              <a:rPr lang="en-GB" sz="4000" dirty="0" smtClean="0"/>
              <a:t>.</a:t>
            </a:r>
          </a:p>
          <a:p>
            <a:r>
              <a:rPr lang="en-GB" sz="4000" dirty="0"/>
              <a:t>The nucleus containing DNA (instruction for the cell) divides</a:t>
            </a:r>
            <a:r>
              <a:rPr lang="en-GB" sz="4000" dirty="0" smtClean="0"/>
              <a:t>.</a:t>
            </a:r>
          </a:p>
          <a:p>
            <a:r>
              <a:rPr lang="en-GB" sz="4000" dirty="0"/>
              <a:t>A new cell membrane forms</a:t>
            </a:r>
            <a:r>
              <a:rPr lang="en-GB" sz="4000" dirty="0" smtClean="0"/>
              <a:t>.</a:t>
            </a:r>
          </a:p>
          <a:p>
            <a:r>
              <a:rPr lang="en-GB" sz="4000" dirty="0"/>
              <a:t>The cells take in nutrients and grow.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5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3600" dirty="0" smtClean="0"/>
              <a:t>The nucleus containing DNA (instruction for the cell) divides.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A new cell membrane forms.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The cell splits into two identical cells.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The cells take in nutrients and grow.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The cell then starts cell division again.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50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25" t="26901" r="43306" b="5201"/>
          <a:stretch/>
        </p:blipFill>
        <p:spPr>
          <a:xfrm>
            <a:off x="2411760" y="260648"/>
            <a:ext cx="4507552" cy="6336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20" y="455556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The </a:t>
            </a:r>
            <a:r>
              <a:rPr lang="en-GB" dirty="0"/>
              <a:t>nucleus containing DNA (instruction for the cell) divides.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4248" y="155679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2. A </a:t>
            </a:r>
            <a:r>
              <a:rPr lang="en-GB" dirty="0"/>
              <a:t>new cell membrane forms.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411" y="3068960"/>
            <a:ext cx="1725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3. The </a:t>
            </a:r>
            <a:r>
              <a:rPr lang="en-GB" dirty="0"/>
              <a:t>cell splits into two identical cells.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2823" y="3793599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4. The </a:t>
            </a:r>
            <a:r>
              <a:rPr lang="en-GB" dirty="0"/>
              <a:t>cells take in nutrients and grow.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5589240"/>
            <a:ext cx="233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5. The </a:t>
            </a:r>
            <a:r>
              <a:rPr lang="en-GB" dirty="0"/>
              <a:t>cell then starts cell division again.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3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1978</Words>
  <Application>Microsoft Office PowerPoint</Application>
  <PresentationFormat>On-screen Show (4:3)</PresentationFormat>
  <Paragraphs>253</Paragraphs>
  <Slides>46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Aharoni</vt:lpstr>
      <vt:lpstr>Albertville Extrabold</vt:lpstr>
      <vt:lpstr>Arial</vt:lpstr>
      <vt:lpstr>Calibri</vt:lpstr>
      <vt:lpstr>Comic Sans MS</vt:lpstr>
      <vt:lpstr>Wingdings</vt:lpstr>
      <vt:lpstr>Wingdings 2</vt:lpstr>
      <vt:lpstr>Office Theme</vt:lpstr>
      <vt:lpstr>Cell Division</vt:lpstr>
      <vt:lpstr>      When does the body need to produce new cells?</vt:lpstr>
      <vt:lpstr>       How does the body produce new cells?</vt:lpstr>
      <vt:lpstr>      Where do cells come from?</vt:lpstr>
      <vt:lpstr>      Where do cells come from?</vt:lpstr>
      <vt:lpstr>      Cell division</vt:lpstr>
      <vt:lpstr>Put the steps in the correct order</vt:lpstr>
      <vt:lpstr>Cell Division</vt:lpstr>
      <vt:lpstr>PowerPoint Presentation</vt:lpstr>
      <vt:lpstr>How does a cell divide?</vt:lpstr>
      <vt:lpstr>PowerPoint Presentation</vt:lpstr>
      <vt:lpstr>PowerPoint Presentation</vt:lpstr>
      <vt:lpstr>PowerPoint Presentation</vt:lpstr>
      <vt:lpstr>Why do we need cell division in our body?</vt:lpstr>
      <vt:lpstr>PowerPoint Presentation</vt:lpstr>
      <vt:lpstr>PowerPoint Presentation</vt:lpstr>
      <vt:lpstr>      A typical animal cell</vt:lpstr>
      <vt:lpstr>      A typical plant cell</vt:lpstr>
      <vt:lpstr>PowerPoint Presentation</vt:lpstr>
      <vt:lpstr>PowerPoint Presentation</vt:lpstr>
      <vt:lpstr>1. What three organelles (parts of a cell) do both animal and plant cells have?</vt:lpstr>
      <vt:lpstr>2. What three organelles (parts of a cell) just plant cells have?</vt:lpstr>
      <vt:lpstr>3. Which part of the microscope do you look through?</vt:lpstr>
      <vt:lpstr>4. Which part of the microscope do you turn to get a better picture?</vt:lpstr>
      <vt:lpstr>5. Which of these shows the correct order of smallest to biggest?</vt:lpstr>
      <vt:lpstr>6. Why is it important for scientists to study cell division?</vt:lpstr>
      <vt:lpstr>7. Why might someone need an organ transplant?</vt:lpstr>
      <vt:lpstr>8. What are “cells”?</vt:lpstr>
      <vt:lpstr>9. What are tissues?</vt:lpstr>
      <vt:lpstr>10. What are “organs”?</vt:lpstr>
      <vt:lpstr>11. What is a “specialised” cell?</vt:lpstr>
      <vt:lpstr>12. Why do we need cells to divide?</vt:lpstr>
      <vt:lpstr>13. What is an “organ system”?</vt:lpstr>
      <vt:lpstr>1. What three organelles (parts of a cell) do both animal and plant cells have?</vt:lpstr>
      <vt:lpstr>2. What three organelles (parts of a cell) just plant cells have?</vt:lpstr>
      <vt:lpstr>3. Which part of the microscope do you look through?</vt:lpstr>
      <vt:lpstr>4. Which part of the microscope do you turn to get a better picture?</vt:lpstr>
      <vt:lpstr>5. Which of these shoes the correct order of smallest to biggest?</vt:lpstr>
      <vt:lpstr>6. Why is it important for scientists to study cell division?</vt:lpstr>
      <vt:lpstr>7. Why might someone need an organ transplant?</vt:lpstr>
      <vt:lpstr>8. What are “cells”?</vt:lpstr>
      <vt:lpstr>9. What are tissues?</vt:lpstr>
      <vt:lpstr>10. What are “organs”?</vt:lpstr>
      <vt:lpstr>11. What is a “specialised” cell?</vt:lpstr>
      <vt:lpstr>12. Why do we need cells to divide?</vt:lpstr>
      <vt:lpstr>13. What is an “organ system”?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Shoshi</dc:creator>
  <cp:lastModifiedBy>Penguizaur</cp:lastModifiedBy>
  <cp:revision>12</cp:revision>
  <dcterms:created xsi:type="dcterms:W3CDTF">2014-01-01T11:42:48Z</dcterms:created>
  <dcterms:modified xsi:type="dcterms:W3CDTF">2016-04-01T10:17:36Z</dcterms:modified>
</cp:coreProperties>
</file>