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2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3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4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5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16.xml" ContentType="application/vnd.openxmlformats-officedocument.theme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1.xml" ContentType="application/vnd.ms-office.activeX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  <p:sldMasterId id="2147483702" r:id="rId5"/>
    <p:sldMasterId id="2147483716" r:id="rId6"/>
    <p:sldMasterId id="2147483730" r:id="rId7"/>
    <p:sldMasterId id="2147483744" r:id="rId8"/>
    <p:sldMasterId id="2147483758" r:id="rId9"/>
    <p:sldMasterId id="2147483772" r:id="rId10"/>
    <p:sldMasterId id="2147483786" r:id="rId11"/>
    <p:sldMasterId id="2147483800" r:id="rId12"/>
    <p:sldMasterId id="2147483814" r:id="rId13"/>
    <p:sldMasterId id="2147483828" r:id="rId14"/>
    <p:sldMasterId id="2147483842" r:id="rId15"/>
    <p:sldMasterId id="2147483856" r:id="rId16"/>
    <p:sldMasterId id="2147483870" r:id="rId17"/>
  </p:sldMasterIdLst>
  <p:notesMasterIdLst>
    <p:notesMasterId r:id="rId37"/>
  </p:notesMasterIdLst>
  <p:sldIdLst>
    <p:sldId id="256" r:id="rId18"/>
    <p:sldId id="257" r:id="rId19"/>
    <p:sldId id="258" r:id="rId20"/>
    <p:sldId id="259" r:id="rId21"/>
    <p:sldId id="262" r:id="rId22"/>
    <p:sldId id="263" r:id="rId23"/>
    <p:sldId id="264" r:id="rId24"/>
    <p:sldId id="261" r:id="rId25"/>
    <p:sldId id="260" r:id="rId26"/>
    <p:sldId id="274" r:id="rId27"/>
    <p:sldId id="265" r:id="rId28"/>
    <p:sldId id="266" r:id="rId29"/>
    <p:sldId id="267" r:id="rId30"/>
    <p:sldId id="268" r:id="rId31"/>
    <p:sldId id="269" r:id="rId32"/>
    <p:sldId id="270" r:id="rId33"/>
    <p:sldId id="275" r:id="rId34"/>
    <p:sldId id="276" r:id="rId35"/>
    <p:sldId id="27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50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BABC5-01D9-47DF-85F4-9ADA3D36F129}" type="datetimeFigureOut">
              <a:rPr lang="en-GB" smtClean="0"/>
              <a:t>29/03/2016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4ACD1-328A-404F-A997-D2AA4062B2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915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402241-4F62-4DF3-9416-8FBC9BFBED85}" type="slidenum">
              <a:rPr lang="en-GB"/>
              <a:pPr/>
              <a:t>2</a:t>
            </a:fld>
            <a:endParaRPr lang="en-GB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Acknowledgment</a:t>
            </a:r>
          </a:p>
          <a:p>
            <a:r>
              <a:rPr lang="en-GB"/>
              <a:t>The image is a false-colour high-resolution transmission electron micrograph (HREM) of the atomic lattice of a thin gold crystal. Magnified 16 million times at 35mm size, each yellow blob represents an individual gold atom. The micrograph has been enhanced by optical image- processing techniques. The centre to centre spacing of the atoms is 2.04 angstroms (0. 204 nanometres); this represents the practical limit of resolution of the modern electron microscope.</a:t>
            </a:r>
          </a:p>
          <a:p>
            <a:endParaRPr lang="en-GB"/>
          </a:p>
          <a:p>
            <a:r>
              <a:rPr lang="en-GB"/>
              <a:t>Credit: Graham J Hills/Science Photo Library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799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F79298-E6EF-48B3-94AE-E6721951B317}" type="slidenum">
              <a:rPr lang="en-GB"/>
              <a:pPr/>
              <a:t>13</a:t>
            </a:fld>
            <a:endParaRPr lang="en-GB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118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7E291-EF37-4B4F-B617-6DFC0DBC10F4}" type="slidenum">
              <a:rPr lang="en-GB"/>
              <a:pPr/>
              <a:t>14</a:t>
            </a:fld>
            <a:endParaRPr lang="en-GB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906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860E31-40E5-4280-8609-7B6D6C14725E}" type="slidenum">
              <a:rPr lang="en-GB"/>
              <a:pPr/>
              <a:t>15</a:t>
            </a:fld>
            <a:endParaRPr lang="en-GB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66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B2BBF8-6A4E-4C3F-8AE3-9461591DF18D}" type="slidenum">
              <a:rPr lang="en-GB"/>
              <a:pPr/>
              <a:t>16</a:t>
            </a:fld>
            <a:endParaRPr lang="en-GB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0671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4ACD1-328A-404F-A997-D2AA4062B2A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653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99FA08-8E22-4FA8-9FDC-1865356B9C3F}" type="slidenum">
              <a:rPr lang="en-GB"/>
              <a:pPr/>
              <a:t>19</a:t>
            </a:fld>
            <a:endParaRPr lang="en-GB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49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8EBD62-0533-4C57-8A36-C28588004D46}" type="slidenum">
              <a:rPr lang="en-GB"/>
              <a:pPr/>
              <a:t>3</a:t>
            </a:fld>
            <a:endParaRPr lang="en-GB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8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6D6C8C-C701-4B63-81CE-C6A499816A6E}" type="slidenum">
              <a:rPr lang="en-GB"/>
              <a:pPr/>
              <a:t>5</a:t>
            </a:fld>
            <a:endParaRPr lang="en-GB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946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5B1951-3E0F-4015-BD8B-1DDDD74F2147}" type="slidenum">
              <a:rPr lang="en-GB"/>
              <a:pPr/>
              <a:t>6</a:t>
            </a:fld>
            <a:endParaRPr lang="en-GB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951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1F36A9-489B-4404-97C6-C194071AF312}" type="slidenum">
              <a:rPr lang="en-GB"/>
              <a:pPr/>
              <a:t>7</a:t>
            </a:fld>
            <a:endParaRPr lang="en-GB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173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F170DA-D836-4443-9EBE-96DAFBD6E29B}" type="slidenum">
              <a:rPr lang="en-GB"/>
              <a:pPr/>
              <a:t>8</a:t>
            </a:fld>
            <a:endParaRPr lang="en-GB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664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181623-BADD-4201-A2D1-D40912EB7046}" type="slidenum">
              <a:rPr lang="en-GB"/>
              <a:pPr/>
              <a:t>9</a:t>
            </a:fld>
            <a:endParaRPr lang="en-GB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39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3D48A-2F73-4FCA-89D4-DECFBC6748E5}" type="slidenum">
              <a:rPr lang="en-GB"/>
              <a:pPr/>
              <a:t>11</a:t>
            </a:fld>
            <a:endParaRPr lang="en-GB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952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13A67E-1425-46CC-970E-C6629F87D5D7}" type="slidenum">
              <a:rPr lang="en-GB"/>
              <a:pPr/>
              <a:t>12</a:t>
            </a:fld>
            <a:endParaRPr lang="en-GB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260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jpeg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4.jpeg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4.jpeg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4.jpeg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4.jpeg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4.jpeg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4.jpeg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4.jpeg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jpe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jpe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jpe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jpe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59F7-A21B-474F-A68D-52F74DB30E67}" type="datetimeFigureOut">
              <a:rPr lang="en-GB" smtClean="0"/>
              <a:t>29/03/2016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D4A7-9C30-4E68-871F-0F878933B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71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59F7-A21B-474F-A68D-52F74DB30E67}" type="datetimeFigureOut">
              <a:rPr lang="en-GB" smtClean="0"/>
              <a:t>29/03/2016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D4A7-9C30-4E68-871F-0F878933B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8153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84532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5113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9545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8686800" cy="612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38045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6" name="Picture 2" descr="underlin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67" name="Text Box 3"/>
          <p:cNvSpPr txBox="1">
            <a:spLocks noChangeArrowheads="1"/>
          </p:cNvSpPr>
          <p:nvPr userDrawn="1"/>
        </p:nvSpPr>
        <p:spPr bwMode="auto">
          <a:xfrm>
            <a:off x="7032625" y="66468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9900CC"/>
                </a:solidFill>
              </a:rPr>
              <a:t>© Boardworks Ltd 2005</a:t>
            </a:r>
            <a:endParaRPr lang="en-US" sz="1200" b="1">
              <a:solidFill>
                <a:srgbClr val="000000"/>
              </a:solidFill>
            </a:endParaRPr>
          </a:p>
        </p:txBody>
      </p:sp>
      <p:pic>
        <p:nvPicPr>
          <p:cNvPr id="267268" name="Picture 4" descr="boardworks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269" name="Picture 5" descr="right_button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70" name="Text Box 6"/>
          <p:cNvSpPr txBox="1">
            <a:spLocks noChangeArrowheads="1"/>
          </p:cNvSpPr>
          <p:nvPr userDrawn="1"/>
        </p:nvSpPr>
        <p:spPr bwMode="auto">
          <a:xfrm>
            <a:off x="0" y="6619875"/>
            <a:ext cx="1116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fld id="{1DDBE876-7805-4A06-8606-9EAFF33414AF}" type="slidenum">
              <a:rPr lang="en-GB" sz="1200" b="1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sz="1200" b="1">
                <a:solidFill>
                  <a:srgbClr val="FFFFFF"/>
                </a:solidFill>
              </a:rPr>
              <a:t> of 49</a:t>
            </a:r>
          </a:p>
        </p:txBody>
      </p:sp>
    </p:spTree>
    <p:extLst>
      <p:ext uri="{BB962C8B-B14F-4D97-AF65-F5344CB8AC3E}">
        <p14:creationId xmlns:p14="http://schemas.microsoft.com/office/powerpoint/2010/main" val="399709348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4994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371050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6561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7154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71052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61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59F7-A21B-474F-A68D-52F74DB30E67}" type="datetimeFigureOut">
              <a:rPr lang="en-GB" smtClean="0"/>
              <a:t>29/03/2016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D4A7-9C30-4E68-871F-0F878933B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5820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162401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532468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9637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49925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5113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68035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8686800" cy="612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44512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6" name="Picture 2" descr="underlin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67" name="Text Box 3"/>
          <p:cNvSpPr txBox="1">
            <a:spLocks noChangeArrowheads="1"/>
          </p:cNvSpPr>
          <p:nvPr userDrawn="1"/>
        </p:nvSpPr>
        <p:spPr bwMode="auto">
          <a:xfrm>
            <a:off x="7032625" y="66468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9900CC"/>
                </a:solidFill>
              </a:rPr>
              <a:t>© Boardworks Ltd 2005</a:t>
            </a:r>
            <a:endParaRPr lang="en-US" sz="1200" b="1">
              <a:solidFill>
                <a:srgbClr val="000000"/>
              </a:solidFill>
            </a:endParaRPr>
          </a:p>
        </p:txBody>
      </p:sp>
      <p:pic>
        <p:nvPicPr>
          <p:cNvPr id="267268" name="Picture 4" descr="boardworks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269" name="Picture 5" descr="right_button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70" name="Text Box 6"/>
          <p:cNvSpPr txBox="1">
            <a:spLocks noChangeArrowheads="1"/>
          </p:cNvSpPr>
          <p:nvPr userDrawn="1"/>
        </p:nvSpPr>
        <p:spPr bwMode="auto">
          <a:xfrm>
            <a:off x="0" y="6619875"/>
            <a:ext cx="1116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fld id="{1DDBE876-7805-4A06-8606-9EAFF33414AF}" type="slidenum">
              <a:rPr lang="en-GB" sz="1200" b="1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sz="1200" b="1">
                <a:solidFill>
                  <a:srgbClr val="FFFFFF"/>
                </a:solidFill>
              </a:rPr>
              <a:t> of 49</a:t>
            </a:r>
          </a:p>
        </p:txBody>
      </p:sp>
    </p:spTree>
    <p:extLst>
      <p:ext uri="{BB962C8B-B14F-4D97-AF65-F5344CB8AC3E}">
        <p14:creationId xmlns:p14="http://schemas.microsoft.com/office/powerpoint/2010/main" val="288568724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76460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796202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0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6" name="Picture 2" descr="underlin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67" name="Text Box 3"/>
          <p:cNvSpPr txBox="1">
            <a:spLocks noChangeArrowheads="1"/>
          </p:cNvSpPr>
          <p:nvPr userDrawn="1"/>
        </p:nvSpPr>
        <p:spPr bwMode="auto">
          <a:xfrm>
            <a:off x="7032625" y="66468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9900CC"/>
                </a:solidFill>
              </a:rPr>
              <a:t>© Boardworks Ltd 2005</a:t>
            </a:r>
            <a:endParaRPr lang="en-US" sz="1200" b="1">
              <a:solidFill>
                <a:srgbClr val="000000"/>
              </a:solidFill>
            </a:endParaRPr>
          </a:p>
        </p:txBody>
      </p:sp>
      <p:pic>
        <p:nvPicPr>
          <p:cNvPr id="267268" name="Picture 4" descr="boardworks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269" name="Picture 5" descr="right_button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70" name="Text Box 6"/>
          <p:cNvSpPr txBox="1">
            <a:spLocks noChangeArrowheads="1"/>
          </p:cNvSpPr>
          <p:nvPr userDrawn="1"/>
        </p:nvSpPr>
        <p:spPr bwMode="auto">
          <a:xfrm>
            <a:off x="0" y="6619875"/>
            <a:ext cx="1116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fld id="{1DDBE876-7805-4A06-8606-9EAFF33414AF}" type="slidenum">
              <a:rPr lang="en-GB" sz="1200" b="1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sz="1200" b="1">
                <a:solidFill>
                  <a:srgbClr val="FFFFFF"/>
                </a:solidFill>
              </a:rPr>
              <a:t> of 49</a:t>
            </a:r>
          </a:p>
        </p:txBody>
      </p:sp>
    </p:spTree>
    <p:extLst>
      <p:ext uri="{BB962C8B-B14F-4D97-AF65-F5344CB8AC3E}">
        <p14:creationId xmlns:p14="http://schemas.microsoft.com/office/powerpoint/2010/main" val="266908872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77141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79050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18930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461740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09429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91888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38213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5113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71369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8686800" cy="612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80751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6" name="Picture 2" descr="underlin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67" name="Text Box 3"/>
          <p:cNvSpPr txBox="1">
            <a:spLocks noChangeArrowheads="1"/>
          </p:cNvSpPr>
          <p:nvPr userDrawn="1"/>
        </p:nvSpPr>
        <p:spPr bwMode="auto">
          <a:xfrm>
            <a:off x="7032625" y="66468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9900CC"/>
                </a:solidFill>
              </a:rPr>
              <a:t>© Boardworks Ltd 2005</a:t>
            </a:r>
            <a:endParaRPr lang="en-US" sz="1200" b="1">
              <a:solidFill>
                <a:srgbClr val="000000"/>
              </a:solidFill>
            </a:endParaRPr>
          </a:p>
        </p:txBody>
      </p:sp>
      <p:pic>
        <p:nvPicPr>
          <p:cNvPr id="267268" name="Picture 4" descr="boardworks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269" name="Picture 5" descr="right_button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70" name="Text Box 6"/>
          <p:cNvSpPr txBox="1">
            <a:spLocks noChangeArrowheads="1"/>
          </p:cNvSpPr>
          <p:nvPr userDrawn="1"/>
        </p:nvSpPr>
        <p:spPr bwMode="auto">
          <a:xfrm>
            <a:off x="0" y="6619875"/>
            <a:ext cx="1116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fld id="{1DDBE876-7805-4A06-8606-9EAFF33414AF}" type="slidenum">
              <a:rPr lang="en-GB" sz="1200" b="1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sz="1200" b="1">
                <a:solidFill>
                  <a:srgbClr val="FFFFFF"/>
                </a:solidFill>
              </a:rPr>
              <a:t> of 49</a:t>
            </a:r>
          </a:p>
        </p:txBody>
      </p:sp>
    </p:spTree>
    <p:extLst>
      <p:ext uri="{BB962C8B-B14F-4D97-AF65-F5344CB8AC3E}">
        <p14:creationId xmlns:p14="http://schemas.microsoft.com/office/powerpoint/2010/main" val="1283955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1391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98245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330600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76414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35554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64313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3019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803413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655570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65739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210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35007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5113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11534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8686800" cy="612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03300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6" name="Picture 2" descr="underlin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67" name="Text Box 3"/>
          <p:cNvSpPr txBox="1">
            <a:spLocks noChangeArrowheads="1"/>
          </p:cNvSpPr>
          <p:nvPr userDrawn="1"/>
        </p:nvSpPr>
        <p:spPr bwMode="auto">
          <a:xfrm>
            <a:off x="7032625" y="66468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9900CC"/>
                </a:solidFill>
              </a:rPr>
              <a:t>© Boardworks Ltd 2005</a:t>
            </a:r>
            <a:endParaRPr lang="en-US" sz="1200" b="1">
              <a:solidFill>
                <a:srgbClr val="000000"/>
              </a:solidFill>
            </a:endParaRPr>
          </a:p>
        </p:txBody>
      </p:sp>
      <p:pic>
        <p:nvPicPr>
          <p:cNvPr id="267268" name="Picture 4" descr="boardworks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269" name="Picture 5" descr="right_button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70" name="Text Box 6"/>
          <p:cNvSpPr txBox="1">
            <a:spLocks noChangeArrowheads="1"/>
          </p:cNvSpPr>
          <p:nvPr userDrawn="1"/>
        </p:nvSpPr>
        <p:spPr bwMode="auto">
          <a:xfrm>
            <a:off x="0" y="6619875"/>
            <a:ext cx="1116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fld id="{1DDBE876-7805-4A06-8606-9EAFF33414AF}" type="slidenum">
              <a:rPr lang="en-GB" sz="1200" b="1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sz="1200" b="1">
                <a:solidFill>
                  <a:srgbClr val="FFFFFF"/>
                </a:solidFill>
              </a:rPr>
              <a:t> of 49</a:t>
            </a:r>
          </a:p>
        </p:txBody>
      </p:sp>
    </p:spTree>
    <p:extLst>
      <p:ext uri="{BB962C8B-B14F-4D97-AF65-F5344CB8AC3E}">
        <p14:creationId xmlns:p14="http://schemas.microsoft.com/office/powerpoint/2010/main" val="275047913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80991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242435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81942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75914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35817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45387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6186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85058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771959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044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92403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5113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76340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8686800" cy="612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16159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6" name="Picture 2" descr="underlin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67" name="Text Box 3"/>
          <p:cNvSpPr txBox="1">
            <a:spLocks noChangeArrowheads="1"/>
          </p:cNvSpPr>
          <p:nvPr userDrawn="1"/>
        </p:nvSpPr>
        <p:spPr bwMode="auto">
          <a:xfrm>
            <a:off x="7032625" y="66468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9900CC"/>
                </a:solidFill>
              </a:rPr>
              <a:t>© Boardworks Ltd 2005</a:t>
            </a:r>
            <a:endParaRPr lang="en-US" sz="1200" b="1">
              <a:solidFill>
                <a:srgbClr val="000000"/>
              </a:solidFill>
            </a:endParaRPr>
          </a:p>
        </p:txBody>
      </p:sp>
      <p:pic>
        <p:nvPicPr>
          <p:cNvPr id="267268" name="Picture 4" descr="boardworks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269" name="Picture 5" descr="right_button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70" name="Text Box 6"/>
          <p:cNvSpPr txBox="1">
            <a:spLocks noChangeArrowheads="1"/>
          </p:cNvSpPr>
          <p:nvPr userDrawn="1"/>
        </p:nvSpPr>
        <p:spPr bwMode="auto">
          <a:xfrm>
            <a:off x="0" y="6619875"/>
            <a:ext cx="1116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fld id="{1DDBE876-7805-4A06-8606-9EAFF33414AF}" type="slidenum">
              <a:rPr lang="en-GB" sz="1200" b="1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sz="1200" b="1">
                <a:solidFill>
                  <a:srgbClr val="FFFFFF"/>
                </a:solidFill>
              </a:rPr>
              <a:t> of 49</a:t>
            </a:r>
          </a:p>
        </p:txBody>
      </p:sp>
    </p:spTree>
    <p:extLst>
      <p:ext uri="{BB962C8B-B14F-4D97-AF65-F5344CB8AC3E}">
        <p14:creationId xmlns:p14="http://schemas.microsoft.com/office/powerpoint/2010/main" val="319814527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08396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085160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78783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117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41419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41605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55089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721749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153051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00254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61334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5113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53802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8686800" cy="612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851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6" name="Picture 2" descr="underlin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67" name="Text Box 3"/>
          <p:cNvSpPr txBox="1">
            <a:spLocks noChangeArrowheads="1"/>
          </p:cNvSpPr>
          <p:nvPr userDrawn="1"/>
        </p:nvSpPr>
        <p:spPr bwMode="auto">
          <a:xfrm>
            <a:off x="7032625" y="66468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9900CC"/>
                </a:solidFill>
              </a:rPr>
              <a:t>© Boardworks Ltd 2005</a:t>
            </a:r>
            <a:endParaRPr lang="en-US" sz="1200" b="1">
              <a:solidFill>
                <a:srgbClr val="000000"/>
              </a:solidFill>
            </a:endParaRPr>
          </a:p>
        </p:txBody>
      </p:sp>
      <p:pic>
        <p:nvPicPr>
          <p:cNvPr id="267268" name="Picture 4" descr="boardworks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269" name="Picture 5" descr="right_button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70" name="Text Box 6"/>
          <p:cNvSpPr txBox="1">
            <a:spLocks noChangeArrowheads="1"/>
          </p:cNvSpPr>
          <p:nvPr userDrawn="1"/>
        </p:nvSpPr>
        <p:spPr bwMode="auto">
          <a:xfrm>
            <a:off x="0" y="6619875"/>
            <a:ext cx="1116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fld id="{1DDBE876-7805-4A06-8606-9EAFF33414AF}" type="slidenum">
              <a:rPr lang="en-GB" sz="1200" b="1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sz="1200" b="1">
                <a:solidFill>
                  <a:srgbClr val="FFFFFF"/>
                </a:solidFill>
              </a:rPr>
              <a:t> of 49</a:t>
            </a:r>
          </a:p>
        </p:txBody>
      </p:sp>
    </p:spTree>
    <p:extLst>
      <p:ext uri="{BB962C8B-B14F-4D97-AF65-F5344CB8AC3E}">
        <p14:creationId xmlns:p14="http://schemas.microsoft.com/office/powerpoint/2010/main" val="385208069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839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23334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659067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97472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16235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22409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55186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502599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364624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53791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51722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5113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104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1222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8686800" cy="612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060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6" name="Picture 2" descr="underlin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67" name="Text Box 3"/>
          <p:cNvSpPr txBox="1">
            <a:spLocks noChangeArrowheads="1"/>
          </p:cNvSpPr>
          <p:nvPr userDrawn="1"/>
        </p:nvSpPr>
        <p:spPr bwMode="auto">
          <a:xfrm>
            <a:off x="7032625" y="66468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9900CC"/>
                </a:solidFill>
              </a:rPr>
              <a:t>© Boardworks Ltd 2005</a:t>
            </a:r>
            <a:endParaRPr lang="en-US" sz="1200" b="1">
              <a:solidFill>
                <a:srgbClr val="000000"/>
              </a:solidFill>
            </a:endParaRPr>
          </a:p>
        </p:txBody>
      </p:sp>
      <p:pic>
        <p:nvPicPr>
          <p:cNvPr id="267268" name="Picture 4" descr="boardworks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269" name="Picture 5" descr="right_button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70" name="Text Box 6"/>
          <p:cNvSpPr txBox="1">
            <a:spLocks noChangeArrowheads="1"/>
          </p:cNvSpPr>
          <p:nvPr userDrawn="1"/>
        </p:nvSpPr>
        <p:spPr bwMode="auto">
          <a:xfrm>
            <a:off x="0" y="6619875"/>
            <a:ext cx="1116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fld id="{1DDBE876-7805-4A06-8606-9EAFF33414AF}" type="slidenum">
              <a:rPr lang="en-GB" sz="1200" b="1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sz="1200" b="1">
                <a:solidFill>
                  <a:srgbClr val="FFFFFF"/>
                </a:solidFill>
              </a:rPr>
              <a:t> of 49</a:t>
            </a:r>
          </a:p>
        </p:txBody>
      </p:sp>
    </p:spTree>
    <p:extLst>
      <p:ext uri="{BB962C8B-B14F-4D97-AF65-F5344CB8AC3E}">
        <p14:creationId xmlns:p14="http://schemas.microsoft.com/office/powerpoint/2010/main" val="407047507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07769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983047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89780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65845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20675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2193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737159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8429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196354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85209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87778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5113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17552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8686800" cy="612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25397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6" name="Picture 2" descr="underlin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67" name="Text Box 3"/>
          <p:cNvSpPr txBox="1">
            <a:spLocks noChangeArrowheads="1"/>
          </p:cNvSpPr>
          <p:nvPr userDrawn="1"/>
        </p:nvSpPr>
        <p:spPr bwMode="auto">
          <a:xfrm>
            <a:off x="7032625" y="66468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9900CC"/>
                </a:solidFill>
              </a:rPr>
              <a:t>© Boardworks Ltd 2005</a:t>
            </a:r>
            <a:endParaRPr lang="en-US" sz="1200" b="1">
              <a:solidFill>
                <a:srgbClr val="000000"/>
              </a:solidFill>
            </a:endParaRPr>
          </a:p>
        </p:txBody>
      </p:sp>
      <p:pic>
        <p:nvPicPr>
          <p:cNvPr id="267268" name="Picture 4" descr="boardworks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269" name="Picture 5" descr="right_button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70" name="Text Box 6"/>
          <p:cNvSpPr txBox="1">
            <a:spLocks noChangeArrowheads="1"/>
          </p:cNvSpPr>
          <p:nvPr userDrawn="1"/>
        </p:nvSpPr>
        <p:spPr bwMode="auto">
          <a:xfrm>
            <a:off x="0" y="6619875"/>
            <a:ext cx="1116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fld id="{1DDBE876-7805-4A06-8606-9EAFF33414AF}" type="slidenum">
              <a:rPr lang="en-GB" sz="1200" b="1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sz="1200" b="1">
                <a:solidFill>
                  <a:srgbClr val="FFFFFF"/>
                </a:solidFill>
              </a:rPr>
              <a:t> of 49</a:t>
            </a:r>
          </a:p>
        </p:txBody>
      </p:sp>
    </p:spTree>
    <p:extLst>
      <p:ext uri="{BB962C8B-B14F-4D97-AF65-F5344CB8AC3E}">
        <p14:creationId xmlns:p14="http://schemas.microsoft.com/office/powerpoint/2010/main" val="407047507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07769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983047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89780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65845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20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59F7-A21B-474F-A68D-52F74DB30E67}" type="datetimeFigureOut">
              <a:rPr lang="en-GB" smtClean="0"/>
              <a:t>29/03/2016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D4A7-9C30-4E68-871F-0F878933B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619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125935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2193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737159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842972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85209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87778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5113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17552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8686800" cy="612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25397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6" name="Picture 2" descr="underlin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67" name="Text Box 3"/>
          <p:cNvSpPr txBox="1">
            <a:spLocks noChangeArrowheads="1"/>
          </p:cNvSpPr>
          <p:nvPr userDrawn="1"/>
        </p:nvSpPr>
        <p:spPr bwMode="auto">
          <a:xfrm>
            <a:off x="7032625" y="66468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9900CC"/>
                </a:solidFill>
              </a:rPr>
              <a:t>© Boardworks Ltd 2005</a:t>
            </a:r>
            <a:endParaRPr lang="en-US" sz="1200" b="1">
              <a:solidFill>
                <a:srgbClr val="000000"/>
              </a:solidFill>
            </a:endParaRPr>
          </a:p>
        </p:txBody>
      </p:sp>
      <p:pic>
        <p:nvPicPr>
          <p:cNvPr id="267268" name="Picture 4" descr="boardworks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269" name="Picture 5" descr="right_button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70" name="Text Box 6"/>
          <p:cNvSpPr txBox="1">
            <a:spLocks noChangeArrowheads="1"/>
          </p:cNvSpPr>
          <p:nvPr userDrawn="1"/>
        </p:nvSpPr>
        <p:spPr bwMode="auto">
          <a:xfrm>
            <a:off x="0" y="6619875"/>
            <a:ext cx="1116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fld id="{1DDBE876-7805-4A06-8606-9EAFF33414AF}" type="slidenum">
              <a:rPr lang="en-GB" sz="1200" b="1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sz="1200" b="1">
                <a:solidFill>
                  <a:srgbClr val="FFFFFF"/>
                </a:solidFill>
              </a:rPr>
              <a:t> of 49</a:t>
            </a:r>
          </a:p>
        </p:txBody>
      </p:sp>
    </p:spTree>
    <p:extLst>
      <p:ext uri="{BB962C8B-B14F-4D97-AF65-F5344CB8AC3E}">
        <p14:creationId xmlns:p14="http://schemas.microsoft.com/office/powerpoint/2010/main" val="189172505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85949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125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10465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08821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99876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53421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04245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73032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08819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5599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9931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5113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31320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8686800" cy="612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215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22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5113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031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8686800" cy="612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0075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6" name="Picture 2" descr="underlin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67" name="Text Box 3"/>
          <p:cNvSpPr txBox="1">
            <a:spLocks noChangeArrowheads="1"/>
          </p:cNvSpPr>
          <p:nvPr userDrawn="1"/>
        </p:nvSpPr>
        <p:spPr bwMode="auto">
          <a:xfrm>
            <a:off x="7032625" y="66468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9900CC"/>
                </a:solidFill>
              </a:rPr>
              <a:t>© Boardworks Ltd 2005</a:t>
            </a:r>
            <a:endParaRPr lang="en-US" sz="1200" b="1">
              <a:solidFill>
                <a:srgbClr val="000000"/>
              </a:solidFill>
            </a:endParaRPr>
          </a:p>
        </p:txBody>
      </p:sp>
      <p:pic>
        <p:nvPicPr>
          <p:cNvPr id="267268" name="Picture 4" descr="boardworks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269" name="Picture 5" descr="right_button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70" name="Text Box 6"/>
          <p:cNvSpPr txBox="1">
            <a:spLocks noChangeArrowheads="1"/>
          </p:cNvSpPr>
          <p:nvPr userDrawn="1"/>
        </p:nvSpPr>
        <p:spPr bwMode="auto">
          <a:xfrm>
            <a:off x="0" y="6619875"/>
            <a:ext cx="1116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fld id="{1DDBE876-7805-4A06-8606-9EAFF33414AF}" type="slidenum">
              <a:rPr lang="en-GB" sz="1200" b="1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sz="1200" b="1">
                <a:solidFill>
                  <a:srgbClr val="FFFFFF"/>
                </a:solidFill>
              </a:rPr>
              <a:t> of 49</a:t>
            </a:r>
          </a:p>
        </p:txBody>
      </p:sp>
    </p:spTree>
    <p:extLst>
      <p:ext uri="{BB962C8B-B14F-4D97-AF65-F5344CB8AC3E}">
        <p14:creationId xmlns:p14="http://schemas.microsoft.com/office/powerpoint/2010/main" val="25313175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6366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1800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5420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42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59F7-A21B-474F-A68D-52F74DB30E67}" type="datetimeFigureOut">
              <a:rPr lang="en-GB" smtClean="0"/>
              <a:t>29/03/2016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D4A7-9C30-4E68-871F-0F878933B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8539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8726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58779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48655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76502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9401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4485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5113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343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8686800" cy="612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7431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6" name="Picture 2" descr="underlin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67" name="Text Box 3"/>
          <p:cNvSpPr txBox="1">
            <a:spLocks noChangeArrowheads="1"/>
          </p:cNvSpPr>
          <p:nvPr userDrawn="1"/>
        </p:nvSpPr>
        <p:spPr bwMode="auto">
          <a:xfrm>
            <a:off x="7032625" y="66468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9900CC"/>
                </a:solidFill>
              </a:rPr>
              <a:t>© Boardworks Ltd 2005</a:t>
            </a:r>
            <a:endParaRPr lang="en-US" sz="1200" b="1">
              <a:solidFill>
                <a:srgbClr val="000000"/>
              </a:solidFill>
            </a:endParaRPr>
          </a:p>
        </p:txBody>
      </p:sp>
      <p:pic>
        <p:nvPicPr>
          <p:cNvPr id="267268" name="Picture 4" descr="boardworks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269" name="Picture 5" descr="right_button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70" name="Text Box 6"/>
          <p:cNvSpPr txBox="1">
            <a:spLocks noChangeArrowheads="1"/>
          </p:cNvSpPr>
          <p:nvPr userDrawn="1"/>
        </p:nvSpPr>
        <p:spPr bwMode="auto">
          <a:xfrm>
            <a:off x="0" y="6619875"/>
            <a:ext cx="1116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fld id="{1DDBE876-7805-4A06-8606-9EAFF33414AF}" type="slidenum">
              <a:rPr lang="en-GB" sz="1200" b="1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sz="1200" b="1">
                <a:solidFill>
                  <a:srgbClr val="FFFFFF"/>
                </a:solidFill>
              </a:rPr>
              <a:t> of 49</a:t>
            </a:r>
          </a:p>
        </p:txBody>
      </p:sp>
    </p:spTree>
    <p:extLst>
      <p:ext uri="{BB962C8B-B14F-4D97-AF65-F5344CB8AC3E}">
        <p14:creationId xmlns:p14="http://schemas.microsoft.com/office/powerpoint/2010/main" val="21118613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58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59F7-A21B-474F-A68D-52F74DB30E67}" type="datetimeFigureOut">
              <a:rPr lang="en-GB" smtClean="0"/>
              <a:t>29/03/2016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D4A7-9C30-4E68-871F-0F878933B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5688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61868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5992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0613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036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928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43900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71557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5934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8618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5113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83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59F7-A21B-474F-A68D-52F74DB30E67}" type="datetimeFigureOut">
              <a:rPr lang="en-GB" smtClean="0"/>
              <a:t>29/03/2016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D4A7-9C30-4E68-871F-0F878933B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5668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8686800" cy="612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1884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6" name="Picture 2" descr="underlin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67" name="Text Box 3"/>
          <p:cNvSpPr txBox="1">
            <a:spLocks noChangeArrowheads="1"/>
          </p:cNvSpPr>
          <p:nvPr userDrawn="1"/>
        </p:nvSpPr>
        <p:spPr bwMode="auto">
          <a:xfrm>
            <a:off x="7032625" y="66468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9900CC"/>
                </a:solidFill>
              </a:rPr>
              <a:t>© Boardworks Ltd 2005</a:t>
            </a:r>
            <a:endParaRPr lang="en-US" sz="1200" b="1">
              <a:solidFill>
                <a:srgbClr val="000000"/>
              </a:solidFill>
            </a:endParaRPr>
          </a:p>
        </p:txBody>
      </p:sp>
      <p:pic>
        <p:nvPicPr>
          <p:cNvPr id="267268" name="Picture 4" descr="boardworks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269" name="Picture 5" descr="right_button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70" name="Text Box 6"/>
          <p:cNvSpPr txBox="1">
            <a:spLocks noChangeArrowheads="1"/>
          </p:cNvSpPr>
          <p:nvPr userDrawn="1"/>
        </p:nvSpPr>
        <p:spPr bwMode="auto">
          <a:xfrm>
            <a:off x="0" y="6619875"/>
            <a:ext cx="1116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fld id="{1DDBE876-7805-4A06-8606-9EAFF33414AF}" type="slidenum">
              <a:rPr lang="en-GB" sz="1200" b="1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sz="1200" b="1">
                <a:solidFill>
                  <a:srgbClr val="FFFFFF"/>
                </a:solidFill>
              </a:rPr>
              <a:t> of 49</a:t>
            </a:r>
          </a:p>
        </p:txBody>
      </p:sp>
    </p:spTree>
    <p:extLst>
      <p:ext uri="{BB962C8B-B14F-4D97-AF65-F5344CB8AC3E}">
        <p14:creationId xmlns:p14="http://schemas.microsoft.com/office/powerpoint/2010/main" val="430813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4384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87389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0869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7399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9421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5811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20721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655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59F7-A21B-474F-A68D-52F74DB30E67}" type="datetimeFigureOut">
              <a:rPr lang="en-GB" smtClean="0"/>
              <a:t>29/03/2016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D4A7-9C30-4E68-871F-0F878933B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4666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6411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0558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5113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8007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8686800" cy="612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4135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6" name="Picture 2" descr="underlin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67" name="Text Box 3"/>
          <p:cNvSpPr txBox="1">
            <a:spLocks noChangeArrowheads="1"/>
          </p:cNvSpPr>
          <p:nvPr userDrawn="1"/>
        </p:nvSpPr>
        <p:spPr bwMode="auto">
          <a:xfrm>
            <a:off x="7032625" y="66468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9900CC"/>
                </a:solidFill>
              </a:rPr>
              <a:t>© Boardworks Ltd 2005</a:t>
            </a:r>
            <a:endParaRPr lang="en-US" sz="1200" b="1">
              <a:solidFill>
                <a:srgbClr val="000000"/>
              </a:solidFill>
            </a:endParaRPr>
          </a:p>
        </p:txBody>
      </p:sp>
      <p:pic>
        <p:nvPicPr>
          <p:cNvPr id="267268" name="Picture 4" descr="boardworks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269" name="Picture 5" descr="right_button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70" name="Text Box 6"/>
          <p:cNvSpPr txBox="1">
            <a:spLocks noChangeArrowheads="1"/>
          </p:cNvSpPr>
          <p:nvPr userDrawn="1"/>
        </p:nvSpPr>
        <p:spPr bwMode="auto">
          <a:xfrm>
            <a:off x="0" y="6619875"/>
            <a:ext cx="1116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fld id="{1DDBE876-7805-4A06-8606-9EAFF33414AF}" type="slidenum">
              <a:rPr lang="en-GB" sz="1200" b="1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sz="1200" b="1">
                <a:solidFill>
                  <a:srgbClr val="FFFFFF"/>
                </a:solidFill>
              </a:rPr>
              <a:t> of 49</a:t>
            </a:r>
          </a:p>
        </p:txBody>
      </p:sp>
    </p:spTree>
    <p:extLst>
      <p:ext uri="{BB962C8B-B14F-4D97-AF65-F5344CB8AC3E}">
        <p14:creationId xmlns:p14="http://schemas.microsoft.com/office/powerpoint/2010/main" val="19541264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4257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15917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7581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3810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93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59F7-A21B-474F-A68D-52F74DB30E67}" type="datetimeFigureOut">
              <a:rPr lang="en-GB" smtClean="0"/>
              <a:t>29/03/2016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D4A7-9C30-4E68-871F-0F878933B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6836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8340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9822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93060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0764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2983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5113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7042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8686800" cy="612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3049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6" name="Picture 2" descr="underlin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67" name="Text Box 3"/>
          <p:cNvSpPr txBox="1">
            <a:spLocks noChangeArrowheads="1"/>
          </p:cNvSpPr>
          <p:nvPr userDrawn="1"/>
        </p:nvSpPr>
        <p:spPr bwMode="auto">
          <a:xfrm>
            <a:off x="7032625" y="66468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9900CC"/>
                </a:solidFill>
              </a:rPr>
              <a:t>© Boardworks Ltd 2005</a:t>
            </a:r>
            <a:endParaRPr lang="en-US" sz="1200" b="1">
              <a:solidFill>
                <a:srgbClr val="000000"/>
              </a:solidFill>
            </a:endParaRPr>
          </a:p>
        </p:txBody>
      </p:sp>
      <p:pic>
        <p:nvPicPr>
          <p:cNvPr id="267268" name="Picture 4" descr="boardworks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269" name="Picture 5" descr="right_button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70" name="Text Box 6"/>
          <p:cNvSpPr txBox="1">
            <a:spLocks noChangeArrowheads="1"/>
          </p:cNvSpPr>
          <p:nvPr userDrawn="1"/>
        </p:nvSpPr>
        <p:spPr bwMode="auto">
          <a:xfrm>
            <a:off x="0" y="6619875"/>
            <a:ext cx="1116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fld id="{1DDBE876-7805-4A06-8606-9EAFF33414AF}" type="slidenum">
              <a:rPr lang="en-GB" sz="1200" b="1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sz="1200" b="1">
                <a:solidFill>
                  <a:srgbClr val="FFFFFF"/>
                </a:solidFill>
              </a:rPr>
              <a:t> of 49</a:t>
            </a:r>
          </a:p>
        </p:txBody>
      </p:sp>
    </p:spTree>
    <p:extLst>
      <p:ext uri="{BB962C8B-B14F-4D97-AF65-F5344CB8AC3E}">
        <p14:creationId xmlns:p14="http://schemas.microsoft.com/office/powerpoint/2010/main" val="13459771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9282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724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59F7-A21B-474F-A68D-52F74DB30E67}" type="datetimeFigureOut">
              <a:rPr lang="en-GB" smtClean="0"/>
              <a:t>29/03/2016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D4A7-9C30-4E68-871F-0F878933B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0361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3365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0684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9647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0163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06208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40221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9476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7110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5113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2268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8686800" cy="612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095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59F7-A21B-474F-A68D-52F74DB30E67}" type="datetimeFigureOut">
              <a:rPr lang="en-GB" smtClean="0"/>
              <a:t>29/03/2016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D4A7-9C30-4E68-871F-0F878933B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9792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6" name="Picture 2" descr="underlin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67" name="Text Box 3"/>
          <p:cNvSpPr txBox="1">
            <a:spLocks noChangeArrowheads="1"/>
          </p:cNvSpPr>
          <p:nvPr userDrawn="1"/>
        </p:nvSpPr>
        <p:spPr bwMode="auto">
          <a:xfrm>
            <a:off x="7032625" y="66468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9900CC"/>
                </a:solidFill>
              </a:rPr>
              <a:t>© Boardworks Ltd 2005</a:t>
            </a:r>
            <a:endParaRPr lang="en-US" sz="1200" b="1">
              <a:solidFill>
                <a:srgbClr val="000000"/>
              </a:solidFill>
            </a:endParaRPr>
          </a:p>
        </p:txBody>
      </p:sp>
      <p:pic>
        <p:nvPicPr>
          <p:cNvPr id="267268" name="Picture 4" descr="boardworks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269" name="Picture 5" descr="right_button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70" name="Text Box 6"/>
          <p:cNvSpPr txBox="1">
            <a:spLocks noChangeArrowheads="1"/>
          </p:cNvSpPr>
          <p:nvPr userDrawn="1"/>
        </p:nvSpPr>
        <p:spPr bwMode="auto">
          <a:xfrm>
            <a:off x="0" y="6619875"/>
            <a:ext cx="1116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fld id="{1DDBE876-7805-4A06-8606-9EAFF33414AF}" type="slidenum">
              <a:rPr lang="en-GB" sz="1200" b="1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sz="1200" b="1">
                <a:solidFill>
                  <a:srgbClr val="FFFFFF"/>
                </a:solidFill>
              </a:rPr>
              <a:t> of 49</a:t>
            </a:r>
          </a:p>
        </p:txBody>
      </p:sp>
    </p:spTree>
    <p:extLst>
      <p:ext uri="{BB962C8B-B14F-4D97-AF65-F5344CB8AC3E}">
        <p14:creationId xmlns:p14="http://schemas.microsoft.com/office/powerpoint/2010/main" val="38136123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2712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56232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9875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7130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49131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614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492719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79389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48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17.xml"/><Relationship Id="rId16" Type="http://schemas.openxmlformats.org/officeDocument/2006/relationships/image" Target="../media/image2.jpe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25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30.xml"/><Relationship Id="rId16" Type="http://schemas.openxmlformats.org/officeDocument/2006/relationships/image" Target="../media/image2.jpe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38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43.xml"/><Relationship Id="rId16" Type="http://schemas.openxmlformats.org/officeDocument/2006/relationships/image" Target="../media/image2.jpe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51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56.xml"/><Relationship Id="rId16" Type="http://schemas.openxmlformats.org/officeDocument/2006/relationships/image" Target="../media/image2.jpe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64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slideLayout" Target="../slideLayouts/slideLayout180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69.xml"/><Relationship Id="rId16" Type="http://schemas.openxmlformats.org/officeDocument/2006/relationships/image" Target="../media/image2.jpe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77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slideLayout" Target="../slideLayouts/slideLayout19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82.xml"/><Relationship Id="rId16" Type="http://schemas.openxmlformats.org/officeDocument/2006/relationships/image" Target="../media/image2.jpe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9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slideLayout" Target="../slideLayouts/slideLayout206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95.xml"/><Relationship Id="rId16" Type="http://schemas.openxmlformats.org/officeDocument/2006/relationships/image" Target="../media/image2.jpe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03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4.xml"/><Relationship Id="rId13" Type="http://schemas.openxmlformats.org/officeDocument/2006/relationships/slideLayout" Target="../slideLayouts/slideLayout219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3.xml"/><Relationship Id="rId12" Type="http://schemas.openxmlformats.org/officeDocument/2006/relationships/slideLayout" Target="../slideLayouts/slideLayout218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08.xml"/><Relationship Id="rId16" Type="http://schemas.openxmlformats.org/officeDocument/2006/relationships/image" Target="../media/image2.jpe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21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6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5.xml"/><Relationship Id="rId14" Type="http://schemas.openxmlformats.org/officeDocument/2006/relationships/theme" Target="../theme/theme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jpe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2.jpe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7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52.xml"/><Relationship Id="rId16" Type="http://schemas.openxmlformats.org/officeDocument/2006/relationships/image" Target="../media/image2.jpe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2.jpe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3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78.xml"/><Relationship Id="rId16" Type="http://schemas.openxmlformats.org/officeDocument/2006/relationships/image" Target="../media/image2.jpe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6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91.xml"/><Relationship Id="rId16" Type="http://schemas.openxmlformats.org/officeDocument/2006/relationships/image" Target="../media/image2.jpe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99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04.xml"/><Relationship Id="rId16" Type="http://schemas.openxmlformats.org/officeDocument/2006/relationships/image" Target="../media/image2.jpe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12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359F7-A21B-474F-A68D-52F74DB30E67}" type="datetimeFigureOut">
              <a:rPr lang="en-GB" smtClean="0"/>
              <a:t>29/03/2016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BD4A7-9C30-4E68-871F-0F878933B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17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 descr="underlin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4" name="Picture 4" descr="swish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72358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5" name="Picture 5" descr="boardworks_logo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6" name="Picture 6" descr="right_button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7" name="Picture 7" descr="left_button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5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8851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      Click to edit Master title style</a:t>
            </a:r>
          </a:p>
        </p:txBody>
      </p:sp>
      <p:sp>
        <p:nvSpPr>
          <p:cNvPr id="266252" name="Text Box 12"/>
          <p:cNvSpPr txBox="1">
            <a:spLocks noChangeArrowheads="1"/>
          </p:cNvSpPr>
          <p:nvPr userDrawn="1"/>
        </p:nvSpPr>
        <p:spPr bwMode="auto">
          <a:xfrm>
            <a:off x="7032625" y="66468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9900CC"/>
                </a:solidFill>
              </a:rPr>
              <a:t>© Boardworks Ltd 2005</a:t>
            </a: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266253" name="Text Box 13"/>
          <p:cNvSpPr txBox="1">
            <a:spLocks noChangeArrowheads="1"/>
          </p:cNvSpPr>
          <p:nvPr userDrawn="1"/>
        </p:nvSpPr>
        <p:spPr bwMode="auto">
          <a:xfrm>
            <a:off x="0" y="6619875"/>
            <a:ext cx="1116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fld id="{F36276E3-69BC-4769-BCC6-46DE64773852}" type="slidenum">
              <a:rPr lang="en-GB" sz="1200" b="1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sz="1200" b="1">
                <a:solidFill>
                  <a:srgbClr val="FFFFFF"/>
                </a:solidFill>
              </a:rPr>
              <a:t> of 49</a:t>
            </a:r>
          </a:p>
        </p:txBody>
      </p:sp>
      <p:grpSp>
        <p:nvGrpSpPr>
          <p:cNvPr id="266257" name="Group 17"/>
          <p:cNvGrpSpPr>
            <a:grpSpLocks/>
          </p:cNvGrpSpPr>
          <p:nvPr userDrawn="1"/>
        </p:nvGrpSpPr>
        <p:grpSpPr bwMode="auto">
          <a:xfrm>
            <a:off x="239713" y="82550"/>
            <a:ext cx="360362" cy="360363"/>
            <a:chOff x="408" y="278"/>
            <a:chExt cx="3514" cy="3514"/>
          </a:xfrm>
        </p:grpSpPr>
        <p:sp>
          <p:nvSpPr>
            <p:cNvPr id="266258" name="Oval 18"/>
            <p:cNvSpPr>
              <a:spLocks noChangeAspect="1" noChangeArrowheads="1"/>
            </p:cNvSpPr>
            <p:nvPr/>
          </p:nvSpPr>
          <p:spPr bwMode="auto">
            <a:xfrm>
              <a:off x="408" y="278"/>
              <a:ext cx="3514" cy="3514"/>
            </a:xfrm>
            <a:prstGeom prst="ellipse">
              <a:avLst/>
            </a:prstGeom>
            <a:solidFill>
              <a:srgbClr val="01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sp>
          <p:nvSpPr>
            <p:cNvPr id="266259" name="Oval 19"/>
            <p:cNvSpPr>
              <a:spLocks noChangeAspect="1" noChangeArrowheads="1"/>
            </p:cNvSpPr>
            <p:nvPr/>
          </p:nvSpPr>
          <p:spPr bwMode="auto">
            <a:xfrm>
              <a:off x="578" y="448"/>
              <a:ext cx="3174" cy="317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pic>
          <p:nvPicPr>
            <p:cNvPr id="266260" name="Picture 20" descr="C1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618"/>
              <a:ext cx="2834" cy="2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718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 descr="underlin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4" name="Picture 4" descr="swish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72358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5" name="Picture 5" descr="boardworks_logo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6" name="Picture 6" descr="right_button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7" name="Picture 7" descr="left_button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5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8851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      Click to edit Master title style</a:t>
            </a:r>
          </a:p>
        </p:txBody>
      </p:sp>
      <p:sp>
        <p:nvSpPr>
          <p:cNvPr id="266252" name="Text Box 12"/>
          <p:cNvSpPr txBox="1">
            <a:spLocks noChangeArrowheads="1"/>
          </p:cNvSpPr>
          <p:nvPr userDrawn="1"/>
        </p:nvSpPr>
        <p:spPr bwMode="auto">
          <a:xfrm>
            <a:off x="7032625" y="66468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9900CC"/>
                </a:solidFill>
              </a:rPr>
              <a:t>© Boardworks Ltd 2005</a:t>
            </a: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266253" name="Text Box 13"/>
          <p:cNvSpPr txBox="1">
            <a:spLocks noChangeArrowheads="1"/>
          </p:cNvSpPr>
          <p:nvPr userDrawn="1"/>
        </p:nvSpPr>
        <p:spPr bwMode="auto">
          <a:xfrm>
            <a:off x="0" y="6619875"/>
            <a:ext cx="1116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fld id="{F36276E3-69BC-4769-BCC6-46DE64773852}" type="slidenum">
              <a:rPr lang="en-GB" sz="1200" b="1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sz="1200" b="1">
                <a:solidFill>
                  <a:srgbClr val="FFFFFF"/>
                </a:solidFill>
              </a:rPr>
              <a:t> of 49</a:t>
            </a:r>
          </a:p>
        </p:txBody>
      </p:sp>
      <p:grpSp>
        <p:nvGrpSpPr>
          <p:cNvPr id="266257" name="Group 17"/>
          <p:cNvGrpSpPr>
            <a:grpSpLocks/>
          </p:cNvGrpSpPr>
          <p:nvPr userDrawn="1"/>
        </p:nvGrpSpPr>
        <p:grpSpPr bwMode="auto">
          <a:xfrm>
            <a:off x="239713" y="82550"/>
            <a:ext cx="360362" cy="360363"/>
            <a:chOff x="408" y="278"/>
            <a:chExt cx="3514" cy="3514"/>
          </a:xfrm>
        </p:grpSpPr>
        <p:sp>
          <p:nvSpPr>
            <p:cNvPr id="266258" name="Oval 18"/>
            <p:cNvSpPr>
              <a:spLocks noChangeAspect="1" noChangeArrowheads="1"/>
            </p:cNvSpPr>
            <p:nvPr/>
          </p:nvSpPr>
          <p:spPr bwMode="auto">
            <a:xfrm>
              <a:off x="408" y="278"/>
              <a:ext cx="3514" cy="3514"/>
            </a:xfrm>
            <a:prstGeom prst="ellipse">
              <a:avLst/>
            </a:prstGeom>
            <a:solidFill>
              <a:srgbClr val="01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sp>
          <p:nvSpPr>
            <p:cNvPr id="266259" name="Oval 19"/>
            <p:cNvSpPr>
              <a:spLocks noChangeAspect="1" noChangeArrowheads="1"/>
            </p:cNvSpPr>
            <p:nvPr/>
          </p:nvSpPr>
          <p:spPr bwMode="auto">
            <a:xfrm>
              <a:off x="578" y="448"/>
              <a:ext cx="3174" cy="317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pic>
          <p:nvPicPr>
            <p:cNvPr id="266260" name="Picture 20" descr="C1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618"/>
              <a:ext cx="2834" cy="2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195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 descr="underlin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4" name="Picture 4" descr="swish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72358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5" name="Picture 5" descr="boardworks_logo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6" name="Picture 6" descr="right_button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7" name="Picture 7" descr="left_button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5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8851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      Click to edit Master title style</a:t>
            </a:r>
          </a:p>
        </p:txBody>
      </p:sp>
      <p:sp>
        <p:nvSpPr>
          <p:cNvPr id="266252" name="Text Box 12"/>
          <p:cNvSpPr txBox="1">
            <a:spLocks noChangeArrowheads="1"/>
          </p:cNvSpPr>
          <p:nvPr userDrawn="1"/>
        </p:nvSpPr>
        <p:spPr bwMode="auto">
          <a:xfrm>
            <a:off x="7032625" y="66468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9900CC"/>
                </a:solidFill>
              </a:rPr>
              <a:t>© Boardworks Ltd 2005</a:t>
            </a: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266253" name="Text Box 13"/>
          <p:cNvSpPr txBox="1">
            <a:spLocks noChangeArrowheads="1"/>
          </p:cNvSpPr>
          <p:nvPr userDrawn="1"/>
        </p:nvSpPr>
        <p:spPr bwMode="auto">
          <a:xfrm>
            <a:off x="0" y="6619875"/>
            <a:ext cx="1116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fld id="{F36276E3-69BC-4769-BCC6-46DE64773852}" type="slidenum">
              <a:rPr lang="en-GB" sz="1200" b="1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sz="1200" b="1">
                <a:solidFill>
                  <a:srgbClr val="FFFFFF"/>
                </a:solidFill>
              </a:rPr>
              <a:t> of 49</a:t>
            </a:r>
          </a:p>
        </p:txBody>
      </p:sp>
      <p:grpSp>
        <p:nvGrpSpPr>
          <p:cNvPr id="266257" name="Group 17"/>
          <p:cNvGrpSpPr>
            <a:grpSpLocks/>
          </p:cNvGrpSpPr>
          <p:nvPr userDrawn="1"/>
        </p:nvGrpSpPr>
        <p:grpSpPr bwMode="auto">
          <a:xfrm>
            <a:off x="239713" y="82550"/>
            <a:ext cx="360362" cy="360363"/>
            <a:chOff x="408" y="278"/>
            <a:chExt cx="3514" cy="3514"/>
          </a:xfrm>
        </p:grpSpPr>
        <p:sp>
          <p:nvSpPr>
            <p:cNvPr id="266258" name="Oval 18"/>
            <p:cNvSpPr>
              <a:spLocks noChangeAspect="1" noChangeArrowheads="1"/>
            </p:cNvSpPr>
            <p:nvPr/>
          </p:nvSpPr>
          <p:spPr bwMode="auto">
            <a:xfrm>
              <a:off x="408" y="278"/>
              <a:ext cx="3514" cy="3514"/>
            </a:xfrm>
            <a:prstGeom prst="ellipse">
              <a:avLst/>
            </a:prstGeom>
            <a:solidFill>
              <a:srgbClr val="01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sp>
          <p:nvSpPr>
            <p:cNvPr id="266259" name="Oval 19"/>
            <p:cNvSpPr>
              <a:spLocks noChangeAspect="1" noChangeArrowheads="1"/>
            </p:cNvSpPr>
            <p:nvPr/>
          </p:nvSpPr>
          <p:spPr bwMode="auto">
            <a:xfrm>
              <a:off x="578" y="448"/>
              <a:ext cx="3174" cy="317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pic>
          <p:nvPicPr>
            <p:cNvPr id="266260" name="Picture 20" descr="C1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618"/>
              <a:ext cx="2834" cy="2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781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 descr="underlin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4" name="Picture 4" descr="swish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72358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5" name="Picture 5" descr="boardworks_logo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6" name="Picture 6" descr="right_button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7" name="Picture 7" descr="left_button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5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8851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      Click to edit Master title style</a:t>
            </a:r>
          </a:p>
        </p:txBody>
      </p:sp>
      <p:sp>
        <p:nvSpPr>
          <p:cNvPr id="266252" name="Text Box 12"/>
          <p:cNvSpPr txBox="1">
            <a:spLocks noChangeArrowheads="1"/>
          </p:cNvSpPr>
          <p:nvPr userDrawn="1"/>
        </p:nvSpPr>
        <p:spPr bwMode="auto">
          <a:xfrm>
            <a:off x="7032625" y="66468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9900CC"/>
                </a:solidFill>
              </a:rPr>
              <a:t>© Boardworks Ltd 2005</a:t>
            </a: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266253" name="Text Box 13"/>
          <p:cNvSpPr txBox="1">
            <a:spLocks noChangeArrowheads="1"/>
          </p:cNvSpPr>
          <p:nvPr userDrawn="1"/>
        </p:nvSpPr>
        <p:spPr bwMode="auto">
          <a:xfrm>
            <a:off x="0" y="6619875"/>
            <a:ext cx="1116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fld id="{F36276E3-69BC-4769-BCC6-46DE64773852}" type="slidenum">
              <a:rPr lang="en-GB" sz="1200" b="1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sz="1200" b="1">
                <a:solidFill>
                  <a:srgbClr val="FFFFFF"/>
                </a:solidFill>
              </a:rPr>
              <a:t> of 49</a:t>
            </a:r>
          </a:p>
        </p:txBody>
      </p:sp>
      <p:grpSp>
        <p:nvGrpSpPr>
          <p:cNvPr id="266257" name="Group 17"/>
          <p:cNvGrpSpPr>
            <a:grpSpLocks/>
          </p:cNvGrpSpPr>
          <p:nvPr userDrawn="1"/>
        </p:nvGrpSpPr>
        <p:grpSpPr bwMode="auto">
          <a:xfrm>
            <a:off x="239713" y="82550"/>
            <a:ext cx="360362" cy="360363"/>
            <a:chOff x="408" y="278"/>
            <a:chExt cx="3514" cy="3514"/>
          </a:xfrm>
        </p:grpSpPr>
        <p:sp>
          <p:nvSpPr>
            <p:cNvPr id="266258" name="Oval 18"/>
            <p:cNvSpPr>
              <a:spLocks noChangeAspect="1" noChangeArrowheads="1"/>
            </p:cNvSpPr>
            <p:nvPr/>
          </p:nvSpPr>
          <p:spPr bwMode="auto">
            <a:xfrm>
              <a:off x="408" y="278"/>
              <a:ext cx="3514" cy="3514"/>
            </a:xfrm>
            <a:prstGeom prst="ellipse">
              <a:avLst/>
            </a:prstGeom>
            <a:solidFill>
              <a:srgbClr val="01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sp>
          <p:nvSpPr>
            <p:cNvPr id="266259" name="Oval 19"/>
            <p:cNvSpPr>
              <a:spLocks noChangeAspect="1" noChangeArrowheads="1"/>
            </p:cNvSpPr>
            <p:nvPr/>
          </p:nvSpPr>
          <p:spPr bwMode="auto">
            <a:xfrm>
              <a:off x="578" y="448"/>
              <a:ext cx="3174" cy="317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pic>
          <p:nvPicPr>
            <p:cNvPr id="266260" name="Picture 20" descr="C1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618"/>
              <a:ext cx="2834" cy="2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806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 descr="underlin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4" name="Picture 4" descr="swish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72358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5" name="Picture 5" descr="boardworks_logo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6" name="Picture 6" descr="right_button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7" name="Picture 7" descr="left_button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5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8851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      Click to edit Master title style</a:t>
            </a:r>
          </a:p>
        </p:txBody>
      </p:sp>
      <p:sp>
        <p:nvSpPr>
          <p:cNvPr id="266252" name="Text Box 12"/>
          <p:cNvSpPr txBox="1">
            <a:spLocks noChangeArrowheads="1"/>
          </p:cNvSpPr>
          <p:nvPr userDrawn="1"/>
        </p:nvSpPr>
        <p:spPr bwMode="auto">
          <a:xfrm>
            <a:off x="7032625" y="66468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9900CC"/>
                </a:solidFill>
              </a:rPr>
              <a:t>© Boardworks Ltd 2005</a:t>
            </a: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266253" name="Text Box 13"/>
          <p:cNvSpPr txBox="1">
            <a:spLocks noChangeArrowheads="1"/>
          </p:cNvSpPr>
          <p:nvPr userDrawn="1"/>
        </p:nvSpPr>
        <p:spPr bwMode="auto">
          <a:xfrm>
            <a:off x="0" y="6619875"/>
            <a:ext cx="1116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fld id="{F36276E3-69BC-4769-BCC6-46DE64773852}" type="slidenum">
              <a:rPr lang="en-GB" sz="1200" b="1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sz="1200" b="1">
                <a:solidFill>
                  <a:srgbClr val="FFFFFF"/>
                </a:solidFill>
              </a:rPr>
              <a:t> of 49</a:t>
            </a:r>
          </a:p>
        </p:txBody>
      </p:sp>
      <p:grpSp>
        <p:nvGrpSpPr>
          <p:cNvPr id="266257" name="Group 17"/>
          <p:cNvGrpSpPr>
            <a:grpSpLocks/>
          </p:cNvGrpSpPr>
          <p:nvPr userDrawn="1"/>
        </p:nvGrpSpPr>
        <p:grpSpPr bwMode="auto">
          <a:xfrm>
            <a:off x="239713" y="82550"/>
            <a:ext cx="360362" cy="360363"/>
            <a:chOff x="408" y="278"/>
            <a:chExt cx="3514" cy="3514"/>
          </a:xfrm>
        </p:grpSpPr>
        <p:sp>
          <p:nvSpPr>
            <p:cNvPr id="266258" name="Oval 18"/>
            <p:cNvSpPr>
              <a:spLocks noChangeAspect="1" noChangeArrowheads="1"/>
            </p:cNvSpPr>
            <p:nvPr/>
          </p:nvSpPr>
          <p:spPr bwMode="auto">
            <a:xfrm>
              <a:off x="408" y="278"/>
              <a:ext cx="3514" cy="3514"/>
            </a:xfrm>
            <a:prstGeom prst="ellipse">
              <a:avLst/>
            </a:prstGeom>
            <a:solidFill>
              <a:srgbClr val="01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sp>
          <p:nvSpPr>
            <p:cNvPr id="266259" name="Oval 19"/>
            <p:cNvSpPr>
              <a:spLocks noChangeAspect="1" noChangeArrowheads="1"/>
            </p:cNvSpPr>
            <p:nvPr/>
          </p:nvSpPr>
          <p:spPr bwMode="auto">
            <a:xfrm>
              <a:off x="578" y="448"/>
              <a:ext cx="3174" cy="317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pic>
          <p:nvPicPr>
            <p:cNvPr id="266260" name="Picture 20" descr="C1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618"/>
              <a:ext cx="2834" cy="2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507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 descr="underlin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4" name="Picture 4" descr="swish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72358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5" name="Picture 5" descr="boardworks_logo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6" name="Picture 6" descr="right_button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7" name="Picture 7" descr="left_button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5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8851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      Click to edit Master title style</a:t>
            </a:r>
          </a:p>
        </p:txBody>
      </p:sp>
      <p:sp>
        <p:nvSpPr>
          <p:cNvPr id="266252" name="Text Box 12"/>
          <p:cNvSpPr txBox="1">
            <a:spLocks noChangeArrowheads="1"/>
          </p:cNvSpPr>
          <p:nvPr userDrawn="1"/>
        </p:nvSpPr>
        <p:spPr bwMode="auto">
          <a:xfrm>
            <a:off x="7032625" y="66468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9900CC"/>
                </a:solidFill>
              </a:rPr>
              <a:t>© Boardworks Ltd 2005</a:t>
            </a: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266253" name="Text Box 13"/>
          <p:cNvSpPr txBox="1">
            <a:spLocks noChangeArrowheads="1"/>
          </p:cNvSpPr>
          <p:nvPr userDrawn="1"/>
        </p:nvSpPr>
        <p:spPr bwMode="auto">
          <a:xfrm>
            <a:off x="0" y="6619875"/>
            <a:ext cx="1116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fld id="{F36276E3-69BC-4769-BCC6-46DE64773852}" type="slidenum">
              <a:rPr lang="en-GB" sz="1200" b="1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sz="1200" b="1">
                <a:solidFill>
                  <a:srgbClr val="FFFFFF"/>
                </a:solidFill>
              </a:rPr>
              <a:t> of 49</a:t>
            </a:r>
          </a:p>
        </p:txBody>
      </p:sp>
      <p:grpSp>
        <p:nvGrpSpPr>
          <p:cNvPr id="266257" name="Group 17"/>
          <p:cNvGrpSpPr>
            <a:grpSpLocks/>
          </p:cNvGrpSpPr>
          <p:nvPr userDrawn="1"/>
        </p:nvGrpSpPr>
        <p:grpSpPr bwMode="auto">
          <a:xfrm>
            <a:off x="239713" y="82550"/>
            <a:ext cx="360362" cy="360363"/>
            <a:chOff x="408" y="278"/>
            <a:chExt cx="3514" cy="3514"/>
          </a:xfrm>
        </p:grpSpPr>
        <p:sp>
          <p:nvSpPr>
            <p:cNvPr id="266258" name="Oval 18"/>
            <p:cNvSpPr>
              <a:spLocks noChangeAspect="1" noChangeArrowheads="1"/>
            </p:cNvSpPr>
            <p:nvPr/>
          </p:nvSpPr>
          <p:spPr bwMode="auto">
            <a:xfrm>
              <a:off x="408" y="278"/>
              <a:ext cx="3514" cy="3514"/>
            </a:xfrm>
            <a:prstGeom prst="ellipse">
              <a:avLst/>
            </a:prstGeom>
            <a:solidFill>
              <a:srgbClr val="01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sp>
          <p:nvSpPr>
            <p:cNvPr id="266259" name="Oval 19"/>
            <p:cNvSpPr>
              <a:spLocks noChangeAspect="1" noChangeArrowheads="1"/>
            </p:cNvSpPr>
            <p:nvPr/>
          </p:nvSpPr>
          <p:spPr bwMode="auto">
            <a:xfrm>
              <a:off x="578" y="448"/>
              <a:ext cx="3174" cy="317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pic>
          <p:nvPicPr>
            <p:cNvPr id="266260" name="Picture 20" descr="C1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618"/>
              <a:ext cx="2834" cy="2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5322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 descr="underlin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4" name="Picture 4" descr="swish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72358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5" name="Picture 5" descr="boardworks_logo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6" name="Picture 6" descr="right_button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7" name="Picture 7" descr="left_button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5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8851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      Click to edit Master title style</a:t>
            </a:r>
          </a:p>
        </p:txBody>
      </p:sp>
      <p:sp>
        <p:nvSpPr>
          <p:cNvPr id="266252" name="Text Box 12"/>
          <p:cNvSpPr txBox="1">
            <a:spLocks noChangeArrowheads="1"/>
          </p:cNvSpPr>
          <p:nvPr userDrawn="1"/>
        </p:nvSpPr>
        <p:spPr bwMode="auto">
          <a:xfrm>
            <a:off x="7032625" y="66468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9900CC"/>
                </a:solidFill>
              </a:rPr>
              <a:t>© Boardworks Ltd 2005</a:t>
            </a: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266253" name="Text Box 13"/>
          <p:cNvSpPr txBox="1">
            <a:spLocks noChangeArrowheads="1"/>
          </p:cNvSpPr>
          <p:nvPr userDrawn="1"/>
        </p:nvSpPr>
        <p:spPr bwMode="auto">
          <a:xfrm>
            <a:off x="0" y="6619875"/>
            <a:ext cx="1116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fld id="{F36276E3-69BC-4769-BCC6-46DE64773852}" type="slidenum">
              <a:rPr lang="en-GB" sz="1200" b="1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sz="1200" b="1">
                <a:solidFill>
                  <a:srgbClr val="FFFFFF"/>
                </a:solidFill>
              </a:rPr>
              <a:t> of 49</a:t>
            </a:r>
          </a:p>
        </p:txBody>
      </p:sp>
      <p:grpSp>
        <p:nvGrpSpPr>
          <p:cNvPr id="266257" name="Group 17"/>
          <p:cNvGrpSpPr>
            <a:grpSpLocks/>
          </p:cNvGrpSpPr>
          <p:nvPr userDrawn="1"/>
        </p:nvGrpSpPr>
        <p:grpSpPr bwMode="auto">
          <a:xfrm>
            <a:off x="239713" y="82550"/>
            <a:ext cx="360362" cy="360363"/>
            <a:chOff x="408" y="278"/>
            <a:chExt cx="3514" cy="3514"/>
          </a:xfrm>
        </p:grpSpPr>
        <p:sp>
          <p:nvSpPr>
            <p:cNvPr id="266258" name="Oval 18"/>
            <p:cNvSpPr>
              <a:spLocks noChangeAspect="1" noChangeArrowheads="1"/>
            </p:cNvSpPr>
            <p:nvPr/>
          </p:nvSpPr>
          <p:spPr bwMode="auto">
            <a:xfrm>
              <a:off x="408" y="278"/>
              <a:ext cx="3514" cy="3514"/>
            </a:xfrm>
            <a:prstGeom prst="ellipse">
              <a:avLst/>
            </a:prstGeom>
            <a:solidFill>
              <a:srgbClr val="01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sp>
          <p:nvSpPr>
            <p:cNvPr id="266259" name="Oval 19"/>
            <p:cNvSpPr>
              <a:spLocks noChangeAspect="1" noChangeArrowheads="1"/>
            </p:cNvSpPr>
            <p:nvPr/>
          </p:nvSpPr>
          <p:spPr bwMode="auto">
            <a:xfrm>
              <a:off x="578" y="448"/>
              <a:ext cx="3174" cy="317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pic>
          <p:nvPicPr>
            <p:cNvPr id="266260" name="Picture 20" descr="C1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618"/>
              <a:ext cx="2834" cy="2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5322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 descr="underlin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4" name="Picture 4" descr="swish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72358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5" name="Picture 5" descr="boardworks_logo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6" name="Picture 6" descr="right_button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7" name="Picture 7" descr="left_button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5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8851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      Click to edit Master title style</a:t>
            </a:r>
          </a:p>
        </p:txBody>
      </p:sp>
      <p:sp>
        <p:nvSpPr>
          <p:cNvPr id="266252" name="Text Box 12"/>
          <p:cNvSpPr txBox="1">
            <a:spLocks noChangeArrowheads="1"/>
          </p:cNvSpPr>
          <p:nvPr userDrawn="1"/>
        </p:nvSpPr>
        <p:spPr bwMode="auto">
          <a:xfrm>
            <a:off x="7032625" y="66468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9900CC"/>
                </a:solidFill>
              </a:rPr>
              <a:t>© Boardworks Ltd 2005</a:t>
            </a: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266253" name="Text Box 13"/>
          <p:cNvSpPr txBox="1">
            <a:spLocks noChangeArrowheads="1"/>
          </p:cNvSpPr>
          <p:nvPr userDrawn="1"/>
        </p:nvSpPr>
        <p:spPr bwMode="auto">
          <a:xfrm>
            <a:off x="0" y="6619875"/>
            <a:ext cx="1116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fld id="{F36276E3-69BC-4769-BCC6-46DE64773852}" type="slidenum">
              <a:rPr lang="en-GB" sz="1200" b="1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sz="1200" b="1">
                <a:solidFill>
                  <a:srgbClr val="FFFFFF"/>
                </a:solidFill>
              </a:rPr>
              <a:t> of 49</a:t>
            </a:r>
          </a:p>
        </p:txBody>
      </p:sp>
      <p:grpSp>
        <p:nvGrpSpPr>
          <p:cNvPr id="266257" name="Group 17"/>
          <p:cNvGrpSpPr>
            <a:grpSpLocks/>
          </p:cNvGrpSpPr>
          <p:nvPr userDrawn="1"/>
        </p:nvGrpSpPr>
        <p:grpSpPr bwMode="auto">
          <a:xfrm>
            <a:off x="239713" y="82550"/>
            <a:ext cx="360362" cy="360363"/>
            <a:chOff x="408" y="278"/>
            <a:chExt cx="3514" cy="3514"/>
          </a:xfrm>
        </p:grpSpPr>
        <p:sp>
          <p:nvSpPr>
            <p:cNvPr id="266258" name="Oval 18"/>
            <p:cNvSpPr>
              <a:spLocks noChangeAspect="1" noChangeArrowheads="1"/>
            </p:cNvSpPr>
            <p:nvPr/>
          </p:nvSpPr>
          <p:spPr bwMode="auto">
            <a:xfrm>
              <a:off x="408" y="278"/>
              <a:ext cx="3514" cy="3514"/>
            </a:xfrm>
            <a:prstGeom prst="ellipse">
              <a:avLst/>
            </a:prstGeom>
            <a:solidFill>
              <a:srgbClr val="01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sp>
          <p:nvSpPr>
            <p:cNvPr id="266259" name="Oval 19"/>
            <p:cNvSpPr>
              <a:spLocks noChangeAspect="1" noChangeArrowheads="1"/>
            </p:cNvSpPr>
            <p:nvPr/>
          </p:nvSpPr>
          <p:spPr bwMode="auto">
            <a:xfrm>
              <a:off x="578" y="448"/>
              <a:ext cx="3174" cy="317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pic>
          <p:nvPicPr>
            <p:cNvPr id="266260" name="Picture 20" descr="C1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618"/>
              <a:ext cx="2834" cy="2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751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 descr="underlin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4" name="Picture 4" descr="swish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72358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5" name="Picture 5" descr="boardworks_logo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6" name="Picture 6" descr="right_button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7" name="Picture 7" descr="left_button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5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8851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      Click to edit Master title style</a:t>
            </a:r>
          </a:p>
        </p:txBody>
      </p:sp>
      <p:sp>
        <p:nvSpPr>
          <p:cNvPr id="266252" name="Text Box 12"/>
          <p:cNvSpPr txBox="1">
            <a:spLocks noChangeArrowheads="1"/>
          </p:cNvSpPr>
          <p:nvPr userDrawn="1"/>
        </p:nvSpPr>
        <p:spPr bwMode="auto">
          <a:xfrm>
            <a:off x="7032625" y="66468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9900CC"/>
                </a:solidFill>
              </a:rPr>
              <a:t>© Boardworks Ltd 2005</a:t>
            </a: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266253" name="Text Box 13"/>
          <p:cNvSpPr txBox="1">
            <a:spLocks noChangeArrowheads="1"/>
          </p:cNvSpPr>
          <p:nvPr userDrawn="1"/>
        </p:nvSpPr>
        <p:spPr bwMode="auto">
          <a:xfrm>
            <a:off x="0" y="6619875"/>
            <a:ext cx="1116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fld id="{F36276E3-69BC-4769-BCC6-46DE64773852}" type="slidenum">
              <a:rPr lang="en-GB" sz="1200" b="1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sz="1200" b="1">
                <a:solidFill>
                  <a:srgbClr val="FFFFFF"/>
                </a:solidFill>
              </a:rPr>
              <a:t> of 49</a:t>
            </a:r>
          </a:p>
        </p:txBody>
      </p:sp>
      <p:grpSp>
        <p:nvGrpSpPr>
          <p:cNvPr id="266257" name="Group 17"/>
          <p:cNvGrpSpPr>
            <a:grpSpLocks/>
          </p:cNvGrpSpPr>
          <p:nvPr userDrawn="1"/>
        </p:nvGrpSpPr>
        <p:grpSpPr bwMode="auto">
          <a:xfrm>
            <a:off x="239713" y="82550"/>
            <a:ext cx="360362" cy="360363"/>
            <a:chOff x="408" y="278"/>
            <a:chExt cx="3514" cy="3514"/>
          </a:xfrm>
        </p:grpSpPr>
        <p:sp>
          <p:nvSpPr>
            <p:cNvPr id="266258" name="Oval 18"/>
            <p:cNvSpPr>
              <a:spLocks noChangeAspect="1" noChangeArrowheads="1"/>
            </p:cNvSpPr>
            <p:nvPr/>
          </p:nvSpPr>
          <p:spPr bwMode="auto">
            <a:xfrm>
              <a:off x="408" y="278"/>
              <a:ext cx="3514" cy="3514"/>
            </a:xfrm>
            <a:prstGeom prst="ellipse">
              <a:avLst/>
            </a:prstGeom>
            <a:solidFill>
              <a:srgbClr val="01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sp>
          <p:nvSpPr>
            <p:cNvPr id="266259" name="Oval 19"/>
            <p:cNvSpPr>
              <a:spLocks noChangeAspect="1" noChangeArrowheads="1"/>
            </p:cNvSpPr>
            <p:nvPr/>
          </p:nvSpPr>
          <p:spPr bwMode="auto">
            <a:xfrm>
              <a:off x="578" y="448"/>
              <a:ext cx="3174" cy="317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pic>
          <p:nvPicPr>
            <p:cNvPr id="266260" name="Picture 20" descr="C1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618"/>
              <a:ext cx="2834" cy="2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897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 descr="underlin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4" name="Picture 4" descr="swish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72358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5" name="Picture 5" descr="boardworks_logo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6" name="Picture 6" descr="right_button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7" name="Picture 7" descr="left_button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5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8851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      Click to edit Master title style</a:t>
            </a:r>
          </a:p>
        </p:txBody>
      </p:sp>
      <p:sp>
        <p:nvSpPr>
          <p:cNvPr id="266252" name="Text Box 12"/>
          <p:cNvSpPr txBox="1">
            <a:spLocks noChangeArrowheads="1"/>
          </p:cNvSpPr>
          <p:nvPr userDrawn="1"/>
        </p:nvSpPr>
        <p:spPr bwMode="auto">
          <a:xfrm>
            <a:off x="7032625" y="66468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9900CC"/>
                </a:solidFill>
              </a:rPr>
              <a:t>© Boardworks Ltd 2005</a:t>
            </a: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266253" name="Text Box 13"/>
          <p:cNvSpPr txBox="1">
            <a:spLocks noChangeArrowheads="1"/>
          </p:cNvSpPr>
          <p:nvPr userDrawn="1"/>
        </p:nvSpPr>
        <p:spPr bwMode="auto">
          <a:xfrm>
            <a:off x="0" y="6619875"/>
            <a:ext cx="1116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fld id="{F36276E3-69BC-4769-BCC6-46DE64773852}" type="slidenum">
              <a:rPr lang="en-GB" sz="1200" b="1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sz="1200" b="1">
                <a:solidFill>
                  <a:srgbClr val="FFFFFF"/>
                </a:solidFill>
              </a:rPr>
              <a:t> of 49</a:t>
            </a:r>
          </a:p>
        </p:txBody>
      </p:sp>
      <p:grpSp>
        <p:nvGrpSpPr>
          <p:cNvPr id="266257" name="Group 17"/>
          <p:cNvGrpSpPr>
            <a:grpSpLocks/>
          </p:cNvGrpSpPr>
          <p:nvPr userDrawn="1"/>
        </p:nvGrpSpPr>
        <p:grpSpPr bwMode="auto">
          <a:xfrm>
            <a:off x="239713" y="82550"/>
            <a:ext cx="360362" cy="360363"/>
            <a:chOff x="408" y="278"/>
            <a:chExt cx="3514" cy="3514"/>
          </a:xfrm>
        </p:grpSpPr>
        <p:sp>
          <p:nvSpPr>
            <p:cNvPr id="266258" name="Oval 18"/>
            <p:cNvSpPr>
              <a:spLocks noChangeAspect="1" noChangeArrowheads="1"/>
            </p:cNvSpPr>
            <p:nvPr/>
          </p:nvSpPr>
          <p:spPr bwMode="auto">
            <a:xfrm>
              <a:off x="408" y="278"/>
              <a:ext cx="3514" cy="3514"/>
            </a:xfrm>
            <a:prstGeom prst="ellipse">
              <a:avLst/>
            </a:prstGeom>
            <a:solidFill>
              <a:srgbClr val="01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sp>
          <p:nvSpPr>
            <p:cNvPr id="266259" name="Oval 19"/>
            <p:cNvSpPr>
              <a:spLocks noChangeAspect="1" noChangeArrowheads="1"/>
            </p:cNvSpPr>
            <p:nvPr/>
          </p:nvSpPr>
          <p:spPr bwMode="auto">
            <a:xfrm>
              <a:off x="578" y="448"/>
              <a:ext cx="3174" cy="317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pic>
          <p:nvPicPr>
            <p:cNvPr id="266260" name="Picture 20" descr="C1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618"/>
              <a:ext cx="2834" cy="2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168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 descr="underlin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4" name="Picture 4" descr="swish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72358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5" name="Picture 5" descr="boardworks_logo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6" name="Picture 6" descr="right_button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7" name="Picture 7" descr="left_button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5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8851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      Click to edit Master title style</a:t>
            </a:r>
          </a:p>
        </p:txBody>
      </p:sp>
      <p:sp>
        <p:nvSpPr>
          <p:cNvPr id="266252" name="Text Box 12"/>
          <p:cNvSpPr txBox="1">
            <a:spLocks noChangeArrowheads="1"/>
          </p:cNvSpPr>
          <p:nvPr userDrawn="1"/>
        </p:nvSpPr>
        <p:spPr bwMode="auto">
          <a:xfrm>
            <a:off x="7032625" y="66468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9900CC"/>
                </a:solidFill>
              </a:rPr>
              <a:t>© Boardworks Ltd 2005</a:t>
            </a: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266253" name="Text Box 13"/>
          <p:cNvSpPr txBox="1">
            <a:spLocks noChangeArrowheads="1"/>
          </p:cNvSpPr>
          <p:nvPr userDrawn="1"/>
        </p:nvSpPr>
        <p:spPr bwMode="auto">
          <a:xfrm>
            <a:off x="0" y="6619875"/>
            <a:ext cx="1116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fld id="{F36276E3-69BC-4769-BCC6-46DE64773852}" type="slidenum">
              <a:rPr lang="en-GB" sz="1200" b="1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sz="1200" b="1">
                <a:solidFill>
                  <a:srgbClr val="FFFFFF"/>
                </a:solidFill>
              </a:rPr>
              <a:t> of 49</a:t>
            </a:r>
          </a:p>
        </p:txBody>
      </p:sp>
      <p:grpSp>
        <p:nvGrpSpPr>
          <p:cNvPr id="266257" name="Group 17"/>
          <p:cNvGrpSpPr>
            <a:grpSpLocks/>
          </p:cNvGrpSpPr>
          <p:nvPr userDrawn="1"/>
        </p:nvGrpSpPr>
        <p:grpSpPr bwMode="auto">
          <a:xfrm>
            <a:off x="239713" y="82550"/>
            <a:ext cx="360362" cy="360363"/>
            <a:chOff x="408" y="278"/>
            <a:chExt cx="3514" cy="3514"/>
          </a:xfrm>
        </p:grpSpPr>
        <p:sp>
          <p:nvSpPr>
            <p:cNvPr id="266258" name="Oval 18"/>
            <p:cNvSpPr>
              <a:spLocks noChangeAspect="1" noChangeArrowheads="1"/>
            </p:cNvSpPr>
            <p:nvPr/>
          </p:nvSpPr>
          <p:spPr bwMode="auto">
            <a:xfrm>
              <a:off x="408" y="278"/>
              <a:ext cx="3514" cy="3514"/>
            </a:xfrm>
            <a:prstGeom prst="ellipse">
              <a:avLst/>
            </a:prstGeom>
            <a:solidFill>
              <a:srgbClr val="01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sp>
          <p:nvSpPr>
            <p:cNvPr id="266259" name="Oval 19"/>
            <p:cNvSpPr>
              <a:spLocks noChangeAspect="1" noChangeArrowheads="1"/>
            </p:cNvSpPr>
            <p:nvPr/>
          </p:nvSpPr>
          <p:spPr bwMode="auto">
            <a:xfrm>
              <a:off x="578" y="448"/>
              <a:ext cx="3174" cy="317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pic>
          <p:nvPicPr>
            <p:cNvPr id="266260" name="Picture 20" descr="C1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618"/>
              <a:ext cx="2834" cy="2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590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 descr="underlin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4" name="Picture 4" descr="swish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72358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5" name="Picture 5" descr="boardworks_logo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6" name="Picture 6" descr="right_button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7" name="Picture 7" descr="left_button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5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8851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      Click to edit Master title style</a:t>
            </a:r>
          </a:p>
        </p:txBody>
      </p:sp>
      <p:sp>
        <p:nvSpPr>
          <p:cNvPr id="266252" name="Text Box 12"/>
          <p:cNvSpPr txBox="1">
            <a:spLocks noChangeArrowheads="1"/>
          </p:cNvSpPr>
          <p:nvPr userDrawn="1"/>
        </p:nvSpPr>
        <p:spPr bwMode="auto">
          <a:xfrm>
            <a:off x="7032625" y="66468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9900CC"/>
                </a:solidFill>
              </a:rPr>
              <a:t>© Boardworks Ltd 2005</a:t>
            </a: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266253" name="Text Box 13"/>
          <p:cNvSpPr txBox="1">
            <a:spLocks noChangeArrowheads="1"/>
          </p:cNvSpPr>
          <p:nvPr userDrawn="1"/>
        </p:nvSpPr>
        <p:spPr bwMode="auto">
          <a:xfrm>
            <a:off x="0" y="6619875"/>
            <a:ext cx="1116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fld id="{F36276E3-69BC-4769-BCC6-46DE64773852}" type="slidenum">
              <a:rPr lang="en-GB" sz="1200" b="1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sz="1200" b="1">
                <a:solidFill>
                  <a:srgbClr val="FFFFFF"/>
                </a:solidFill>
              </a:rPr>
              <a:t> of 49</a:t>
            </a:r>
          </a:p>
        </p:txBody>
      </p:sp>
      <p:grpSp>
        <p:nvGrpSpPr>
          <p:cNvPr id="266257" name="Group 17"/>
          <p:cNvGrpSpPr>
            <a:grpSpLocks/>
          </p:cNvGrpSpPr>
          <p:nvPr userDrawn="1"/>
        </p:nvGrpSpPr>
        <p:grpSpPr bwMode="auto">
          <a:xfrm>
            <a:off x="239713" y="82550"/>
            <a:ext cx="360362" cy="360363"/>
            <a:chOff x="408" y="278"/>
            <a:chExt cx="3514" cy="3514"/>
          </a:xfrm>
        </p:grpSpPr>
        <p:sp>
          <p:nvSpPr>
            <p:cNvPr id="266258" name="Oval 18"/>
            <p:cNvSpPr>
              <a:spLocks noChangeAspect="1" noChangeArrowheads="1"/>
            </p:cNvSpPr>
            <p:nvPr/>
          </p:nvSpPr>
          <p:spPr bwMode="auto">
            <a:xfrm>
              <a:off x="408" y="278"/>
              <a:ext cx="3514" cy="3514"/>
            </a:xfrm>
            <a:prstGeom prst="ellipse">
              <a:avLst/>
            </a:prstGeom>
            <a:solidFill>
              <a:srgbClr val="01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sp>
          <p:nvSpPr>
            <p:cNvPr id="266259" name="Oval 19"/>
            <p:cNvSpPr>
              <a:spLocks noChangeAspect="1" noChangeArrowheads="1"/>
            </p:cNvSpPr>
            <p:nvPr/>
          </p:nvSpPr>
          <p:spPr bwMode="auto">
            <a:xfrm>
              <a:off x="578" y="448"/>
              <a:ext cx="3174" cy="317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pic>
          <p:nvPicPr>
            <p:cNvPr id="266260" name="Picture 20" descr="C1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618"/>
              <a:ext cx="2834" cy="2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101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 descr="underlin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4" name="Picture 4" descr="swish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72358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5" name="Picture 5" descr="boardworks_logo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6" name="Picture 6" descr="right_button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7" name="Picture 7" descr="left_button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5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8851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      Click to edit Master title style</a:t>
            </a:r>
          </a:p>
        </p:txBody>
      </p:sp>
      <p:sp>
        <p:nvSpPr>
          <p:cNvPr id="266252" name="Text Box 12"/>
          <p:cNvSpPr txBox="1">
            <a:spLocks noChangeArrowheads="1"/>
          </p:cNvSpPr>
          <p:nvPr userDrawn="1"/>
        </p:nvSpPr>
        <p:spPr bwMode="auto">
          <a:xfrm>
            <a:off x="7032625" y="66468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9900CC"/>
                </a:solidFill>
              </a:rPr>
              <a:t>© Boardworks Ltd 2005</a:t>
            </a: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266253" name="Text Box 13"/>
          <p:cNvSpPr txBox="1">
            <a:spLocks noChangeArrowheads="1"/>
          </p:cNvSpPr>
          <p:nvPr userDrawn="1"/>
        </p:nvSpPr>
        <p:spPr bwMode="auto">
          <a:xfrm>
            <a:off x="0" y="6619875"/>
            <a:ext cx="1116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fld id="{F36276E3-69BC-4769-BCC6-46DE64773852}" type="slidenum">
              <a:rPr lang="en-GB" sz="1200" b="1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sz="1200" b="1">
                <a:solidFill>
                  <a:srgbClr val="FFFFFF"/>
                </a:solidFill>
              </a:rPr>
              <a:t> of 49</a:t>
            </a:r>
          </a:p>
        </p:txBody>
      </p:sp>
      <p:grpSp>
        <p:nvGrpSpPr>
          <p:cNvPr id="266257" name="Group 17"/>
          <p:cNvGrpSpPr>
            <a:grpSpLocks/>
          </p:cNvGrpSpPr>
          <p:nvPr userDrawn="1"/>
        </p:nvGrpSpPr>
        <p:grpSpPr bwMode="auto">
          <a:xfrm>
            <a:off x="239713" y="82550"/>
            <a:ext cx="360362" cy="360363"/>
            <a:chOff x="408" y="278"/>
            <a:chExt cx="3514" cy="3514"/>
          </a:xfrm>
        </p:grpSpPr>
        <p:sp>
          <p:nvSpPr>
            <p:cNvPr id="266258" name="Oval 18"/>
            <p:cNvSpPr>
              <a:spLocks noChangeAspect="1" noChangeArrowheads="1"/>
            </p:cNvSpPr>
            <p:nvPr/>
          </p:nvSpPr>
          <p:spPr bwMode="auto">
            <a:xfrm>
              <a:off x="408" y="278"/>
              <a:ext cx="3514" cy="3514"/>
            </a:xfrm>
            <a:prstGeom prst="ellipse">
              <a:avLst/>
            </a:prstGeom>
            <a:solidFill>
              <a:srgbClr val="01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sp>
          <p:nvSpPr>
            <p:cNvPr id="266259" name="Oval 19"/>
            <p:cNvSpPr>
              <a:spLocks noChangeAspect="1" noChangeArrowheads="1"/>
            </p:cNvSpPr>
            <p:nvPr/>
          </p:nvSpPr>
          <p:spPr bwMode="auto">
            <a:xfrm>
              <a:off x="578" y="448"/>
              <a:ext cx="3174" cy="317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pic>
          <p:nvPicPr>
            <p:cNvPr id="266260" name="Picture 20" descr="C1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618"/>
              <a:ext cx="2834" cy="2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62586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 descr="underlin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4" name="Picture 4" descr="swish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72358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5" name="Picture 5" descr="boardworks_logo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6" name="Picture 6" descr="right_button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7" name="Picture 7" descr="left_button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5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8851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      Click to edit Master title style</a:t>
            </a:r>
          </a:p>
        </p:txBody>
      </p:sp>
      <p:sp>
        <p:nvSpPr>
          <p:cNvPr id="266252" name="Text Box 12"/>
          <p:cNvSpPr txBox="1">
            <a:spLocks noChangeArrowheads="1"/>
          </p:cNvSpPr>
          <p:nvPr userDrawn="1"/>
        </p:nvSpPr>
        <p:spPr bwMode="auto">
          <a:xfrm>
            <a:off x="7032625" y="66468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9900CC"/>
                </a:solidFill>
              </a:rPr>
              <a:t>© Boardworks Ltd 2005</a:t>
            </a: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266253" name="Text Box 13"/>
          <p:cNvSpPr txBox="1">
            <a:spLocks noChangeArrowheads="1"/>
          </p:cNvSpPr>
          <p:nvPr userDrawn="1"/>
        </p:nvSpPr>
        <p:spPr bwMode="auto">
          <a:xfrm>
            <a:off x="0" y="6619875"/>
            <a:ext cx="1116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fld id="{F36276E3-69BC-4769-BCC6-46DE64773852}" type="slidenum">
              <a:rPr lang="en-GB" sz="1200" b="1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sz="1200" b="1">
                <a:solidFill>
                  <a:srgbClr val="FFFFFF"/>
                </a:solidFill>
              </a:rPr>
              <a:t> of 49</a:t>
            </a:r>
          </a:p>
        </p:txBody>
      </p:sp>
      <p:grpSp>
        <p:nvGrpSpPr>
          <p:cNvPr id="266257" name="Group 17"/>
          <p:cNvGrpSpPr>
            <a:grpSpLocks/>
          </p:cNvGrpSpPr>
          <p:nvPr userDrawn="1"/>
        </p:nvGrpSpPr>
        <p:grpSpPr bwMode="auto">
          <a:xfrm>
            <a:off x="239713" y="82550"/>
            <a:ext cx="360362" cy="360363"/>
            <a:chOff x="408" y="278"/>
            <a:chExt cx="3514" cy="3514"/>
          </a:xfrm>
        </p:grpSpPr>
        <p:sp>
          <p:nvSpPr>
            <p:cNvPr id="266258" name="Oval 18"/>
            <p:cNvSpPr>
              <a:spLocks noChangeAspect="1" noChangeArrowheads="1"/>
            </p:cNvSpPr>
            <p:nvPr/>
          </p:nvSpPr>
          <p:spPr bwMode="auto">
            <a:xfrm>
              <a:off x="408" y="278"/>
              <a:ext cx="3514" cy="3514"/>
            </a:xfrm>
            <a:prstGeom prst="ellipse">
              <a:avLst/>
            </a:prstGeom>
            <a:solidFill>
              <a:srgbClr val="01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sp>
          <p:nvSpPr>
            <p:cNvPr id="266259" name="Oval 19"/>
            <p:cNvSpPr>
              <a:spLocks noChangeAspect="1" noChangeArrowheads="1"/>
            </p:cNvSpPr>
            <p:nvPr/>
          </p:nvSpPr>
          <p:spPr bwMode="auto">
            <a:xfrm>
              <a:off x="578" y="448"/>
              <a:ext cx="3174" cy="317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pic>
          <p:nvPicPr>
            <p:cNvPr id="266260" name="Picture 20" descr="C1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618"/>
              <a:ext cx="2834" cy="2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479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 descr="underlin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4" name="Picture 4" descr="swish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72358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5" name="Picture 5" descr="boardworks_logo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6" name="Picture 6" descr="right_button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7" name="Picture 7" descr="left_button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5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8851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      Click to edit Master title style</a:t>
            </a:r>
          </a:p>
        </p:txBody>
      </p:sp>
      <p:sp>
        <p:nvSpPr>
          <p:cNvPr id="266252" name="Text Box 12"/>
          <p:cNvSpPr txBox="1">
            <a:spLocks noChangeArrowheads="1"/>
          </p:cNvSpPr>
          <p:nvPr userDrawn="1"/>
        </p:nvSpPr>
        <p:spPr bwMode="auto">
          <a:xfrm>
            <a:off x="7032625" y="66468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9900CC"/>
                </a:solidFill>
              </a:rPr>
              <a:t>© Boardworks Ltd 2005</a:t>
            </a: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266253" name="Text Box 13"/>
          <p:cNvSpPr txBox="1">
            <a:spLocks noChangeArrowheads="1"/>
          </p:cNvSpPr>
          <p:nvPr userDrawn="1"/>
        </p:nvSpPr>
        <p:spPr bwMode="auto">
          <a:xfrm>
            <a:off x="0" y="6619875"/>
            <a:ext cx="1116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fld id="{F36276E3-69BC-4769-BCC6-46DE64773852}" type="slidenum">
              <a:rPr lang="en-GB" sz="1200" b="1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sz="1200" b="1">
                <a:solidFill>
                  <a:srgbClr val="FFFFFF"/>
                </a:solidFill>
              </a:rPr>
              <a:t> of 49</a:t>
            </a:r>
          </a:p>
        </p:txBody>
      </p:sp>
      <p:grpSp>
        <p:nvGrpSpPr>
          <p:cNvPr id="266257" name="Group 17"/>
          <p:cNvGrpSpPr>
            <a:grpSpLocks/>
          </p:cNvGrpSpPr>
          <p:nvPr userDrawn="1"/>
        </p:nvGrpSpPr>
        <p:grpSpPr bwMode="auto">
          <a:xfrm>
            <a:off x="239713" y="82550"/>
            <a:ext cx="360362" cy="360363"/>
            <a:chOff x="408" y="278"/>
            <a:chExt cx="3514" cy="3514"/>
          </a:xfrm>
        </p:grpSpPr>
        <p:sp>
          <p:nvSpPr>
            <p:cNvPr id="266258" name="Oval 18"/>
            <p:cNvSpPr>
              <a:spLocks noChangeAspect="1" noChangeArrowheads="1"/>
            </p:cNvSpPr>
            <p:nvPr/>
          </p:nvSpPr>
          <p:spPr bwMode="auto">
            <a:xfrm>
              <a:off x="408" y="278"/>
              <a:ext cx="3514" cy="3514"/>
            </a:xfrm>
            <a:prstGeom prst="ellipse">
              <a:avLst/>
            </a:prstGeom>
            <a:solidFill>
              <a:srgbClr val="01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sp>
          <p:nvSpPr>
            <p:cNvPr id="266259" name="Oval 19"/>
            <p:cNvSpPr>
              <a:spLocks noChangeAspect="1" noChangeArrowheads="1"/>
            </p:cNvSpPr>
            <p:nvPr/>
          </p:nvSpPr>
          <p:spPr bwMode="auto">
            <a:xfrm>
              <a:off x="578" y="448"/>
              <a:ext cx="3174" cy="317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pic>
          <p:nvPicPr>
            <p:cNvPr id="266260" name="Picture 20" descr="C1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618"/>
              <a:ext cx="2834" cy="2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6945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 descr="underlin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4" name="Picture 4" descr="swish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72358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5" name="Picture 5" descr="boardworks_logo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6" name="Picture 6" descr="right_button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7" name="Picture 7" descr="left_button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5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8851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      Click to edit Master title style</a:t>
            </a:r>
          </a:p>
        </p:txBody>
      </p:sp>
      <p:sp>
        <p:nvSpPr>
          <p:cNvPr id="266252" name="Text Box 12"/>
          <p:cNvSpPr txBox="1">
            <a:spLocks noChangeArrowheads="1"/>
          </p:cNvSpPr>
          <p:nvPr userDrawn="1"/>
        </p:nvSpPr>
        <p:spPr bwMode="auto">
          <a:xfrm>
            <a:off x="7032625" y="66468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9900CC"/>
                </a:solidFill>
              </a:rPr>
              <a:t>© Boardworks Ltd 2005</a:t>
            </a: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266253" name="Text Box 13"/>
          <p:cNvSpPr txBox="1">
            <a:spLocks noChangeArrowheads="1"/>
          </p:cNvSpPr>
          <p:nvPr userDrawn="1"/>
        </p:nvSpPr>
        <p:spPr bwMode="auto">
          <a:xfrm>
            <a:off x="0" y="6619875"/>
            <a:ext cx="1116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fld id="{F36276E3-69BC-4769-BCC6-46DE64773852}" type="slidenum">
              <a:rPr lang="en-GB" sz="1200" b="1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sz="1200" b="1">
                <a:solidFill>
                  <a:srgbClr val="FFFFFF"/>
                </a:solidFill>
              </a:rPr>
              <a:t> of 49</a:t>
            </a:r>
          </a:p>
        </p:txBody>
      </p:sp>
      <p:grpSp>
        <p:nvGrpSpPr>
          <p:cNvPr id="266257" name="Group 17"/>
          <p:cNvGrpSpPr>
            <a:grpSpLocks/>
          </p:cNvGrpSpPr>
          <p:nvPr userDrawn="1"/>
        </p:nvGrpSpPr>
        <p:grpSpPr bwMode="auto">
          <a:xfrm>
            <a:off x="239713" y="82550"/>
            <a:ext cx="360362" cy="360363"/>
            <a:chOff x="408" y="278"/>
            <a:chExt cx="3514" cy="3514"/>
          </a:xfrm>
        </p:grpSpPr>
        <p:sp>
          <p:nvSpPr>
            <p:cNvPr id="266258" name="Oval 18"/>
            <p:cNvSpPr>
              <a:spLocks noChangeAspect="1" noChangeArrowheads="1"/>
            </p:cNvSpPr>
            <p:nvPr/>
          </p:nvSpPr>
          <p:spPr bwMode="auto">
            <a:xfrm>
              <a:off x="408" y="278"/>
              <a:ext cx="3514" cy="3514"/>
            </a:xfrm>
            <a:prstGeom prst="ellipse">
              <a:avLst/>
            </a:prstGeom>
            <a:solidFill>
              <a:srgbClr val="01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sp>
          <p:nvSpPr>
            <p:cNvPr id="266259" name="Oval 19"/>
            <p:cNvSpPr>
              <a:spLocks noChangeAspect="1" noChangeArrowheads="1"/>
            </p:cNvSpPr>
            <p:nvPr/>
          </p:nvSpPr>
          <p:spPr bwMode="auto">
            <a:xfrm>
              <a:off x="578" y="448"/>
              <a:ext cx="3174" cy="317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pic>
          <p:nvPicPr>
            <p:cNvPr id="266260" name="Picture 20" descr="C1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618"/>
              <a:ext cx="2834" cy="2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958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Atomic structure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837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807277"/>
            <a:ext cx="68345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The size of an atom is about 1 X 10</a:t>
            </a:r>
            <a:r>
              <a:rPr lang="en-GB" sz="3200" baseline="30000" dirty="0" smtClean="0"/>
              <a:t>-10</a:t>
            </a:r>
            <a:r>
              <a:rPr lang="en-GB" sz="3200" dirty="0" smtClean="0"/>
              <a:t> m </a:t>
            </a:r>
          </a:p>
          <a:p>
            <a:r>
              <a:rPr lang="en-GB" sz="3200" dirty="0" smtClean="0"/>
              <a:t>(nine zeros and then a 1!)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923786"/>
            <a:ext cx="73095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This is often written as 0.1nm (</a:t>
            </a:r>
            <a:r>
              <a:rPr lang="en-GB" sz="3200" dirty="0" err="1" smtClean="0"/>
              <a:t>nanometer</a:t>
            </a:r>
            <a:r>
              <a:rPr lang="en-GB" sz="3200" dirty="0" smtClean="0"/>
              <a:t>)</a:t>
            </a:r>
          </a:p>
          <a:p>
            <a:endParaRPr lang="en-GB" sz="3200" dirty="0"/>
          </a:p>
          <a:p>
            <a:r>
              <a:rPr lang="en-GB" sz="3200" dirty="0" smtClean="0"/>
              <a:t>1 </a:t>
            </a:r>
            <a:r>
              <a:rPr lang="en-GB" sz="3200" dirty="0" err="1" smtClean="0"/>
              <a:t>nanometer</a:t>
            </a:r>
            <a:r>
              <a:rPr lang="en-GB" sz="3200" dirty="0" smtClean="0"/>
              <a:t> is 10</a:t>
            </a:r>
            <a:r>
              <a:rPr lang="en-GB" sz="3200" baseline="30000" dirty="0" smtClean="0"/>
              <a:t>-9</a:t>
            </a:r>
            <a:r>
              <a:rPr lang="en-GB" sz="3200" dirty="0" smtClean="0"/>
              <a:t> m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14811" y="3862080"/>
            <a:ext cx="5505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The nucleus is about 1 X 10</a:t>
            </a:r>
            <a:r>
              <a:rPr lang="en-GB" sz="3200" baseline="30000" dirty="0" smtClean="0"/>
              <a:t>-14</a:t>
            </a:r>
            <a:r>
              <a:rPr lang="en-GB" sz="3200" dirty="0" smtClean="0"/>
              <a:t> m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8951" y="5184123"/>
            <a:ext cx="91406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If an atom was the size of a football pitch, the nucleus</a:t>
            </a:r>
          </a:p>
          <a:p>
            <a:r>
              <a:rPr lang="en-GB" sz="3200" dirty="0"/>
              <a:t>w</a:t>
            </a:r>
            <a:r>
              <a:rPr lang="en-GB" sz="3200" dirty="0" smtClean="0"/>
              <a:t>ould be the size of an apple in the centre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4382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19" name="Group 359"/>
          <p:cNvGrpSpPr>
            <a:grpSpLocks/>
          </p:cNvGrpSpPr>
          <p:nvPr/>
        </p:nvGrpSpPr>
        <p:grpSpPr bwMode="auto">
          <a:xfrm>
            <a:off x="2311400" y="2905125"/>
            <a:ext cx="4600575" cy="1917700"/>
            <a:chOff x="1456" y="1830"/>
            <a:chExt cx="2898" cy="1208"/>
          </a:xfrm>
        </p:grpSpPr>
        <p:sp>
          <p:nvSpPr>
            <p:cNvPr id="15674" name="AutoShape 314"/>
            <p:cNvSpPr>
              <a:spLocks noChangeArrowheads="1"/>
            </p:cNvSpPr>
            <p:nvPr/>
          </p:nvSpPr>
          <p:spPr bwMode="auto">
            <a:xfrm>
              <a:off x="1476" y="1841"/>
              <a:ext cx="2878" cy="282"/>
            </a:xfrm>
            <a:prstGeom prst="roundRect">
              <a:avLst>
                <a:gd name="adj" fmla="val 8486"/>
              </a:avLst>
            </a:prstGeom>
            <a:solidFill>
              <a:srgbClr val="E1B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sp>
          <p:nvSpPr>
            <p:cNvPr id="15675" name="AutoShape 315"/>
            <p:cNvSpPr>
              <a:spLocks noChangeArrowheads="1"/>
            </p:cNvSpPr>
            <p:nvPr/>
          </p:nvSpPr>
          <p:spPr bwMode="auto">
            <a:xfrm rot="-5400000">
              <a:off x="1397" y="1918"/>
              <a:ext cx="1192" cy="1048"/>
            </a:xfrm>
            <a:prstGeom prst="roundRect">
              <a:avLst>
                <a:gd name="adj" fmla="val 0"/>
              </a:avLst>
            </a:prstGeom>
            <a:solidFill>
              <a:srgbClr val="E1B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grpSp>
          <p:nvGrpSpPr>
            <p:cNvPr id="15718" name="Group 358"/>
            <p:cNvGrpSpPr>
              <a:grpSpLocks/>
            </p:cNvGrpSpPr>
            <p:nvPr/>
          </p:nvGrpSpPr>
          <p:grpSpPr bwMode="auto">
            <a:xfrm>
              <a:off x="1456" y="1830"/>
              <a:ext cx="2894" cy="1206"/>
              <a:chOff x="1456" y="1830"/>
              <a:chExt cx="2894" cy="1206"/>
            </a:xfrm>
          </p:grpSpPr>
          <p:sp>
            <p:nvSpPr>
              <p:cNvPr id="15401" name="AutoShape 41"/>
              <p:cNvSpPr>
                <a:spLocks noChangeArrowheads="1"/>
              </p:cNvSpPr>
              <p:nvPr/>
            </p:nvSpPr>
            <p:spPr bwMode="auto">
              <a:xfrm>
                <a:off x="1464" y="1835"/>
                <a:ext cx="2886" cy="1195"/>
              </a:xfrm>
              <a:prstGeom prst="roundRect">
                <a:avLst>
                  <a:gd name="adj" fmla="val 1708"/>
                </a:avLst>
              </a:prstGeom>
              <a:noFill/>
              <a:ln w="381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srgbClr val="010066"/>
                  </a:solidFill>
                </a:endParaRPr>
              </a:p>
            </p:txBody>
          </p:sp>
          <p:sp>
            <p:nvSpPr>
              <p:cNvPr id="15569" name="Line 209"/>
              <p:cNvSpPr>
                <a:spLocks noChangeShapeType="1"/>
              </p:cNvSpPr>
              <p:nvPr/>
            </p:nvSpPr>
            <p:spPr bwMode="auto">
              <a:xfrm>
                <a:off x="2525" y="1838"/>
                <a:ext cx="0" cy="1198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srgbClr val="010066"/>
                  </a:solidFill>
                </a:endParaRPr>
              </a:p>
            </p:txBody>
          </p:sp>
          <p:sp>
            <p:nvSpPr>
              <p:cNvPr id="15621" name="Line 261"/>
              <p:cNvSpPr>
                <a:spLocks noChangeShapeType="1"/>
              </p:cNvSpPr>
              <p:nvPr/>
            </p:nvSpPr>
            <p:spPr bwMode="auto">
              <a:xfrm>
                <a:off x="3534" y="1830"/>
                <a:ext cx="0" cy="1202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srgbClr val="010066"/>
                  </a:solidFill>
                </a:endParaRPr>
              </a:p>
            </p:txBody>
          </p:sp>
          <p:sp>
            <p:nvSpPr>
              <p:cNvPr id="15622" name="Line 262"/>
              <p:cNvSpPr>
                <a:spLocks noChangeShapeType="1"/>
              </p:cNvSpPr>
              <p:nvPr/>
            </p:nvSpPr>
            <p:spPr bwMode="auto">
              <a:xfrm rot="-5400000">
                <a:off x="2899" y="684"/>
                <a:ext cx="0" cy="2885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srgbClr val="010066"/>
                  </a:solidFill>
                </a:endParaRPr>
              </a:p>
            </p:txBody>
          </p:sp>
          <p:sp>
            <p:nvSpPr>
              <p:cNvPr id="15623" name="Line 263"/>
              <p:cNvSpPr>
                <a:spLocks noChangeShapeType="1"/>
              </p:cNvSpPr>
              <p:nvPr/>
            </p:nvSpPr>
            <p:spPr bwMode="auto">
              <a:xfrm rot="-5400000">
                <a:off x="2905" y="990"/>
                <a:ext cx="0" cy="2882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srgbClr val="010066"/>
                  </a:solidFill>
                </a:endParaRPr>
              </a:p>
            </p:txBody>
          </p:sp>
          <p:sp>
            <p:nvSpPr>
              <p:cNvPr id="15624" name="Line 264"/>
              <p:cNvSpPr>
                <a:spLocks noChangeShapeType="1"/>
              </p:cNvSpPr>
              <p:nvPr/>
            </p:nvSpPr>
            <p:spPr bwMode="auto">
              <a:xfrm rot="-5400000">
                <a:off x="2907" y="1308"/>
                <a:ext cx="0" cy="2885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srgbClr val="010066"/>
                  </a:solidFill>
                </a:endParaRPr>
              </a:p>
            </p:txBody>
          </p:sp>
        </p:grpSp>
      </p:grpSp>
      <p:graphicFrame>
        <p:nvGraphicFramePr>
          <p:cNvPr id="15742" name="Group 382"/>
          <p:cNvGraphicFramePr>
            <a:graphicFrameLocks noGrp="1"/>
          </p:cNvGraphicFramePr>
          <p:nvPr>
            <p:ph idx="1"/>
          </p:nvPr>
        </p:nvGraphicFramePr>
        <p:xfrm>
          <a:off x="2327275" y="2924175"/>
          <a:ext cx="4587875" cy="1901383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Particle</a:t>
                      </a:r>
                    </a:p>
                  </a:txBody>
                  <a:tcPr marL="126000" marR="126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Mass</a:t>
                      </a:r>
                    </a:p>
                  </a:txBody>
                  <a:tcPr marL="126000" marR="126000" marT="46800" marB="468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Charge</a:t>
                      </a:r>
                    </a:p>
                  </a:txBody>
                  <a:tcPr marL="126000" marR="126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proton</a:t>
                      </a:r>
                    </a:p>
                  </a:txBody>
                  <a:tcPr marL="126000" marR="126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26000" marR="126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+1</a:t>
                      </a:r>
                    </a:p>
                  </a:txBody>
                  <a:tcPr marL="126000" marR="126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neutron</a:t>
                      </a:r>
                    </a:p>
                  </a:txBody>
                  <a:tcPr marL="126000" marR="126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26000" marR="126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08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26000" marR="126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electron</a:t>
                      </a:r>
                    </a:p>
                  </a:txBody>
                  <a:tcPr marL="126000" marR="126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3366"/>
                          </a:solidFill>
                          <a:effectLst/>
                          <a:latin typeface="Arial" charset="0"/>
                        </a:rPr>
                        <a:t>almost 0</a:t>
                      </a:r>
                    </a:p>
                  </a:txBody>
                  <a:tcPr marL="126000" marR="126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3366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L="126000" marR="126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388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     Properties of subatomic particles</a:t>
            </a:r>
          </a:p>
        </p:txBody>
      </p:sp>
      <p:sp>
        <p:nvSpPr>
          <p:cNvPr id="15389" name="Rectangle 29"/>
          <p:cNvSpPr>
            <a:spLocks noChangeArrowheads="1"/>
          </p:cNvSpPr>
          <p:nvPr/>
        </p:nvSpPr>
        <p:spPr bwMode="auto">
          <a:xfrm>
            <a:off x="568325" y="701675"/>
            <a:ext cx="8178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</a:rPr>
              <a:t>There are two properties of subatomic particles that are especially important:</a:t>
            </a:r>
          </a:p>
        </p:txBody>
      </p:sp>
      <p:sp>
        <p:nvSpPr>
          <p:cNvPr id="15390" name="Oval 30"/>
          <p:cNvSpPr>
            <a:spLocks noChangeAspect="1" noChangeArrowheads="1"/>
          </p:cNvSpPr>
          <p:nvPr/>
        </p:nvSpPr>
        <p:spPr bwMode="auto">
          <a:xfrm>
            <a:off x="241300" y="809625"/>
            <a:ext cx="252413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10066"/>
              </a:solidFill>
            </a:endParaRPr>
          </a:p>
        </p:txBody>
      </p:sp>
      <p:sp>
        <p:nvSpPr>
          <p:cNvPr id="15391" name="Rectangle 31"/>
          <p:cNvSpPr>
            <a:spLocks noChangeArrowheads="1"/>
          </p:cNvSpPr>
          <p:nvPr/>
        </p:nvSpPr>
        <p:spPr bwMode="auto">
          <a:xfrm>
            <a:off x="568325" y="1641475"/>
            <a:ext cx="352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</a:rPr>
              <a:t>1. Mass</a:t>
            </a:r>
          </a:p>
        </p:txBody>
      </p:sp>
      <p:sp>
        <p:nvSpPr>
          <p:cNvPr id="15392" name="Rectangle 32"/>
          <p:cNvSpPr>
            <a:spLocks noChangeArrowheads="1"/>
          </p:cNvSpPr>
          <p:nvPr/>
        </p:nvSpPr>
        <p:spPr bwMode="auto">
          <a:xfrm>
            <a:off x="568325" y="2266950"/>
            <a:ext cx="368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</a:rPr>
              <a:t>2. Electrical charge</a:t>
            </a:r>
          </a:p>
        </p:txBody>
      </p:sp>
      <p:grpSp>
        <p:nvGrpSpPr>
          <p:cNvPr id="15680" name="Group 320"/>
          <p:cNvGrpSpPr>
            <a:grpSpLocks/>
          </p:cNvGrpSpPr>
          <p:nvPr/>
        </p:nvGrpSpPr>
        <p:grpSpPr bwMode="auto">
          <a:xfrm>
            <a:off x="241300" y="5219700"/>
            <a:ext cx="8288338" cy="822325"/>
            <a:chOff x="152" y="3288"/>
            <a:chExt cx="5221" cy="518"/>
          </a:xfrm>
        </p:grpSpPr>
        <p:sp>
          <p:nvSpPr>
            <p:cNvPr id="15386" name="Text Box 26"/>
            <p:cNvSpPr txBox="1">
              <a:spLocks noChangeArrowheads="1"/>
            </p:cNvSpPr>
            <p:nvPr/>
          </p:nvSpPr>
          <p:spPr bwMode="auto">
            <a:xfrm>
              <a:off x="358" y="3288"/>
              <a:ext cx="5015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sz="2400">
                  <a:solidFill>
                    <a:srgbClr val="010066"/>
                  </a:solidFill>
                </a:rPr>
                <a:t>The atoms of an element contain equal numbers of protons and electrons and so have no overall charge.</a:t>
              </a:r>
            </a:p>
          </p:txBody>
        </p:sp>
        <p:sp>
          <p:nvSpPr>
            <p:cNvPr id="15676" name="Oval 316"/>
            <p:cNvSpPr>
              <a:spLocks noChangeAspect="1" noChangeArrowheads="1"/>
            </p:cNvSpPr>
            <p:nvPr/>
          </p:nvSpPr>
          <p:spPr bwMode="auto">
            <a:xfrm>
              <a:off x="152" y="3340"/>
              <a:ext cx="159" cy="15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35921" dir="2700000" algn="ctr" rotWithShape="0">
                <a:srgbClr val="B2B2B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629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1" grpId="0"/>
      <p:bldP spid="153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     How many protons?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568325" y="701675"/>
            <a:ext cx="8575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</a:rPr>
              <a:t>The atoms of any particular element always contain the same number of protons. For example:</a:t>
            </a:r>
          </a:p>
        </p:txBody>
      </p:sp>
      <p:sp>
        <p:nvSpPr>
          <p:cNvPr id="16393" name="Oval 9"/>
          <p:cNvSpPr>
            <a:spLocks noChangeAspect="1" noChangeArrowheads="1"/>
          </p:cNvSpPr>
          <p:nvPr/>
        </p:nvSpPr>
        <p:spPr bwMode="auto">
          <a:xfrm>
            <a:off x="241300" y="809625"/>
            <a:ext cx="252413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10066"/>
              </a:solidFill>
            </a:endParaRPr>
          </a:p>
        </p:txBody>
      </p:sp>
      <p:pic>
        <p:nvPicPr>
          <p:cNvPr id="16400" name="Picture 16" descr="C1_gfx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3333750"/>
            <a:ext cx="135255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5103813" y="3929063"/>
            <a:ext cx="1641475" cy="8572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oval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10066"/>
              </a:solidFill>
            </a:endParaRPr>
          </a:p>
        </p:txBody>
      </p:sp>
      <p:grpSp>
        <p:nvGrpSpPr>
          <p:cNvPr id="16406" name="Group 22"/>
          <p:cNvGrpSpPr>
            <a:grpSpLocks/>
          </p:cNvGrpSpPr>
          <p:nvPr/>
        </p:nvGrpSpPr>
        <p:grpSpPr bwMode="auto">
          <a:xfrm>
            <a:off x="241300" y="3308350"/>
            <a:ext cx="5949950" cy="2409825"/>
            <a:chOff x="152" y="2084"/>
            <a:chExt cx="3748" cy="1518"/>
          </a:xfrm>
        </p:grpSpPr>
        <p:grpSp>
          <p:nvGrpSpPr>
            <p:cNvPr id="16405" name="Group 21"/>
            <p:cNvGrpSpPr>
              <a:grpSpLocks/>
            </p:cNvGrpSpPr>
            <p:nvPr/>
          </p:nvGrpSpPr>
          <p:grpSpPr bwMode="auto">
            <a:xfrm>
              <a:off x="152" y="2084"/>
              <a:ext cx="3230" cy="748"/>
              <a:chOff x="152" y="2084"/>
              <a:chExt cx="3230" cy="748"/>
            </a:xfrm>
          </p:grpSpPr>
          <p:sp>
            <p:nvSpPr>
              <p:cNvPr id="16395" name="Rectangle 11"/>
              <p:cNvSpPr>
                <a:spLocks noChangeArrowheads="1"/>
              </p:cNvSpPr>
              <p:nvPr/>
            </p:nvSpPr>
            <p:spPr bwMode="auto">
              <a:xfrm>
                <a:off x="358" y="2084"/>
                <a:ext cx="3024" cy="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2400">
                    <a:solidFill>
                      <a:srgbClr val="010066"/>
                    </a:solidFill>
                  </a:rPr>
                  <a:t>The number of protons in an atom is known as its </a:t>
                </a:r>
                <a:r>
                  <a:rPr lang="en-GB" sz="2400" b="1">
                    <a:solidFill>
                      <a:srgbClr val="FF6600"/>
                    </a:solidFill>
                  </a:rPr>
                  <a:t>atomic number</a:t>
                </a:r>
                <a:r>
                  <a:rPr lang="en-GB" sz="2400">
                    <a:solidFill>
                      <a:srgbClr val="010066"/>
                    </a:solidFill>
                  </a:rPr>
                  <a:t/>
                </a:r>
                <a:br>
                  <a:rPr lang="en-GB" sz="2400">
                    <a:solidFill>
                      <a:srgbClr val="010066"/>
                    </a:solidFill>
                  </a:rPr>
                </a:br>
                <a:r>
                  <a:rPr lang="en-GB" sz="2400">
                    <a:solidFill>
                      <a:srgbClr val="010066"/>
                    </a:solidFill>
                  </a:rPr>
                  <a:t>or </a:t>
                </a:r>
                <a:r>
                  <a:rPr lang="en-GB" sz="2400" b="1">
                    <a:solidFill>
                      <a:srgbClr val="FF6600"/>
                    </a:solidFill>
                  </a:rPr>
                  <a:t>proton number</a:t>
                </a:r>
                <a:r>
                  <a:rPr lang="en-GB" sz="2400">
                    <a:solidFill>
                      <a:srgbClr val="010066"/>
                    </a:solidFill>
                  </a:rPr>
                  <a:t>.</a:t>
                </a:r>
              </a:p>
            </p:txBody>
          </p:sp>
          <p:sp>
            <p:nvSpPr>
              <p:cNvPr id="16396" name="Oval 12"/>
              <p:cNvSpPr>
                <a:spLocks noChangeAspect="1" noChangeArrowheads="1"/>
              </p:cNvSpPr>
              <p:nvPr/>
            </p:nvSpPr>
            <p:spPr bwMode="auto">
              <a:xfrm>
                <a:off x="152" y="2152"/>
                <a:ext cx="159" cy="15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99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>
                <a:outerShdw dist="35921" dir="2700000" algn="ctr" rotWithShape="0">
                  <a:srgbClr val="B2B2B2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srgbClr val="010066"/>
                  </a:solidFill>
                </a:endParaRPr>
              </a:p>
            </p:txBody>
          </p:sp>
        </p:grpSp>
        <p:sp>
          <p:nvSpPr>
            <p:cNvPr id="16404" name="Rectangle 20"/>
            <p:cNvSpPr>
              <a:spLocks noChangeArrowheads="1"/>
            </p:cNvSpPr>
            <p:nvPr/>
          </p:nvSpPr>
          <p:spPr bwMode="auto">
            <a:xfrm>
              <a:off x="358" y="3084"/>
              <a:ext cx="354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C988F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400">
                  <a:solidFill>
                    <a:srgbClr val="010066"/>
                  </a:solidFill>
                </a:rPr>
                <a:t>It is the smaller of the two numbers shown in most periodic tables.</a:t>
              </a:r>
            </a:p>
          </p:txBody>
        </p:sp>
      </p:grp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568325" y="1620838"/>
            <a:ext cx="655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C988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3571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3657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en-GB">
                <a:solidFill>
                  <a:srgbClr val="010066"/>
                </a:solidFill>
                <a:latin typeface="Arial" charset="0"/>
              </a:rPr>
              <a:t>hydrogen atoms always contain 1 proton;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568325" y="2122488"/>
            <a:ext cx="655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C988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3571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3657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en-GB">
                <a:solidFill>
                  <a:srgbClr val="010066"/>
                </a:solidFill>
                <a:latin typeface="Arial" charset="0"/>
              </a:rPr>
              <a:t>carbon atoms always contain 6 protons;</a:t>
            </a: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568325" y="2636838"/>
            <a:ext cx="6827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C988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3571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3657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en-GB">
                <a:solidFill>
                  <a:srgbClr val="010066"/>
                </a:solidFill>
                <a:latin typeface="Arial" charset="0"/>
              </a:rPr>
              <a:t>magnesium atoms always contain 12 protons,</a:t>
            </a:r>
          </a:p>
        </p:txBody>
      </p:sp>
    </p:spTree>
    <p:extLst>
      <p:ext uri="{BB962C8B-B14F-4D97-AF65-F5344CB8AC3E}">
        <p14:creationId xmlns:p14="http://schemas.microsoft.com/office/powerpoint/2010/main" val="43893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1" grpId="0" animBg="1"/>
      <p:bldP spid="16407" grpId="0"/>
      <p:bldP spid="16408" grpId="0"/>
      <p:bldP spid="164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7" name="AutoShape 49"/>
          <p:cNvSpPr>
            <a:spLocks noChangeArrowheads="1"/>
          </p:cNvSpPr>
          <p:nvPr/>
        </p:nvSpPr>
        <p:spPr bwMode="auto">
          <a:xfrm>
            <a:off x="893763" y="1978025"/>
            <a:ext cx="7405687" cy="500063"/>
          </a:xfrm>
          <a:prstGeom prst="roundRect">
            <a:avLst>
              <a:gd name="adj" fmla="val 8486"/>
            </a:avLst>
          </a:prstGeom>
          <a:solidFill>
            <a:srgbClr val="E1B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10066"/>
              </a:solidFill>
            </a:endParaRPr>
          </a:p>
        </p:txBody>
      </p:sp>
      <p:sp>
        <p:nvSpPr>
          <p:cNvPr id="1742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     What’s the atomic number?</a:t>
            </a: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568325" y="701675"/>
            <a:ext cx="7400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</a:rPr>
              <a:t>What are the atomic numbers of these elements?</a:t>
            </a:r>
          </a:p>
        </p:txBody>
      </p:sp>
      <p:sp>
        <p:nvSpPr>
          <p:cNvPr id="17427" name="Oval 19"/>
          <p:cNvSpPr>
            <a:spLocks noChangeAspect="1" noChangeArrowheads="1"/>
          </p:cNvSpPr>
          <p:nvPr/>
        </p:nvSpPr>
        <p:spPr bwMode="auto">
          <a:xfrm>
            <a:off x="241300" y="809625"/>
            <a:ext cx="252413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10066"/>
              </a:solidFill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398588" y="4659313"/>
            <a:ext cx="771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800" b="1">
                <a:solidFill>
                  <a:srgbClr val="010066"/>
                </a:solidFill>
              </a:rPr>
              <a:t>11</a:t>
            </a:r>
          </a:p>
        </p:txBody>
      </p:sp>
      <p:pic>
        <p:nvPicPr>
          <p:cNvPr id="17431" name="Picture 23" descr="C1_gfx_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2654300"/>
            <a:ext cx="135255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1103313" y="1990725"/>
            <a:ext cx="1362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 b="1">
                <a:solidFill>
                  <a:srgbClr val="010066"/>
                </a:solidFill>
              </a:rPr>
              <a:t>sodium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3259138" y="4657725"/>
            <a:ext cx="771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800" b="1">
                <a:solidFill>
                  <a:srgbClr val="010066"/>
                </a:solidFill>
              </a:rPr>
              <a:t>26</a:t>
            </a:r>
          </a:p>
        </p:txBody>
      </p:sp>
      <p:pic>
        <p:nvPicPr>
          <p:cNvPr id="17430" name="Picture 22" descr="C1_gfx_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3" y="2652713"/>
            <a:ext cx="135255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3021013" y="2012950"/>
            <a:ext cx="1247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 b="1">
                <a:solidFill>
                  <a:srgbClr val="010066"/>
                </a:solidFill>
              </a:rPr>
              <a:t>iron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5118100" y="4657725"/>
            <a:ext cx="771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800" b="1">
                <a:solidFill>
                  <a:srgbClr val="010066"/>
                </a:solidFill>
              </a:rPr>
              <a:t>50</a:t>
            </a:r>
          </a:p>
        </p:txBody>
      </p:sp>
      <p:pic>
        <p:nvPicPr>
          <p:cNvPr id="17432" name="Picture 24" descr="C1_gfx_S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2652713"/>
            <a:ext cx="135255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4879975" y="2017713"/>
            <a:ext cx="1247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 b="1">
                <a:solidFill>
                  <a:srgbClr val="010066"/>
                </a:solidFill>
              </a:rPr>
              <a:t>tin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7010400" y="4657725"/>
            <a:ext cx="771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800" b="1">
                <a:solidFill>
                  <a:srgbClr val="010066"/>
                </a:solidFill>
              </a:rPr>
              <a:t>9</a:t>
            </a:r>
          </a:p>
        </p:txBody>
      </p:sp>
      <p:pic>
        <p:nvPicPr>
          <p:cNvPr id="17429" name="Picture 21" descr="C1_gfx_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75" y="2652713"/>
            <a:ext cx="135255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6686550" y="2027238"/>
            <a:ext cx="1419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 b="1">
                <a:solidFill>
                  <a:srgbClr val="010066"/>
                </a:solidFill>
              </a:rPr>
              <a:t>fluorine</a:t>
            </a:r>
          </a:p>
        </p:txBody>
      </p:sp>
      <p:sp>
        <p:nvSpPr>
          <p:cNvPr id="17448" name="AutoShape 40"/>
          <p:cNvSpPr>
            <a:spLocks noChangeArrowheads="1"/>
          </p:cNvSpPr>
          <p:nvPr/>
        </p:nvSpPr>
        <p:spPr bwMode="auto">
          <a:xfrm>
            <a:off x="903288" y="1985963"/>
            <a:ext cx="7392987" cy="3300412"/>
          </a:xfrm>
          <a:prstGeom prst="roundRect">
            <a:avLst>
              <a:gd name="adj" fmla="val 1708"/>
            </a:avLst>
          </a:prstGeom>
          <a:noFill/>
          <a:ln w="38100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10066"/>
              </a:solidFill>
            </a:endParaRPr>
          </a:p>
        </p:txBody>
      </p:sp>
      <p:sp>
        <p:nvSpPr>
          <p:cNvPr id="17449" name="Line 41"/>
          <p:cNvSpPr>
            <a:spLocks noChangeShapeType="1"/>
          </p:cNvSpPr>
          <p:nvPr/>
        </p:nvSpPr>
        <p:spPr bwMode="auto">
          <a:xfrm>
            <a:off x="2755900" y="1974850"/>
            <a:ext cx="0" cy="3311525"/>
          </a:xfrm>
          <a:prstGeom prst="line">
            <a:avLst/>
          </a:prstGeom>
          <a:noFill/>
          <a:ln w="25400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10066"/>
              </a:solidFill>
            </a:endParaRPr>
          </a:p>
        </p:txBody>
      </p:sp>
      <p:sp>
        <p:nvSpPr>
          <p:cNvPr id="17450" name="Line 42"/>
          <p:cNvSpPr>
            <a:spLocks noChangeShapeType="1"/>
          </p:cNvSpPr>
          <p:nvPr/>
        </p:nvSpPr>
        <p:spPr bwMode="auto">
          <a:xfrm>
            <a:off x="4606925" y="1987550"/>
            <a:ext cx="0" cy="3279775"/>
          </a:xfrm>
          <a:prstGeom prst="line">
            <a:avLst/>
          </a:prstGeom>
          <a:noFill/>
          <a:ln w="25400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10066"/>
              </a:solidFill>
            </a:endParaRPr>
          </a:p>
        </p:txBody>
      </p:sp>
      <p:sp>
        <p:nvSpPr>
          <p:cNvPr id="17451" name="Line 43"/>
          <p:cNvSpPr>
            <a:spLocks noChangeShapeType="1"/>
          </p:cNvSpPr>
          <p:nvPr/>
        </p:nvSpPr>
        <p:spPr bwMode="auto">
          <a:xfrm rot="-5400000">
            <a:off x="4595813" y="-1212850"/>
            <a:ext cx="0" cy="7381875"/>
          </a:xfrm>
          <a:prstGeom prst="line">
            <a:avLst/>
          </a:prstGeom>
          <a:noFill/>
          <a:ln w="25400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10066"/>
              </a:solidFill>
            </a:endParaRPr>
          </a:p>
        </p:txBody>
      </p:sp>
      <p:sp>
        <p:nvSpPr>
          <p:cNvPr id="17452" name="Line 44"/>
          <p:cNvSpPr>
            <a:spLocks noChangeShapeType="1"/>
          </p:cNvSpPr>
          <p:nvPr/>
        </p:nvSpPr>
        <p:spPr bwMode="auto">
          <a:xfrm rot="-5400000">
            <a:off x="4598988" y="889000"/>
            <a:ext cx="0" cy="7381875"/>
          </a:xfrm>
          <a:prstGeom prst="line">
            <a:avLst/>
          </a:prstGeom>
          <a:noFill/>
          <a:ln w="25400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10066"/>
              </a:solidFill>
            </a:endParaRPr>
          </a:p>
        </p:txBody>
      </p:sp>
      <p:sp>
        <p:nvSpPr>
          <p:cNvPr id="17454" name="Line 46"/>
          <p:cNvSpPr>
            <a:spLocks noChangeShapeType="1"/>
          </p:cNvSpPr>
          <p:nvPr/>
        </p:nvSpPr>
        <p:spPr bwMode="auto">
          <a:xfrm>
            <a:off x="6456363" y="1989138"/>
            <a:ext cx="0" cy="3306762"/>
          </a:xfrm>
          <a:prstGeom prst="line">
            <a:avLst/>
          </a:prstGeom>
          <a:noFill/>
          <a:ln w="25400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1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3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/>
      <p:bldP spid="17419" grpId="0"/>
      <p:bldP spid="17420" grpId="0"/>
      <p:bldP spid="174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80" name="Group 124"/>
          <p:cNvGrpSpPr>
            <a:grpSpLocks/>
          </p:cNvGrpSpPr>
          <p:nvPr/>
        </p:nvGrpSpPr>
        <p:grpSpPr bwMode="auto">
          <a:xfrm>
            <a:off x="1009650" y="4271963"/>
            <a:ext cx="7091363" cy="1839912"/>
            <a:chOff x="642" y="2691"/>
            <a:chExt cx="4467" cy="1159"/>
          </a:xfrm>
        </p:grpSpPr>
        <p:sp>
          <p:nvSpPr>
            <p:cNvPr id="19578" name="AutoShape 122"/>
            <p:cNvSpPr>
              <a:spLocks noChangeArrowheads="1"/>
            </p:cNvSpPr>
            <p:nvPr/>
          </p:nvSpPr>
          <p:spPr bwMode="auto">
            <a:xfrm>
              <a:off x="642" y="2691"/>
              <a:ext cx="4467" cy="297"/>
            </a:xfrm>
            <a:prstGeom prst="roundRect">
              <a:avLst>
                <a:gd name="adj" fmla="val 8486"/>
              </a:avLst>
            </a:prstGeom>
            <a:solidFill>
              <a:srgbClr val="E1B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sp>
          <p:nvSpPr>
            <p:cNvPr id="19579" name="AutoShape 123"/>
            <p:cNvSpPr>
              <a:spLocks noChangeArrowheads="1"/>
            </p:cNvSpPr>
            <p:nvPr/>
          </p:nvSpPr>
          <p:spPr bwMode="auto">
            <a:xfrm rot="-5400000">
              <a:off x="620" y="2718"/>
              <a:ext cx="1155" cy="1110"/>
            </a:xfrm>
            <a:prstGeom prst="roundRect">
              <a:avLst>
                <a:gd name="adj" fmla="val 0"/>
              </a:avLst>
            </a:prstGeom>
            <a:solidFill>
              <a:srgbClr val="E1B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</p:grpSp>
      <p:graphicFrame>
        <p:nvGraphicFramePr>
          <p:cNvPr id="19576" name="Group 120"/>
          <p:cNvGraphicFramePr>
            <a:graphicFrameLocks noGrp="1"/>
          </p:cNvGraphicFramePr>
          <p:nvPr/>
        </p:nvGraphicFramePr>
        <p:xfrm>
          <a:off x="1030288" y="4294188"/>
          <a:ext cx="7083425" cy="1828800"/>
        </p:xfrm>
        <a:graphic>
          <a:graphicData uri="http://schemas.openxmlformats.org/drawingml/2006/table">
            <a:tbl>
              <a:tblPr/>
              <a:tblGrid>
                <a:gridCol w="1757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8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Atom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Protons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Neutrons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Mass number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hydrogen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286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286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90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lithium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286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286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90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aluminium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09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488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     Mass number</a:t>
            </a:r>
          </a:p>
        </p:txBody>
      </p:sp>
      <p:sp>
        <p:nvSpPr>
          <p:cNvPr id="19490" name="Rectangle 34"/>
          <p:cNvSpPr>
            <a:spLocks noChangeArrowheads="1"/>
          </p:cNvSpPr>
          <p:nvPr/>
        </p:nvSpPr>
        <p:spPr bwMode="auto">
          <a:xfrm>
            <a:off x="568325" y="701675"/>
            <a:ext cx="8575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</a:rPr>
              <a:t>Electrons have a mass of almost zero, which means that the mass of each atom results almost entirely from the number of protons and neutrons in the nucleus.</a:t>
            </a:r>
          </a:p>
        </p:txBody>
      </p:sp>
      <p:sp>
        <p:nvSpPr>
          <p:cNvPr id="19491" name="Oval 35"/>
          <p:cNvSpPr>
            <a:spLocks noChangeAspect="1" noChangeArrowheads="1"/>
          </p:cNvSpPr>
          <p:nvPr/>
        </p:nvSpPr>
        <p:spPr bwMode="auto">
          <a:xfrm>
            <a:off x="241300" y="809625"/>
            <a:ext cx="252413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10066"/>
              </a:solidFill>
            </a:endParaRPr>
          </a:p>
        </p:txBody>
      </p:sp>
      <p:pic>
        <p:nvPicPr>
          <p:cNvPr id="19530" name="Picture 74" descr="C1_gfx_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2173288"/>
            <a:ext cx="135255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31" name="Rectangle 75"/>
          <p:cNvSpPr>
            <a:spLocks noChangeArrowheads="1"/>
          </p:cNvSpPr>
          <p:nvPr/>
        </p:nvSpPr>
        <p:spPr bwMode="auto">
          <a:xfrm>
            <a:off x="568325" y="2208213"/>
            <a:ext cx="5684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</a:rPr>
              <a:t>The sum of the protons and neutrons in an atom’s nucleus is the </a:t>
            </a:r>
            <a:r>
              <a:rPr lang="en-GB" sz="2400" b="1">
                <a:solidFill>
                  <a:srgbClr val="FF6600"/>
                </a:solidFill>
              </a:rPr>
              <a:t>mass number</a:t>
            </a:r>
            <a:r>
              <a:rPr lang="en-GB" sz="2400">
                <a:solidFill>
                  <a:srgbClr val="010066"/>
                </a:solidFill>
              </a:rPr>
              <a:t>. It is the larger of the two numbers shown in most periodic tables.</a:t>
            </a:r>
          </a:p>
        </p:txBody>
      </p:sp>
      <p:sp>
        <p:nvSpPr>
          <p:cNvPr id="19532" name="Line 76"/>
          <p:cNvSpPr>
            <a:spLocks noChangeShapeType="1"/>
          </p:cNvSpPr>
          <p:nvPr/>
        </p:nvSpPr>
        <p:spPr bwMode="auto">
          <a:xfrm rot="-5400000">
            <a:off x="6602412" y="2108201"/>
            <a:ext cx="296863" cy="11350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oval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10066"/>
              </a:solidFill>
            </a:endParaRPr>
          </a:p>
        </p:txBody>
      </p:sp>
      <p:sp>
        <p:nvSpPr>
          <p:cNvPr id="19539" name="AutoShape 83"/>
          <p:cNvSpPr>
            <a:spLocks noChangeArrowheads="1"/>
          </p:cNvSpPr>
          <p:nvPr/>
        </p:nvSpPr>
        <p:spPr bwMode="auto">
          <a:xfrm>
            <a:off x="1008063" y="4287838"/>
            <a:ext cx="7088187" cy="1833562"/>
          </a:xfrm>
          <a:prstGeom prst="roundRect">
            <a:avLst>
              <a:gd name="adj" fmla="val 1708"/>
            </a:avLst>
          </a:prstGeom>
          <a:noFill/>
          <a:ln w="38100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10066"/>
              </a:solidFill>
            </a:endParaRPr>
          </a:p>
        </p:txBody>
      </p:sp>
      <p:sp>
        <p:nvSpPr>
          <p:cNvPr id="19540" name="Line 84"/>
          <p:cNvSpPr>
            <a:spLocks noChangeShapeType="1"/>
          </p:cNvSpPr>
          <p:nvPr/>
        </p:nvSpPr>
        <p:spPr bwMode="auto">
          <a:xfrm>
            <a:off x="2776538" y="4286250"/>
            <a:ext cx="0" cy="1835150"/>
          </a:xfrm>
          <a:prstGeom prst="line">
            <a:avLst/>
          </a:prstGeom>
          <a:noFill/>
          <a:ln w="25400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10066"/>
              </a:solidFill>
            </a:endParaRPr>
          </a:p>
        </p:txBody>
      </p:sp>
      <p:sp>
        <p:nvSpPr>
          <p:cNvPr id="19541" name="Line 85"/>
          <p:cNvSpPr>
            <a:spLocks noChangeShapeType="1"/>
          </p:cNvSpPr>
          <p:nvPr/>
        </p:nvSpPr>
        <p:spPr bwMode="auto">
          <a:xfrm>
            <a:off x="4303713" y="4283075"/>
            <a:ext cx="0" cy="1841500"/>
          </a:xfrm>
          <a:prstGeom prst="line">
            <a:avLst/>
          </a:prstGeom>
          <a:noFill/>
          <a:ln w="25400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10066"/>
              </a:solidFill>
            </a:endParaRPr>
          </a:p>
        </p:txBody>
      </p:sp>
      <p:sp>
        <p:nvSpPr>
          <p:cNvPr id="19542" name="Line 86"/>
          <p:cNvSpPr>
            <a:spLocks noChangeShapeType="1"/>
          </p:cNvSpPr>
          <p:nvPr/>
        </p:nvSpPr>
        <p:spPr bwMode="auto">
          <a:xfrm rot="-5400000">
            <a:off x="4552950" y="1192213"/>
            <a:ext cx="0" cy="7105650"/>
          </a:xfrm>
          <a:prstGeom prst="line">
            <a:avLst/>
          </a:prstGeom>
          <a:noFill/>
          <a:ln w="25400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10066"/>
              </a:solidFill>
            </a:endParaRPr>
          </a:p>
        </p:txBody>
      </p:sp>
      <p:sp>
        <p:nvSpPr>
          <p:cNvPr id="19543" name="Line 87"/>
          <p:cNvSpPr>
            <a:spLocks noChangeShapeType="1"/>
          </p:cNvSpPr>
          <p:nvPr/>
        </p:nvSpPr>
        <p:spPr bwMode="auto">
          <a:xfrm rot="-5400000">
            <a:off x="4556125" y="1655763"/>
            <a:ext cx="0" cy="7086600"/>
          </a:xfrm>
          <a:prstGeom prst="line">
            <a:avLst/>
          </a:prstGeom>
          <a:noFill/>
          <a:ln w="25400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10066"/>
              </a:solidFill>
            </a:endParaRPr>
          </a:p>
        </p:txBody>
      </p:sp>
      <p:sp>
        <p:nvSpPr>
          <p:cNvPr id="19544" name="Line 88"/>
          <p:cNvSpPr>
            <a:spLocks noChangeShapeType="1"/>
          </p:cNvSpPr>
          <p:nvPr/>
        </p:nvSpPr>
        <p:spPr bwMode="auto">
          <a:xfrm rot="-5400000">
            <a:off x="4562475" y="2106613"/>
            <a:ext cx="0" cy="7099300"/>
          </a:xfrm>
          <a:prstGeom prst="line">
            <a:avLst/>
          </a:prstGeom>
          <a:noFill/>
          <a:ln w="25400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10066"/>
              </a:solidFill>
            </a:endParaRPr>
          </a:p>
        </p:txBody>
      </p:sp>
      <p:sp>
        <p:nvSpPr>
          <p:cNvPr id="19545" name="Line 89"/>
          <p:cNvSpPr>
            <a:spLocks noChangeShapeType="1"/>
          </p:cNvSpPr>
          <p:nvPr/>
        </p:nvSpPr>
        <p:spPr bwMode="auto">
          <a:xfrm>
            <a:off x="5824538" y="4279900"/>
            <a:ext cx="0" cy="1849438"/>
          </a:xfrm>
          <a:prstGeom prst="line">
            <a:avLst/>
          </a:prstGeom>
          <a:noFill/>
          <a:ln w="25400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1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13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9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31" grpId="0"/>
      <p:bldP spid="19532" grpId="0" animBg="1"/>
      <p:bldP spid="19539" grpId="0" animBg="1"/>
      <p:bldP spid="19540" grpId="0" animBg="1"/>
      <p:bldP spid="19541" grpId="0" animBg="1"/>
      <p:bldP spid="19542" grpId="0" animBg="1"/>
      <p:bldP spid="19543" grpId="0" animBg="1"/>
      <p:bldP spid="19544" grpId="0" animBg="1"/>
      <p:bldP spid="195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22" name="Group 142"/>
          <p:cNvGrpSpPr>
            <a:grpSpLocks/>
          </p:cNvGrpSpPr>
          <p:nvPr/>
        </p:nvGrpSpPr>
        <p:grpSpPr bwMode="auto">
          <a:xfrm>
            <a:off x="1062038" y="2978150"/>
            <a:ext cx="7323137" cy="2806700"/>
            <a:chOff x="669" y="1876"/>
            <a:chExt cx="4613" cy="1768"/>
          </a:xfrm>
        </p:grpSpPr>
        <p:grpSp>
          <p:nvGrpSpPr>
            <p:cNvPr id="20619" name="Group 139"/>
            <p:cNvGrpSpPr>
              <a:grpSpLocks/>
            </p:cNvGrpSpPr>
            <p:nvPr/>
          </p:nvGrpSpPr>
          <p:grpSpPr bwMode="auto">
            <a:xfrm>
              <a:off x="669" y="1884"/>
              <a:ext cx="4599" cy="1755"/>
              <a:chOff x="669" y="1884"/>
              <a:chExt cx="4599" cy="1755"/>
            </a:xfrm>
          </p:grpSpPr>
          <p:sp>
            <p:nvSpPr>
              <p:cNvPr id="20541" name="AutoShape 61"/>
              <p:cNvSpPr>
                <a:spLocks noChangeArrowheads="1"/>
              </p:cNvSpPr>
              <p:nvPr/>
            </p:nvSpPr>
            <p:spPr bwMode="auto">
              <a:xfrm>
                <a:off x="671" y="1884"/>
                <a:ext cx="4597" cy="316"/>
              </a:xfrm>
              <a:prstGeom prst="roundRect">
                <a:avLst>
                  <a:gd name="adj" fmla="val 8486"/>
                </a:avLst>
              </a:prstGeom>
              <a:solidFill>
                <a:srgbClr val="E1B7F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srgbClr val="010066"/>
                  </a:solidFill>
                </a:endParaRPr>
              </a:p>
            </p:txBody>
          </p:sp>
          <p:sp>
            <p:nvSpPr>
              <p:cNvPr id="20542" name="AutoShape 62"/>
              <p:cNvSpPr>
                <a:spLocks noChangeArrowheads="1"/>
              </p:cNvSpPr>
              <p:nvPr/>
            </p:nvSpPr>
            <p:spPr bwMode="auto">
              <a:xfrm rot="-5400000">
                <a:off x="411" y="2142"/>
                <a:ext cx="1755" cy="1239"/>
              </a:xfrm>
              <a:prstGeom prst="roundRect">
                <a:avLst>
                  <a:gd name="adj" fmla="val 0"/>
                </a:avLst>
              </a:prstGeom>
              <a:solidFill>
                <a:srgbClr val="E1B7F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srgbClr val="010066"/>
                  </a:solidFill>
                </a:endParaRPr>
              </a:p>
            </p:txBody>
          </p:sp>
        </p:grpSp>
        <p:grpSp>
          <p:nvGrpSpPr>
            <p:cNvPr id="20621" name="Group 141"/>
            <p:cNvGrpSpPr>
              <a:grpSpLocks/>
            </p:cNvGrpSpPr>
            <p:nvPr/>
          </p:nvGrpSpPr>
          <p:grpSpPr bwMode="auto">
            <a:xfrm>
              <a:off x="680" y="1876"/>
              <a:ext cx="4602" cy="1768"/>
              <a:chOff x="672" y="1884"/>
              <a:chExt cx="4602" cy="1768"/>
            </a:xfrm>
          </p:grpSpPr>
          <p:sp>
            <p:nvSpPr>
              <p:cNvPr id="20543" name="AutoShape 63"/>
              <p:cNvSpPr>
                <a:spLocks noChangeArrowheads="1"/>
              </p:cNvSpPr>
              <p:nvPr/>
            </p:nvSpPr>
            <p:spPr bwMode="auto">
              <a:xfrm>
                <a:off x="674" y="1884"/>
                <a:ext cx="4591" cy="1761"/>
              </a:xfrm>
              <a:prstGeom prst="roundRect">
                <a:avLst>
                  <a:gd name="adj" fmla="val 1708"/>
                </a:avLst>
              </a:prstGeom>
              <a:noFill/>
              <a:ln w="381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srgbClr val="010066"/>
                  </a:solidFill>
                </a:endParaRPr>
              </a:p>
            </p:txBody>
          </p:sp>
          <p:sp>
            <p:nvSpPr>
              <p:cNvPr id="20544" name="Line 64"/>
              <p:cNvSpPr>
                <a:spLocks noChangeShapeType="1"/>
              </p:cNvSpPr>
              <p:nvPr/>
            </p:nvSpPr>
            <p:spPr bwMode="auto">
              <a:xfrm>
                <a:off x="1905" y="1884"/>
                <a:ext cx="0" cy="1762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srgbClr val="010066"/>
                  </a:solidFill>
                </a:endParaRPr>
              </a:p>
            </p:txBody>
          </p:sp>
          <p:sp>
            <p:nvSpPr>
              <p:cNvPr id="20545" name="Line 65"/>
              <p:cNvSpPr>
                <a:spLocks noChangeShapeType="1"/>
              </p:cNvSpPr>
              <p:nvPr/>
            </p:nvSpPr>
            <p:spPr bwMode="auto">
              <a:xfrm>
                <a:off x="2807" y="1884"/>
                <a:ext cx="0" cy="1758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srgbClr val="010066"/>
                  </a:solidFill>
                </a:endParaRPr>
              </a:p>
            </p:txBody>
          </p:sp>
          <p:sp>
            <p:nvSpPr>
              <p:cNvPr id="20546" name="Line 66"/>
              <p:cNvSpPr>
                <a:spLocks noChangeShapeType="1"/>
              </p:cNvSpPr>
              <p:nvPr/>
            </p:nvSpPr>
            <p:spPr bwMode="auto">
              <a:xfrm rot="-5400000">
                <a:off x="2976" y="-95"/>
                <a:ext cx="0" cy="4596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srgbClr val="010066"/>
                  </a:solidFill>
                </a:endParaRPr>
              </a:p>
            </p:txBody>
          </p:sp>
          <p:sp>
            <p:nvSpPr>
              <p:cNvPr id="20547" name="Line 67"/>
              <p:cNvSpPr>
                <a:spLocks noChangeShapeType="1"/>
              </p:cNvSpPr>
              <p:nvPr/>
            </p:nvSpPr>
            <p:spPr bwMode="auto">
              <a:xfrm rot="-5400000">
                <a:off x="2974" y="207"/>
                <a:ext cx="0" cy="4575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srgbClr val="010066"/>
                  </a:solidFill>
                </a:endParaRPr>
              </a:p>
            </p:txBody>
          </p:sp>
          <p:sp>
            <p:nvSpPr>
              <p:cNvPr id="20548" name="Line 68"/>
              <p:cNvSpPr>
                <a:spLocks noChangeShapeType="1"/>
              </p:cNvSpPr>
              <p:nvPr/>
            </p:nvSpPr>
            <p:spPr bwMode="auto">
              <a:xfrm rot="-5400000">
                <a:off x="2973" y="490"/>
                <a:ext cx="0" cy="4574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srgbClr val="010066"/>
                  </a:solidFill>
                </a:endParaRPr>
              </a:p>
            </p:txBody>
          </p:sp>
          <p:sp>
            <p:nvSpPr>
              <p:cNvPr id="20549" name="Line 69"/>
              <p:cNvSpPr>
                <a:spLocks noChangeShapeType="1"/>
              </p:cNvSpPr>
              <p:nvPr/>
            </p:nvSpPr>
            <p:spPr bwMode="auto">
              <a:xfrm>
                <a:off x="3843" y="1884"/>
                <a:ext cx="0" cy="1768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srgbClr val="010066"/>
                  </a:solidFill>
                </a:endParaRPr>
              </a:p>
            </p:txBody>
          </p:sp>
          <p:sp>
            <p:nvSpPr>
              <p:cNvPr id="20551" name="Line 71"/>
              <p:cNvSpPr>
                <a:spLocks noChangeShapeType="1"/>
              </p:cNvSpPr>
              <p:nvPr/>
            </p:nvSpPr>
            <p:spPr bwMode="auto">
              <a:xfrm rot="-5400000">
                <a:off x="2965" y="770"/>
                <a:ext cx="0" cy="4586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srgbClr val="010066"/>
                  </a:solidFill>
                </a:endParaRPr>
              </a:p>
            </p:txBody>
          </p:sp>
          <p:sp>
            <p:nvSpPr>
              <p:cNvPr id="20552" name="Line 72"/>
              <p:cNvSpPr>
                <a:spLocks noChangeShapeType="1"/>
              </p:cNvSpPr>
              <p:nvPr/>
            </p:nvSpPr>
            <p:spPr bwMode="auto">
              <a:xfrm rot="-5400000">
                <a:off x="2974" y="1061"/>
                <a:ext cx="0" cy="4580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srgbClr val="010066"/>
                  </a:solidFill>
                </a:endParaRPr>
              </a:p>
            </p:txBody>
          </p:sp>
        </p:grpSp>
      </p:grpSp>
      <p:sp>
        <p:nvSpPr>
          <p:cNvPr id="20524" name="Text Box 44"/>
          <p:cNvSpPr txBox="1">
            <a:spLocks noChangeArrowheads="1"/>
          </p:cNvSpPr>
          <p:nvPr/>
        </p:nvSpPr>
        <p:spPr bwMode="auto">
          <a:xfrm>
            <a:off x="6819900" y="4875213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 b="1">
                <a:solidFill>
                  <a:srgbClr val="010066"/>
                </a:solidFill>
              </a:rPr>
              <a:t>127</a:t>
            </a:r>
          </a:p>
        </p:txBody>
      </p:sp>
      <p:sp>
        <p:nvSpPr>
          <p:cNvPr id="20530" name="Rectangle 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     What’s the mass number?</a:t>
            </a:r>
          </a:p>
        </p:txBody>
      </p:sp>
      <p:grpSp>
        <p:nvGrpSpPr>
          <p:cNvPr id="20615" name="Group 135"/>
          <p:cNvGrpSpPr>
            <a:grpSpLocks/>
          </p:cNvGrpSpPr>
          <p:nvPr/>
        </p:nvGrpSpPr>
        <p:grpSpPr bwMode="auto">
          <a:xfrm>
            <a:off x="241300" y="1997075"/>
            <a:ext cx="6272213" cy="457200"/>
            <a:chOff x="152" y="1258"/>
            <a:chExt cx="3951" cy="288"/>
          </a:xfrm>
        </p:grpSpPr>
        <p:sp>
          <p:nvSpPr>
            <p:cNvPr id="20532" name="Rectangle 52"/>
            <p:cNvSpPr>
              <a:spLocks noChangeArrowheads="1"/>
            </p:cNvSpPr>
            <p:nvPr/>
          </p:nvSpPr>
          <p:spPr bwMode="auto">
            <a:xfrm>
              <a:off x="391" y="1258"/>
              <a:ext cx="37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400">
                  <a:solidFill>
                    <a:srgbClr val="010066"/>
                  </a:solidFill>
                </a:rPr>
                <a:t>What is the mass number of these atoms?</a:t>
              </a:r>
            </a:p>
          </p:txBody>
        </p:sp>
        <p:sp>
          <p:nvSpPr>
            <p:cNvPr id="20533" name="Oval 53"/>
            <p:cNvSpPr>
              <a:spLocks noChangeAspect="1" noChangeArrowheads="1"/>
            </p:cNvSpPr>
            <p:nvPr/>
          </p:nvSpPr>
          <p:spPr bwMode="auto">
            <a:xfrm>
              <a:off x="152" y="1326"/>
              <a:ext cx="159" cy="15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35921" dir="2700000" algn="ctr" rotWithShape="0">
                <a:srgbClr val="B2B2B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</p:grpSp>
      <p:sp>
        <p:nvSpPr>
          <p:cNvPr id="20607" name="Text Box 127"/>
          <p:cNvSpPr txBox="1">
            <a:spLocks noChangeArrowheads="1"/>
          </p:cNvSpPr>
          <p:nvPr/>
        </p:nvSpPr>
        <p:spPr bwMode="auto">
          <a:xfrm>
            <a:off x="6961188" y="5330825"/>
            <a:ext cx="617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 b="1">
                <a:solidFill>
                  <a:srgbClr val="010066"/>
                </a:solidFill>
              </a:rPr>
              <a:t>73</a:t>
            </a:r>
          </a:p>
        </p:txBody>
      </p:sp>
      <p:sp>
        <p:nvSpPr>
          <p:cNvPr id="20608" name="Text Box 128"/>
          <p:cNvSpPr txBox="1">
            <a:spLocks noChangeArrowheads="1"/>
          </p:cNvSpPr>
          <p:nvPr/>
        </p:nvSpPr>
        <p:spPr bwMode="auto">
          <a:xfrm>
            <a:off x="6961188" y="4414838"/>
            <a:ext cx="617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 b="1">
                <a:solidFill>
                  <a:srgbClr val="010066"/>
                </a:solidFill>
              </a:rPr>
              <a:t>59</a:t>
            </a:r>
          </a:p>
        </p:txBody>
      </p:sp>
      <p:sp>
        <p:nvSpPr>
          <p:cNvPr id="20609" name="Text Box 129"/>
          <p:cNvSpPr txBox="1">
            <a:spLocks noChangeArrowheads="1"/>
          </p:cNvSpPr>
          <p:nvPr/>
        </p:nvSpPr>
        <p:spPr bwMode="auto">
          <a:xfrm>
            <a:off x="6961188" y="3959225"/>
            <a:ext cx="617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 b="1">
                <a:solidFill>
                  <a:srgbClr val="010066"/>
                </a:solidFill>
              </a:rPr>
              <a:t>64</a:t>
            </a:r>
          </a:p>
        </p:txBody>
      </p:sp>
      <p:sp>
        <p:nvSpPr>
          <p:cNvPr id="20610" name="Text Box 130"/>
          <p:cNvSpPr txBox="1">
            <a:spLocks noChangeArrowheads="1"/>
          </p:cNvSpPr>
          <p:nvPr/>
        </p:nvSpPr>
        <p:spPr bwMode="auto">
          <a:xfrm>
            <a:off x="7029450" y="3505200"/>
            <a:ext cx="617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 b="1">
                <a:solidFill>
                  <a:srgbClr val="010066"/>
                </a:solidFill>
              </a:rPr>
              <a:t>4</a:t>
            </a:r>
          </a:p>
        </p:txBody>
      </p:sp>
      <p:grpSp>
        <p:nvGrpSpPr>
          <p:cNvPr id="20613" name="Group 133"/>
          <p:cNvGrpSpPr>
            <a:grpSpLocks/>
          </p:cNvGrpSpPr>
          <p:nvPr/>
        </p:nvGrpSpPr>
        <p:grpSpPr bwMode="auto">
          <a:xfrm>
            <a:off x="241300" y="833438"/>
            <a:ext cx="8731250" cy="722312"/>
            <a:chOff x="158" y="1149"/>
            <a:chExt cx="5500" cy="455"/>
          </a:xfrm>
        </p:grpSpPr>
        <p:sp>
          <p:nvSpPr>
            <p:cNvPr id="20526" name="Text Box 46"/>
            <p:cNvSpPr txBox="1">
              <a:spLocks noChangeArrowheads="1"/>
            </p:cNvSpPr>
            <p:nvPr/>
          </p:nvSpPr>
          <p:spPr bwMode="auto">
            <a:xfrm>
              <a:off x="243" y="1236"/>
              <a:ext cx="53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400" b="1">
                  <a:solidFill>
                    <a:srgbClr val="010066"/>
                  </a:solidFill>
                </a:rPr>
                <a:t>Mass number = number of protons + number of neutrons</a:t>
              </a:r>
            </a:p>
          </p:txBody>
        </p:sp>
        <p:sp>
          <p:nvSpPr>
            <p:cNvPr id="20612" name="AutoShape 132"/>
            <p:cNvSpPr>
              <a:spLocks noChangeArrowheads="1"/>
            </p:cNvSpPr>
            <p:nvPr/>
          </p:nvSpPr>
          <p:spPr bwMode="auto">
            <a:xfrm>
              <a:off x="158" y="1149"/>
              <a:ext cx="5500" cy="45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</p:grpSp>
      <p:graphicFrame>
        <p:nvGraphicFramePr>
          <p:cNvPr id="20623" name="Group 143"/>
          <p:cNvGraphicFramePr>
            <a:graphicFrameLocks noGrp="1"/>
          </p:cNvGraphicFramePr>
          <p:nvPr/>
        </p:nvGraphicFramePr>
        <p:xfrm>
          <a:off x="1073150" y="2960688"/>
          <a:ext cx="7315200" cy="2794703"/>
        </p:xfrm>
        <a:graphic>
          <a:graphicData uri="http://schemas.openxmlformats.org/drawingml/2006/table">
            <a:tbl>
              <a:tblPr/>
              <a:tblGrid>
                <a:gridCol w="197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5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5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Atom</a:t>
                      </a:r>
                    </a:p>
                  </a:txBody>
                  <a:tcPr marL="126000" marR="126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Protons</a:t>
                      </a:r>
                    </a:p>
                  </a:txBody>
                  <a:tcPr marL="126000" marR="126000" marT="46800" marB="468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Neutrons </a:t>
                      </a:r>
                    </a:p>
                  </a:txBody>
                  <a:tcPr marL="126000" marR="126000" marT="46800" marB="468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Mass number</a:t>
                      </a:r>
                    </a:p>
                  </a:txBody>
                  <a:tcPr marL="126000" marR="126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helium</a:t>
                      </a:r>
                    </a:p>
                  </a:txBody>
                  <a:tcPr marL="126000" marR="126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286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6000" marR="126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43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6000" marR="126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6000" marR="126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copper</a:t>
                      </a:r>
                    </a:p>
                  </a:txBody>
                  <a:tcPr marL="126000" marR="126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marL="126000" marR="126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2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126000" marR="126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6000" marR="126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cobalt</a:t>
                      </a:r>
                    </a:p>
                  </a:txBody>
                  <a:tcPr marL="126000" marR="126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L="126000" marR="126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2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marL="126000" marR="126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6000" marR="126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iodine</a:t>
                      </a:r>
                    </a:p>
                  </a:txBody>
                  <a:tcPr marL="126000" marR="126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marL="126000" marR="126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2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marL="126000" marR="126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6000" marR="126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germanium</a:t>
                      </a:r>
                    </a:p>
                  </a:txBody>
                  <a:tcPr marL="126000" marR="126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marL="126000" marR="126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2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marL="126000" marR="126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6000" marR="126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259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4" grpId="0"/>
      <p:bldP spid="20607" grpId="0"/>
      <p:bldP spid="20608" grpId="0"/>
      <p:bldP spid="20609" grpId="0"/>
      <p:bldP spid="206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18" name="Group 314"/>
          <p:cNvGrpSpPr>
            <a:grpSpLocks/>
          </p:cNvGrpSpPr>
          <p:nvPr/>
        </p:nvGrpSpPr>
        <p:grpSpPr bwMode="auto">
          <a:xfrm>
            <a:off x="1071563" y="3074988"/>
            <a:ext cx="6992937" cy="3168650"/>
            <a:chOff x="675" y="1937"/>
            <a:chExt cx="4405" cy="1996"/>
          </a:xfrm>
        </p:grpSpPr>
        <p:sp>
          <p:nvSpPr>
            <p:cNvPr id="21560" name="AutoShape 56"/>
            <p:cNvSpPr>
              <a:spLocks noChangeArrowheads="1"/>
            </p:cNvSpPr>
            <p:nvPr/>
          </p:nvSpPr>
          <p:spPr bwMode="auto">
            <a:xfrm>
              <a:off x="675" y="1937"/>
              <a:ext cx="4405" cy="534"/>
            </a:xfrm>
            <a:prstGeom prst="roundRect">
              <a:avLst>
                <a:gd name="adj" fmla="val 8486"/>
              </a:avLst>
            </a:prstGeom>
            <a:solidFill>
              <a:srgbClr val="E1B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grpSp>
          <p:nvGrpSpPr>
            <p:cNvPr id="21817" name="Group 313"/>
            <p:cNvGrpSpPr>
              <a:grpSpLocks/>
            </p:cNvGrpSpPr>
            <p:nvPr/>
          </p:nvGrpSpPr>
          <p:grpSpPr bwMode="auto">
            <a:xfrm>
              <a:off x="679" y="1937"/>
              <a:ext cx="4398" cy="1996"/>
              <a:chOff x="679" y="1937"/>
              <a:chExt cx="4398" cy="1996"/>
            </a:xfrm>
          </p:grpSpPr>
          <p:sp>
            <p:nvSpPr>
              <p:cNvPr id="21561" name="AutoShape 57"/>
              <p:cNvSpPr>
                <a:spLocks noChangeArrowheads="1"/>
              </p:cNvSpPr>
              <p:nvPr/>
            </p:nvSpPr>
            <p:spPr bwMode="auto">
              <a:xfrm rot="-5400000">
                <a:off x="285" y="2337"/>
                <a:ext cx="1987" cy="1187"/>
              </a:xfrm>
              <a:prstGeom prst="roundRect">
                <a:avLst>
                  <a:gd name="adj" fmla="val 0"/>
                </a:avLst>
              </a:prstGeom>
              <a:solidFill>
                <a:srgbClr val="E1B7F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srgbClr val="010066"/>
                  </a:solidFill>
                </a:endParaRPr>
              </a:p>
            </p:txBody>
          </p:sp>
          <p:sp>
            <p:nvSpPr>
              <p:cNvPr id="21608" name="AutoShape 104"/>
              <p:cNvSpPr>
                <a:spLocks noChangeArrowheads="1"/>
              </p:cNvSpPr>
              <p:nvPr/>
            </p:nvSpPr>
            <p:spPr bwMode="auto">
              <a:xfrm>
                <a:off x="681" y="1937"/>
                <a:ext cx="4393" cy="1990"/>
              </a:xfrm>
              <a:prstGeom prst="roundRect">
                <a:avLst>
                  <a:gd name="adj" fmla="val 1708"/>
                </a:avLst>
              </a:prstGeom>
              <a:noFill/>
              <a:ln w="381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srgbClr val="010066"/>
                  </a:solidFill>
                </a:endParaRPr>
              </a:p>
            </p:txBody>
          </p:sp>
          <p:sp>
            <p:nvSpPr>
              <p:cNvPr id="21609" name="Line 105"/>
              <p:cNvSpPr>
                <a:spLocks noChangeShapeType="1"/>
              </p:cNvSpPr>
              <p:nvPr/>
            </p:nvSpPr>
            <p:spPr bwMode="auto">
              <a:xfrm>
                <a:off x="1870" y="1937"/>
                <a:ext cx="0" cy="1989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srgbClr val="010066"/>
                  </a:solidFill>
                </a:endParaRPr>
              </a:p>
            </p:txBody>
          </p:sp>
          <p:sp>
            <p:nvSpPr>
              <p:cNvPr id="21610" name="Line 106"/>
              <p:cNvSpPr>
                <a:spLocks noChangeShapeType="1"/>
              </p:cNvSpPr>
              <p:nvPr/>
            </p:nvSpPr>
            <p:spPr bwMode="auto">
              <a:xfrm>
                <a:off x="2712" y="1937"/>
                <a:ext cx="0" cy="1986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srgbClr val="010066"/>
                  </a:solidFill>
                </a:endParaRPr>
              </a:p>
            </p:txBody>
          </p:sp>
          <p:sp>
            <p:nvSpPr>
              <p:cNvPr id="21611" name="Line 107"/>
              <p:cNvSpPr>
                <a:spLocks noChangeShapeType="1"/>
              </p:cNvSpPr>
              <p:nvPr/>
            </p:nvSpPr>
            <p:spPr bwMode="auto">
              <a:xfrm rot="-5400000">
                <a:off x="2881" y="270"/>
                <a:ext cx="0" cy="4392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srgbClr val="010066"/>
                  </a:solidFill>
                </a:endParaRPr>
              </a:p>
            </p:txBody>
          </p:sp>
          <p:sp>
            <p:nvSpPr>
              <p:cNvPr id="21612" name="Line 108"/>
              <p:cNvSpPr>
                <a:spLocks noChangeShapeType="1"/>
              </p:cNvSpPr>
              <p:nvPr/>
            </p:nvSpPr>
            <p:spPr bwMode="auto">
              <a:xfrm rot="-5400000">
                <a:off x="2885" y="566"/>
                <a:ext cx="0" cy="4383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srgbClr val="010066"/>
                  </a:solidFill>
                </a:endParaRPr>
              </a:p>
            </p:txBody>
          </p:sp>
          <p:sp>
            <p:nvSpPr>
              <p:cNvPr id="21613" name="Line 109"/>
              <p:cNvSpPr>
                <a:spLocks noChangeShapeType="1"/>
              </p:cNvSpPr>
              <p:nvPr/>
            </p:nvSpPr>
            <p:spPr bwMode="auto">
              <a:xfrm rot="-5400000">
                <a:off x="2884" y="849"/>
                <a:ext cx="0" cy="4382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srgbClr val="010066"/>
                  </a:solidFill>
                </a:endParaRPr>
              </a:p>
            </p:txBody>
          </p:sp>
          <p:sp>
            <p:nvSpPr>
              <p:cNvPr id="21614" name="Line 110"/>
              <p:cNvSpPr>
                <a:spLocks noChangeShapeType="1"/>
              </p:cNvSpPr>
              <p:nvPr/>
            </p:nvSpPr>
            <p:spPr bwMode="auto">
              <a:xfrm>
                <a:off x="3724" y="1937"/>
                <a:ext cx="0" cy="1996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srgbClr val="010066"/>
                  </a:solidFill>
                </a:endParaRPr>
              </a:p>
            </p:txBody>
          </p:sp>
          <p:sp>
            <p:nvSpPr>
              <p:cNvPr id="21615" name="Line 111"/>
              <p:cNvSpPr>
                <a:spLocks noChangeShapeType="1"/>
              </p:cNvSpPr>
              <p:nvPr/>
            </p:nvSpPr>
            <p:spPr bwMode="auto">
              <a:xfrm rot="-5400000">
                <a:off x="2874" y="1131"/>
                <a:ext cx="0" cy="4390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srgbClr val="010066"/>
                  </a:solidFill>
                </a:endParaRPr>
              </a:p>
            </p:txBody>
          </p:sp>
          <p:sp>
            <p:nvSpPr>
              <p:cNvPr id="21616" name="Line 112"/>
              <p:cNvSpPr>
                <a:spLocks noChangeShapeType="1"/>
              </p:cNvSpPr>
              <p:nvPr/>
            </p:nvSpPr>
            <p:spPr bwMode="auto">
              <a:xfrm rot="-5400000">
                <a:off x="2882" y="1423"/>
                <a:ext cx="0" cy="4382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srgbClr val="010066"/>
                  </a:solidFill>
                </a:endParaRPr>
              </a:p>
            </p:txBody>
          </p:sp>
        </p:grpSp>
      </p:grpSp>
      <p:sp>
        <p:nvSpPr>
          <p:cNvPr id="21553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     How many neutrons?</a:t>
            </a:r>
          </a:p>
        </p:txBody>
      </p:sp>
      <p:grpSp>
        <p:nvGrpSpPr>
          <p:cNvPr id="21809" name="Group 305"/>
          <p:cNvGrpSpPr>
            <a:grpSpLocks/>
          </p:cNvGrpSpPr>
          <p:nvPr/>
        </p:nvGrpSpPr>
        <p:grpSpPr bwMode="auto">
          <a:xfrm>
            <a:off x="241300" y="2168525"/>
            <a:ext cx="6765925" cy="457200"/>
            <a:chOff x="152" y="1366"/>
            <a:chExt cx="4262" cy="288"/>
          </a:xfrm>
        </p:grpSpPr>
        <p:sp>
          <p:nvSpPr>
            <p:cNvPr id="21554" name="Rectangle 50"/>
            <p:cNvSpPr>
              <a:spLocks noChangeArrowheads="1"/>
            </p:cNvSpPr>
            <p:nvPr/>
          </p:nvSpPr>
          <p:spPr bwMode="auto">
            <a:xfrm>
              <a:off x="358" y="1366"/>
              <a:ext cx="40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400">
                  <a:solidFill>
                    <a:srgbClr val="010066"/>
                  </a:solidFill>
                </a:rPr>
                <a:t>How many neutrons are there in these atoms?</a:t>
              </a:r>
            </a:p>
          </p:txBody>
        </p:sp>
        <p:sp>
          <p:nvSpPr>
            <p:cNvPr id="21555" name="Oval 51"/>
            <p:cNvSpPr>
              <a:spLocks noChangeAspect="1" noChangeArrowheads="1"/>
            </p:cNvSpPr>
            <p:nvPr/>
          </p:nvSpPr>
          <p:spPr bwMode="auto">
            <a:xfrm>
              <a:off x="152" y="1434"/>
              <a:ext cx="164" cy="15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35921" dir="2700000" algn="ctr" rotWithShape="0">
                <a:srgbClr val="B2B2B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</p:grpSp>
      <p:graphicFrame>
        <p:nvGraphicFramePr>
          <p:cNvPr id="21814" name="Group 310"/>
          <p:cNvGraphicFramePr>
            <a:graphicFrameLocks noGrp="1"/>
          </p:cNvGraphicFramePr>
          <p:nvPr/>
        </p:nvGraphicFramePr>
        <p:xfrm>
          <a:off x="1114425" y="3059113"/>
          <a:ext cx="6969125" cy="3121920"/>
        </p:xfrm>
        <a:graphic>
          <a:graphicData uri="http://schemas.openxmlformats.org/drawingml/2006/table">
            <a:tbl>
              <a:tblPr/>
              <a:tblGrid>
                <a:gridCol w="1878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9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Atom</a:t>
                      </a:r>
                    </a:p>
                  </a:txBody>
                  <a:tcPr marL="126000" marR="126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Mass number</a:t>
                      </a:r>
                    </a:p>
                  </a:txBody>
                  <a:tcPr marL="126000" marR="126000" marT="46800" marB="468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Atomic number </a:t>
                      </a:r>
                    </a:p>
                  </a:txBody>
                  <a:tcPr marL="126000" marR="126000" marT="46800" marB="468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Number of neutrons</a:t>
                      </a:r>
                    </a:p>
                  </a:txBody>
                  <a:tcPr marL="126000" marR="126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helium</a:t>
                      </a:r>
                    </a:p>
                  </a:txBody>
                  <a:tcPr marL="126000" marR="126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286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26000" marR="126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2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6000" marR="126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6000" marR="126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fluorine</a:t>
                      </a:r>
                    </a:p>
                  </a:txBody>
                  <a:tcPr marL="126000" marR="126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126000" marR="126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2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26000" marR="126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6000" marR="126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strontium</a:t>
                      </a:r>
                    </a:p>
                  </a:txBody>
                  <a:tcPr marL="126000" marR="126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marL="126000" marR="126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marL="126000" marR="126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6000" marR="126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zirconium</a:t>
                      </a:r>
                    </a:p>
                  </a:txBody>
                  <a:tcPr marL="126000" marR="126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marL="126000" marR="126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L="126000" marR="126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6000" marR="126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uranium</a:t>
                      </a:r>
                    </a:p>
                  </a:txBody>
                  <a:tcPr marL="126000" marR="126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238</a:t>
                      </a:r>
                    </a:p>
                  </a:txBody>
                  <a:tcPr marL="126000" marR="126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marL="126000" marR="126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6000" marR="126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607" name="Text Box 103"/>
          <p:cNvSpPr txBox="1">
            <a:spLocks noChangeArrowheads="1"/>
          </p:cNvSpPr>
          <p:nvPr/>
        </p:nvSpPr>
        <p:spPr bwMode="auto">
          <a:xfrm>
            <a:off x="6592888" y="5273675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 b="1">
                <a:solidFill>
                  <a:srgbClr val="009999"/>
                </a:solidFill>
              </a:rPr>
              <a:t>51</a:t>
            </a:r>
          </a:p>
        </p:txBody>
      </p:sp>
      <p:sp>
        <p:nvSpPr>
          <p:cNvPr id="21617" name="Text Box 113"/>
          <p:cNvSpPr txBox="1">
            <a:spLocks noChangeArrowheads="1"/>
          </p:cNvSpPr>
          <p:nvPr/>
        </p:nvSpPr>
        <p:spPr bwMode="auto">
          <a:xfrm>
            <a:off x="6534150" y="5729288"/>
            <a:ext cx="73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 b="1">
                <a:solidFill>
                  <a:srgbClr val="009999"/>
                </a:solidFill>
              </a:rPr>
              <a:t>146</a:t>
            </a:r>
          </a:p>
        </p:txBody>
      </p:sp>
      <p:sp>
        <p:nvSpPr>
          <p:cNvPr id="21618" name="Text Box 114"/>
          <p:cNvSpPr txBox="1">
            <a:spLocks noChangeArrowheads="1"/>
          </p:cNvSpPr>
          <p:nvPr/>
        </p:nvSpPr>
        <p:spPr bwMode="auto">
          <a:xfrm>
            <a:off x="6657975" y="4813300"/>
            <a:ext cx="617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 b="1">
                <a:solidFill>
                  <a:srgbClr val="009999"/>
                </a:solidFill>
              </a:rPr>
              <a:t>50</a:t>
            </a:r>
          </a:p>
        </p:txBody>
      </p:sp>
      <p:sp>
        <p:nvSpPr>
          <p:cNvPr id="21619" name="Text Box 115"/>
          <p:cNvSpPr txBox="1">
            <a:spLocks noChangeArrowheads="1"/>
          </p:cNvSpPr>
          <p:nvPr/>
        </p:nvSpPr>
        <p:spPr bwMode="auto">
          <a:xfrm>
            <a:off x="6657975" y="4357688"/>
            <a:ext cx="617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 b="1">
                <a:solidFill>
                  <a:srgbClr val="009999"/>
                </a:solidFill>
              </a:rPr>
              <a:t>10</a:t>
            </a:r>
          </a:p>
        </p:txBody>
      </p:sp>
      <p:sp>
        <p:nvSpPr>
          <p:cNvPr id="21620" name="Text Box 116"/>
          <p:cNvSpPr txBox="1">
            <a:spLocks noChangeArrowheads="1"/>
          </p:cNvSpPr>
          <p:nvPr/>
        </p:nvSpPr>
        <p:spPr bwMode="auto">
          <a:xfrm>
            <a:off x="6726238" y="3903663"/>
            <a:ext cx="617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 b="1">
                <a:solidFill>
                  <a:srgbClr val="009999"/>
                </a:solidFill>
              </a:rPr>
              <a:t>2</a:t>
            </a:r>
          </a:p>
        </p:txBody>
      </p:sp>
      <p:grpSp>
        <p:nvGrpSpPr>
          <p:cNvPr id="21816" name="Group 312"/>
          <p:cNvGrpSpPr>
            <a:grpSpLocks/>
          </p:cNvGrpSpPr>
          <p:nvPr/>
        </p:nvGrpSpPr>
        <p:grpSpPr bwMode="auto">
          <a:xfrm>
            <a:off x="241300" y="831850"/>
            <a:ext cx="8616950" cy="1008063"/>
            <a:chOff x="152" y="524"/>
            <a:chExt cx="5428" cy="635"/>
          </a:xfrm>
        </p:grpSpPr>
        <p:grpSp>
          <p:nvGrpSpPr>
            <p:cNvPr id="21805" name="Group 301"/>
            <p:cNvGrpSpPr>
              <a:grpSpLocks/>
            </p:cNvGrpSpPr>
            <p:nvPr/>
          </p:nvGrpSpPr>
          <p:grpSpPr bwMode="auto">
            <a:xfrm>
              <a:off x="152" y="524"/>
              <a:ext cx="5428" cy="635"/>
              <a:chOff x="260" y="812"/>
              <a:chExt cx="5428" cy="635"/>
            </a:xfrm>
          </p:grpSpPr>
          <p:sp>
            <p:nvSpPr>
              <p:cNvPr id="21557" name="Text Box 53"/>
              <p:cNvSpPr txBox="1">
                <a:spLocks noChangeArrowheads="1"/>
              </p:cNvSpPr>
              <p:nvPr/>
            </p:nvSpPr>
            <p:spPr bwMode="auto">
              <a:xfrm>
                <a:off x="329" y="812"/>
                <a:ext cx="5292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2400" b="1">
                    <a:solidFill>
                      <a:srgbClr val="010066"/>
                    </a:solidFill>
                  </a:rPr>
                  <a:t>Number of neutrons = mass number - number of protons</a:t>
                </a:r>
              </a:p>
            </p:txBody>
          </p:sp>
          <p:sp>
            <p:nvSpPr>
              <p:cNvPr id="21558" name="AutoShape 54"/>
              <p:cNvSpPr>
                <a:spLocks noChangeArrowheads="1"/>
              </p:cNvSpPr>
              <p:nvPr/>
            </p:nvSpPr>
            <p:spPr bwMode="auto">
              <a:xfrm>
                <a:off x="260" y="812"/>
                <a:ext cx="5428" cy="635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srgbClr val="010066"/>
                  </a:solidFill>
                </a:endParaRPr>
              </a:p>
            </p:txBody>
          </p:sp>
        </p:grpSp>
        <p:sp>
          <p:nvSpPr>
            <p:cNvPr id="21810" name="Rectangle 306"/>
            <p:cNvSpPr>
              <a:spLocks noChangeArrowheads="1"/>
            </p:cNvSpPr>
            <p:nvPr/>
          </p:nvSpPr>
          <p:spPr bwMode="auto">
            <a:xfrm>
              <a:off x="2108" y="789"/>
              <a:ext cx="307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C988F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2400" b="1">
                  <a:solidFill>
                    <a:srgbClr val="010066"/>
                  </a:solidFill>
                </a:rPr>
                <a:t>= mass number - atomic number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207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" grpId="0" autoUpdateAnimBg="0"/>
      <p:bldP spid="21617" grpId="0" autoUpdateAnimBg="0"/>
      <p:bldP spid="21618" grpId="0" autoUpdateAnimBg="0"/>
      <p:bldP spid="21619" grpId="0" autoUpdateAnimBg="0"/>
      <p:bldP spid="2162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685801"/>
          </a:xfrm>
        </p:spPr>
        <p:txBody>
          <a:bodyPr/>
          <a:lstStyle/>
          <a:p>
            <a:pPr eaLnBrk="1" hangingPunct="1"/>
            <a:r>
              <a:rPr lang="en-GB" b="1" u="sng" smtClean="0">
                <a:latin typeface="Comic Sans MS" pitchFamily="66" charset="0"/>
              </a:rPr>
              <a:t>Isotopes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0" y="6207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2400" b="1">
                <a:solidFill>
                  <a:srgbClr val="003399"/>
                </a:solidFill>
                <a:latin typeface="Comic Sans MS" pitchFamily="66" charset="0"/>
              </a:rPr>
              <a:t>An isotope is an atom with a different number of neutrons:</a:t>
            </a:r>
          </a:p>
        </p:txBody>
      </p:sp>
      <p:grpSp>
        <p:nvGrpSpPr>
          <p:cNvPr id="55300" name="Group 4"/>
          <p:cNvGrpSpPr>
            <a:grpSpLocks/>
          </p:cNvGrpSpPr>
          <p:nvPr/>
        </p:nvGrpSpPr>
        <p:grpSpPr bwMode="auto">
          <a:xfrm>
            <a:off x="533400" y="2286000"/>
            <a:ext cx="1905000" cy="2362200"/>
            <a:chOff x="336" y="1296"/>
            <a:chExt cx="1200" cy="1488"/>
          </a:xfrm>
        </p:grpSpPr>
        <p:sp>
          <p:nvSpPr>
            <p:cNvPr id="8218" name="Rectangle 5"/>
            <p:cNvSpPr>
              <a:spLocks noChangeArrowheads="1"/>
            </p:cNvSpPr>
            <p:nvPr/>
          </p:nvSpPr>
          <p:spPr bwMode="auto">
            <a:xfrm>
              <a:off x="336" y="1296"/>
              <a:ext cx="1200" cy="14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3200">
                <a:solidFill>
                  <a:srgbClr val="000000"/>
                </a:solidFill>
              </a:endParaRPr>
            </a:p>
          </p:txBody>
        </p:sp>
        <p:sp>
          <p:nvSpPr>
            <p:cNvPr id="8219" name="WordArt 6"/>
            <p:cNvSpPr>
              <a:spLocks noChangeArrowheads="1" noChangeShapeType="1" noTextEdit="1"/>
            </p:cNvSpPr>
            <p:nvPr/>
          </p:nvSpPr>
          <p:spPr bwMode="auto">
            <a:xfrm>
              <a:off x="672" y="1728"/>
              <a:ext cx="528" cy="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latin typeface="Arial Black"/>
                </a:rPr>
                <a:t>O</a:t>
              </a:r>
            </a:p>
          </p:txBody>
        </p:sp>
        <p:sp>
          <p:nvSpPr>
            <p:cNvPr id="8220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248" y="2448"/>
              <a:ext cx="192" cy="2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Arial Black"/>
                </a:rPr>
                <a:t>8</a:t>
              </a:r>
            </a:p>
          </p:txBody>
        </p:sp>
        <p:sp>
          <p:nvSpPr>
            <p:cNvPr id="8221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152" y="1392"/>
              <a:ext cx="288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Arial Black"/>
                </a:rPr>
                <a:t>16</a:t>
              </a:r>
            </a:p>
          </p:txBody>
        </p:sp>
      </p:grpSp>
      <p:grpSp>
        <p:nvGrpSpPr>
          <p:cNvPr id="55305" name="Group 9"/>
          <p:cNvGrpSpPr>
            <a:grpSpLocks/>
          </p:cNvGrpSpPr>
          <p:nvPr/>
        </p:nvGrpSpPr>
        <p:grpSpPr bwMode="auto">
          <a:xfrm>
            <a:off x="3657600" y="2286000"/>
            <a:ext cx="1905000" cy="2362200"/>
            <a:chOff x="2304" y="1824"/>
            <a:chExt cx="1200" cy="1488"/>
          </a:xfrm>
        </p:grpSpPr>
        <p:sp>
          <p:nvSpPr>
            <p:cNvPr id="8214" name="Rectangle 10"/>
            <p:cNvSpPr>
              <a:spLocks noChangeArrowheads="1"/>
            </p:cNvSpPr>
            <p:nvPr/>
          </p:nvSpPr>
          <p:spPr bwMode="auto">
            <a:xfrm>
              <a:off x="2304" y="1824"/>
              <a:ext cx="1200" cy="14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3200">
                <a:solidFill>
                  <a:srgbClr val="000000"/>
                </a:solidFill>
              </a:endParaRPr>
            </a:p>
          </p:txBody>
        </p:sp>
        <p:sp>
          <p:nvSpPr>
            <p:cNvPr id="821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640" y="2256"/>
              <a:ext cx="528" cy="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latin typeface="Arial Black"/>
                </a:rPr>
                <a:t>O</a:t>
              </a:r>
            </a:p>
          </p:txBody>
        </p:sp>
        <p:sp>
          <p:nvSpPr>
            <p:cNvPr id="821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3216" y="2976"/>
              <a:ext cx="192" cy="2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Arial Black"/>
                </a:rPr>
                <a:t>8</a:t>
              </a:r>
            </a:p>
          </p:txBody>
        </p:sp>
        <p:sp>
          <p:nvSpPr>
            <p:cNvPr id="8217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3120" y="1920"/>
              <a:ext cx="288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8080"/>
                  </a:solidFill>
                  <a:latin typeface="Arial Black"/>
                </a:rPr>
                <a:t>17</a:t>
              </a:r>
            </a:p>
          </p:txBody>
        </p:sp>
      </p:grpSp>
      <p:grpSp>
        <p:nvGrpSpPr>
          <p:cNvPr id="55310" name="Group 14"/>
          <p:cNvGrpSpPr>
            <a:grpSpLocks/>
          </p:cNvGrpSpPr>
          <p:nvPr/>
        </p:nvGrpSpPr>
        <p:grpSpPr bwMode="auto">
          <a:xfrm>
            <a:off x="6705600" y="2286000"/>
            <a:ext cx="1905000" cy="2362200"/>
            <a:chOff x="4224" y="1824"/>
            <a:chExt cx="1200" cy="1488"/>
          </a:xfrm>
        </p:grpSpPr>
        <p:sp>
          <p:nvSpPr>
            <p:cNvPr id="8210" name="Rectangle 15"/>
            <p:cNvSpPr>
              <a:spLocks noChangeArrowheads="1"/>
            </p:cNvSpPr>
            <p:nvPr/>
          </p:nvSpPr>
          <p:spPr bwMode="auto">
            <a:xfrm>
              <a:off x="4224" y="1824"/>
              <a:ext cx="1200" cy="14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3200">
                <a:solidFill>
                  <a:srgbClr val="000000"/>
                </a:solidFill>
              </a:endParaRPr>
            </a:p>
          </p:txBody>
        </p:sp>
        <p:sp>
          <p:nvSpPr>
            <p:cNvPr id="8211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4560" y="2256"/>
              <a:ext cx="528" cy="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latin typeface="Arial Black"/>
                </a:rPr>
                <a:t>O</a:t>
              </a:r>
            </a:p>
          </p:txBody>
        </p:sp>
        <p:sp>
          <p:nvSpPr>
            <p:cNvPr id="8212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5136" y="2976"/>
              <a:ext cx="192" cy="2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Arial Black"/>
                </a:rPr>
                <a:t>8</a:t>
              </a:r>
            </a:p>
          </p:txBody>
        </p:sp>
        <p:sp>
          <p:nvSpPr>
            <p:cNvPr id="8213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5040" y="1920"/>
              <a:ext cx="288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993366"/>
                  </a:solidFill>
                  <a:latin typeface="Arial Black"/>
                </a:rPr>
                <a:t>18</a:t>
              </a:r>
            </a:p>
          </p:txBody>
        </p:sp>
      </p:grpSp>
      <p:grpSp>
        <p:nvGrpSpPr>
          <p:cNvPr id="55315" name="Group 19"/>
          <p:cNvGrpSpPr>
            <a:grpSpLocks/>
          </p:cNvGrpSpPr>
          <p:nvPr/>
        </p:nvGrpSpPr>
        <p:grpSpPr bwMode="auto">
          <a:xfrm>
            <a:off x="457200" y="4495800"/>
            <a:ext cx="8305800" cy="1279525"/>
            <a:chOff x="288" y="3216"/>
            <a:chExt cx="5232" cy="806"/>
          </a:xfrm>
        </p:grpSpPr>
        <p:sp>
          <p:nvSpPr>
            <p:cNvPr id="8206" name="Text Box 20"/>
            <p:cNvSpPr txBox="1">
              <a:spLocks noChangeArrowheads="1"/>
            </p:cNvSpPr>
            <p:nvPr/>
          </p:nvSpPr>
          <p:spPr bwMode="auto">
            <a:xfrm>
              <a:off x="288" y="3504"/>
              <a:ext cx="5232" cy="518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2400">
                  <a:solidFill>
                    <a:srgbClr val="FFFFFF"/>
                  </a:solidFill>
                  <a:latin typeface="Comic Sans MS" pitchFamily="66" charset="0"/>
                </a:rPr>
                <a:t>Each isotope has 8 protons – </a:t>
              </a:r>
              <a:r>
                <a:rPr lang="en-GB" sz="2400" i="1">
                  <a:solidFill>
                    <a:srgbClr val="FFFFFF"/>
                  </a:solidFill>
                  <a:latin typeface="Comic Sans MS" pitchFamily="66" charset="0"/>
                </a:rPr>
                <a:t>if it didn’t then it just wouldn’t be oxygen any more.</a:t>
              </a:r>
            </a:p>
          </p:txBody>
        </p:sp>
        <p:sp>
          <p:nvSpPr>
            <p:cNvPr id="8207" name="AutoShape 21"/>
            <p:cNvSpPr>
              <a:spLocks noChangeArrowheads="1"/>
            </p:cNvSpPr>
            <p:nvPr/>
          </p:nvSpPr>
          <p:spPr bwMode="auto">
            <a:xfrm>
              <a:off x="1248" y="3216"/>
              <a:ext cx="192" cy="288"/>
            </a:xfrm>
            <a:prstGeom prst="upArrow">
              <a:avLst>
                <a:gd name="adj1" fmla="val 50000"/>
                <a:gd name="adj2" fmla="val 37500"/>
              </a:avLst>
            </a:prstGeom>
            <a:solidFill>
              <a:srgbClr val="99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3200">
                <a:solidFill>
                  <a:srgbClr val="000000"/>
                </a:solidFill>
              </a:endParaRPr>
            </a:p>
          </p:txBody>
        </p:sp>
        <p:sp>
          <p:nvSpPr>
            <p:cNvPr id="8208" name="AutoShape 22"/>
            <p:cNvSpPr>
              <a:spLocks noChangeArrowheads="1"/>
            </p:cNvSpPr>
            <p:nvPr/>
          </p:nvSpPr>
          <p:spPr bwMode="auto">
            <a:xfrm>
              <a:off x="5136" y="3216"/>
              <a:ext cx="192" cy="288"/>
            </a:xfrm>
            <a:prstGeom prst="upArrow">
              <a:avLst>
                <a:gd name="adj1" fmla="val 50000"/>
                <a:gd name="adj2" fmla="val 37500"/>
              </a:avLst>
            </a:prstGeom>
            <a:solidFill>
              <a:srgbClr val="99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3200">
                <a:solidFill>
                  <a:srgbClr val="000000"/>
                </a:solidFill>
              </a:endParaRPr>
            </a:p>
          </p:txBody>
        </p:sp>
        <p:sp>
          <p:nvSpPr>
            <p:cNvPr id="8209" name="AutoShape 23"/>
            <p:cNvSpPr>
              <a:spLocks noChangeArrowheads="1"/>
            </p:cNvSpPr>
            <p:nvPr/>
          </p:nvSpPr>
          <p:spPr bwMode="auto">
            <a:xfrm>
              <a:off x="3216" y="3216"/>
              <a:ext cx="192" cy="288"/>
            </a:xfrm>
            <a:prstGeom prst="upArrow">
              <a:avLst>
                <a:gd name="adj1" fmla="val 50000"/>
                <a:gd name="adj2" fmla="val 37500"/>
              </a:avLst>
            </a:prstGeom>
            <a:solidFill>
              <a:srgbClr val="99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3200">
                <a:solidFill>
                  <a:srgbClr val="000000"/>
                </a:solidFill>
              </a:endParaRPr>
            </a:p>
          </p:txBody>
        </p:sp>
      </p:grpSp>
      <p:grpSp>
        <p:nvGrpSpPr>
          <p:cNvPr id="55320" name="Group 24"/>
          <p:cNvGrpSpPr>
            <a:grpSpLocks/>
          </p:cNvGrpSpPr>
          <p:nvPr/>
        </p:nvGrpSpPr>
        <p:grpSpPr bwMode="auto">
          <a:xfrm>
            <a:off x="457200" y="1219200"/>
            <a:ext cx="8305800" cy="1143000"/>
            <a:chOff x="288" y="1152"/>
            <a:chExt cx="5232" cy="720"/>
          </a:xfrm>
        </p:grpSpPr>
        <p:sp>
          <p:nvSpPr>
            <p:cNvPr id="8202" name="Text Box 25"/>
            <p:cNvSpPr txBox="1">
              <a:spLocks noChangeArrowheads="1"/>
            </p:cNvSpPr>
            <p:nvPr/>
          </p:nvSpPr>
          <p:spPr bwMode="auto">
            <a:xfrm>
              <a:off x="288" y="1152"/>
              <a:ext cx="5232" cy="51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2400" i="1">
                  <a:solidFill>
                    <a:srgbClr val="FFFFFF"/>
                  </a:solidFill>
                  <a:latin typeface="Comic Sans MS" pitchFamily="66" charset="0"/>
                </a:rPr>
                <a:t>Notice that the mass number is different.  How many neutrons does each isotope have?</a:t>
              </a:r>
            </a:p>
          </p:txBody>
        </p:sp>
        <p:sp>
          <p:nvSpPr>
            <p:cNvPr id="8203" name="AutoShape 26"/>
            <p:cNvSpPr>
              <a:spLocks noChangeArrowheads="1"/>
            </p:cNvSpPr>
            <p:nvPr/>
          </p:nvSpPr>
          <p:spPr bwMode="auto">
            <a:xfrm>
              <a:off x="1248" y="1632"/>
              <a:ext cx="192" cy="240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3200">
                <a:solidFill>
                  <a:srgbClr val="000000"/>
                </a:solidFill>
              </a:endParaRPr>
            </a:p>
          </p:txBody>
        </p:sp>
        <p:sp>
          <p:nvSpPr>
            <p:cNvPr id="8204" name="AutoShape 27"/>
            <p:cNvSpPr>
              <a:spLocks noChangeArrowheads="1"/>
            </p:cNvSpPr>
            <p:nvPr/>
          </p:nvSpPr>
          <p:spPr bwMode="auto">
            <a:xfrm>
              <a:off x="3168" y="1632"/>
              <a:ext cx="192" cy="240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3200">
                <a:solidFill>
                  <a:srgbClr val="000000"/>
                </a:solidFill>
              </a:endParaRPr>
            </a:p>
          </p:txBody>
        </p:sp>
        <p:sp>
          <p:nvSpPr>
            <p:cNvPr id="8205" name="AutoShape 28"/>
            <p:cNvSpPr>
              <a:spLocks noChangeArrowheads="1"/>
            </p:cNvSpPr>
            <p:nvPr/>
          </p:nvSpPr>
          <p:spPr bwMode="auto">
            <a:xfrm>
              <a:off x="5088" y="1632"/>
              <a:ext cx="192" cy="240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32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101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620000" cy="990600"/>
          </a:xfrm>
          <a:solidFill>
            <a:srgbClr val="0000FF"/>
          </a:solidFill>
          <a:ln>
            <a:solidFill>
              <a:srgbClr val="00006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>
                <a:solidFill>
                  <a:schemeClr val="bg1"/>
                </a:solidFill>
                <a:latin typeface="Arial" charset="0"/>
              </a:rPr>
              <a:t>Calculate the number of protons, electrons and neutrons shown below -</a:t>
            </a:r>
          </a:p>
        </p:txBody>
      </p:sp>
      <p:sp>
        <p:nvSpPr>
          <p:cNvPr id="214019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2438400" cy="314007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rgbClr val="66FFFF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  12</a:t>
            </a:r>
          </a:p>
          <a:p>
            <a:pPr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9600" b="1" dirty="0">
                <a:solidFill>
                  <a:srgbClr val="000000"/>
                </a:solidFill>
                <a:latin typeface="Times New Roman" pitchFamily="18" charset="0"/>
              </a:rPr>
              <a:t>C</a:t>
            </a: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   6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	</a:t>
            </a:r>
            <a:endParaRPr lang="en-GB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3352800" y="1600200"/>
            <a:ext cx="2438400" cy="314007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rgbClr val="66FFFF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4000">
                <a:solidFill>
                  <a:srgbClr val="000000"/>
                </a:solidFill>
                <a:latin typeface="Times New Roman" pitchFamily="18" charset="0"/>
              </a:rPr>
              <a:t>  13</a:t>
            </a:r>
          </a:p>
          <a:p>
            <a:pPr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9600" b="1">
                <a:solidFill>
                  <a:srgbClr val="000000"/>
                </a:solidFill>
                <a:latin typeface="Times New Roman" pitchFamily="18" charset="0"/>
              </a:rPr>
              <a:t>C</a:t>
            </a: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 New Roman" pitchFamily="18" charset="0"/>
            </a:endParaRP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4000">
                <a:solidFill>
                  <a:srgbClr val="000000"/>
                </a:solidFill>
                <a:latin typeface="Times New Roman" pitchFamily="18" charset="0"/>
              </a:rPr>
              <a:t>   6</a:t>
            </a: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 	</a:t>
            </a:r>
            <a:endParaRPr lang="en-GB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4021" name="Text Box 5"/>
          <p:cNvSpPr txBox="1">
            <a:spLocks noChangeArrowheads="1"/>
          </p:cNvSpPr>
          <p:nvPr/>
        </p:nvSpPr>
        <p:spPr bwMode="auto">
          <a:xfrm>
            <a:off x="6324600" y="1600200"/>
            <a:ext cx="2438400" cy="314007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rgbClr val="66FFFF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4000">
                <a:solidFill>
                  <a:srgbClr val="000000"/>
                </a:solidFill>
                <a:latin typeface="Times New Roman" pitchFamily="18" charset="0"/>
              </a:rPr>
              <a:t>  14</a:t>
            </a:r>
          </a:p>
          <a:p>
            <a:pPr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9600" b="1">
                <a:solidFill>
                  <a:srgbClr val="000000"/>
                </a:solidFill>
                <a:latin typeface="Times New Roman" pitchFamily="18" charset="0"/>
              </a:rPr>
              <a:t>C</a:t>
            </a: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 New Roman" pitchFamily="18" charset="0"/>
            </a:endParaRP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4000">
                <a:solidFill>
                  <a:srgbClr val="000000"/>
                </a:solidFill>
                <a:latin typeface="Times New Roman" pitchFamily="18" charset="0"/>
              </a:rPr>
              <a:t>   6</a:t>
            </a: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	</a:t>
            </a:r>
            <a:endParaRPr lang="en-GB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92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33" name="Group 289"/>
          <p:cNvGrpSpPr>
            <a:grpSpLocks/>
          </p:cNvGrpSpPr>
          <p:nvPr/>
        </p:nvGrpSpPr>
        <p:grpSpPr bwMode="auto">
          <a:xfrm>
            <a:off x="196850" y="1541463"/>
            <a:ext cx="8764588" cy="3143250"/>
            <a:chOff x="124" y="971"/>
            <a:chExt cx="5521" cy="1980"/>
          </a:xfrm>
        </p:grpSpPr>
        <p:sp>
          <p:nvSpPr>
            <p:cNvPr id="31861" name="AutoShape 117"/>
            <p:cNvSpPr>
              <a:spLocks noChangeArrowheads="1"/>
            </p:cNvSpPr>
            <p:nvPr/>
          </p:nvSpPr>
          <p:spPr bwMode="auto">
            <a:xfrm>
              <a:off x="124" y="975"/>
              <a:ext cx="5521" cy="515"/>
            </a:xfrm>
            <a:prstGeom prst="roundRect">
              <a:avLst>
                <a:gd name="adj" fmla="val 5046"/>
              </a:avLst>
            </a:prstGeom>
            <a:solidFill>
              <a:srgbClr val="E1B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sp>
          <p:nvSpPr>
            <p:cNvPr id="31860" name="AutoShape 116"/>
            <p:cNvSpPr>
              <a:spLocks noChangeArrowheads="1"/>
            </p:cNvSpPr>
            <p:nvPr/>
          </p:nvSpPr>
          <p:spPr bwMode="auto">
            <a:xfrm rot="-5400000">
              <a:off x="-301" y="1418"/>
              <a:ext cx="1953" cy="1071"/>
            </a:xfrm>
            <a:prstGeom prst="roundRect">
              <a:avLst>
                <a:gd name="adj" fmla="val 0"/>
              </a:avLst>
            </a:prstGeom>
            <a:solidFill>
              <a:srgbClr val="E1B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sp>
          <p:nvSpPr>
            <p:cNvPr id="31849" name="AutoShape 105"/>
            <p:cNvSpPr>
              <a:spLocks noChangeArrowheads="1"/>
            </p:cNvSpPr>
            <p:nvPr/>
          </p:nvSpPr>
          <p:spPr bwMode="auto">
            <a:xfrm>
              <a:off x="133" y="975"/>
              <a:ext cx="5505" cy="1964"/>
            </a:xfrm>
            <a:prstGeom prst="roundRect">
              <a:avLst>
                <a:gd name="adj" fmla="val 1708"/>
              </a:avLst>
            </a:prstGeom>
            <a:noFill/>
            <a:ln w="38100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sp>
          <p:nvSpPr>
            <p:cNvPr id="31850" name="Line 106"/>
            <p:cNvSpPr>
              <a:spLocks noChangeShapeType="1"/>
            </p:cNvSpPr>
            <p:nvPr/>
          </p:nvSpPr>
          <p:spPr bwMode="auto">
            <a:xfrm>
              <a:off x="1209" y="971"/>
              <a:ext cx="4" cy="1969"/>
            </a:xfrm>
            <a:prstGeom prst="line">
              <a:avLst/>
            </a:prstGeom>
            <a:noFill/>
            <a:ln w="25400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sp>
          <p:nvSpPr>
            <p:cNvPr id="31851" name="Line 107"/>
            <p:cNvSpPr>
              <a:spLocks noChangeShapeType="1"/>
            </p:cNvSpPr>
            <p:nvPr/>
          </p:nvSpPr>
          <p:spPr bwMode="auto">
            <a:xfrm>
              <a:off x="2048" y="977"/>
              <a:ext cx="0" cy="1967"/>
            </a:xfrm>
            <a:prstGeom prst="line">
              <a:avLst/>
            </a:prstGeom>
            <a:noFill/>
            <a:ln w="25400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sp>
          <p:nvSpPr>
            <p:cNvPr id="31852" name="Line 108"/>
            <p:cNvSpPr>
              <a:spLocks noChangeShapeType="1"/>
            </p:cNvSpPr>
            <p:nvPr/>
          </p:nvSpPr>
          <p:spPr bwMode="auto">
            <a:xfrm rot="-5400000">
              <a:off x="2886" y="-1252"/>
              <a:ext cx="0" cy="5500"/>
            </a:xfrm>
            <a:prstGeom prst="line">
              <a:avLst/>
            </a:prstGeom>
            <a:noFill/>
            <a:ln w="25400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sp>
          <p:nvSpPr>
            <p:cNvPr id="31853" name="Line 109"/>
            <p:cNvSpPr>
              <a:spLocks noChangeShapeType="1"/>
            </p:cNvSpPr>
            <p:nvPr/>
          </p:nvSpPr>
          <p:spPr bwMode="auto">
            <a:xfrm rot="-5400000">
              <a:off x="2880" y="-964"/>
              <a:ext cx="0" cy="5504"/>
            </a:xfrm>
            <a:prstGeom prst="line">
              <a:avLst/>
            </a:prstGeom>
            <a:noFill/>
            <a:ln w="25400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sp>
          <p:nvSpPr>
            <p:cNvPr id="31854" name="Line 110"/>
            <p:cNvSpPr>
              <a:spLocks noChangeShapeType="1"/>
            </p:cNvSpPr>
            <p:nvPr/>
          </p:nvSpPr>
          <p:spPr bwMode="auto">
            <a:xfrm rot="-5400000">
              <a:off x="2884" y="-682"/>
              <a:ext cx="0" cy="5511"/>
            </a:xfrm>
            <a:prstGeom prst="line">
              <a:avLst/>
            </a:prstGeom>
            <a:noFill/>
            <a:ln w="25400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sp>
          <p:nvSpPr>
            <p:cNvPr id="31855" name="Line 111"/>
            <p:cNvSpPr>
              <a:spLocks noChangeShapeType="1"/>
            </p:cNvSpPr>
            <p:nvPr/>
          </p:nvSpPr>
          <p:spPr bwMode="auto">
            <a:xfrm>
              <a:off x="3010" y="977"/>
              <a:ext cx="0" cy="1967"/>
            </a:xfrm>
            <a:prstGeom prst="line">
              <a:avLst/>
            </a:prstGeom>
            <a:noFill/>
            <a:ln w="25400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sp>
          <p:nvSpPr>
            <p:cNvPr id="31856" name="Line 112"/>
            <p:cNvSpPr>
              <a:spLocks noChangeShapeType="1"/>
            </p:cNvSpPr>
            <p:nvPr/>
          </p:nvSpPr>
          <p:spPr bwMode="auto">
            <a:xfrm rot="-5400000">
              <a:off x="2887" y="-391"/>
              <a:ext cx="0" cy="5505"/>
            </a:xfrm>
            <a:prstGeom prst="line">
              <a:avLst/>
            </a:prstGeom>
            <a:noFill/>
            <a:ln w="25400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sp>
          <p:nvSpPr>
            <p:cNvPr id="31857" name="Line 113"/>
            <p:cNvSpPr>
              <a:spLocks noChangeShapeType="1"/>
            </p:cNvSpPr>
            <p:nvPr/>
          </p:nvSpPr>
          <p:spPr bwMode="auto">
            <a:xfrm rot="-5400000">
              <a:off x="2886" y="-102"/>
              <a:ext cx="0" cy="5503"/>
            </a:xfrm>
            <a:prstGeom prst="line">
              <a:avLst/>
            </a:prstGeom>
            <a:noFill/>
            <a:ln w="25400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sp>
          <p:nvSpPr>
            <p:cNvPr id="31858" name="Line 114"/>
            <p:cNvSpPr>
              <a:spLocks noChangeShapeType="1"/>
            </p:cNvSpPr>
            <p:nvPr/>
          </p:nvSpPr>
          <p:spPr bwMode="auto">
            <a:xfrm>
              <a:off x="4824" y="977"/>
              <a:ext cx="0" cy="1969"/>
            </a:xfrm>
            <a:prstGeom prst="line">
              <a:avLst/>
            </a:prstGeom>
            <a:noFill/>
            <a:ln w="25400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sp>
          <p:nvSpPr>
            <p:cNvPr id="31859" name="Line 115"/>
            <p:cNvSpPr>
              <a:spLocks noChangeShapeType="1"/>
            </p:cNvSpPr>
            <p:nvPr/>
          </p:nvSpPr>
          <p:spPr bwMode="auto">
            <a:xfrm>
              <a:off x="3998" y="973"/>
              <a:ext cx="0" cy="1978"/>
            </a:xfrm>
            <a:prstGeom prst="line">
              <a:avLst/>
            </a:prstGeom>
            <a:noFill/>
            <a:ln w="25400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</p:grpSp>
      <p:graphicFrame>
        <p:nvGraphicFramePr>
          <p:cNvPr id="32104" name="Group 360"/>
          <p:cNvGraphicFramePr>
            <a:graphicFrameLocks noGrp="1"/>
          </p:cNvGraphicFramePr>
          <p:nvPr/>
        </p:nvGraphicFramePr>
        <p:xfrm>
          <a:off x="212725" y="1554163"/>
          <a:ext cx="8742363" cy="3108960"/>
        </p:xfrm>
        <a:graphic>
          <a:graphicData uri="http://schemas.openxmlformats.org/drawingml/2006/table">
            <a:tbl>
              <a:tblPr/>
              <a:tblGrid>
                <a:gridCol w="170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2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3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1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1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Atom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Protons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Neutrons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Electrons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Atomic</a:t>
                      </a:r>
                      <a:b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number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Mass</a:t>
                      </a:r>
                      <a:b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number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boron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2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43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potassium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2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chromium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mercury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Arial" charset="0"/>
                        </a:rPr>
                        <a:t>121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</a:rPr>
                        <a:t>argon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2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822" name="Rectangle 7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     Calculating the number of electrons</a:t>
            </a:r>
          </a:p>
        </p:txBody>
      </p:sp>
      <p:sp>
        <p:nvSpPr>
          <p:cNvPr id="31825" name="Oval 81"/>
          <p:cNvSpPr>
            <a:spLocks noChangeAspect="1" noChangeArrowheads="1"/>
          </p:cNvSpPr>
          <p:nvPr/>
        </p:nvSpPr>
        <p:spPr bwMode="auto">
          <a:xfrm>
            <a:off x="241300" y="809625"/>
            <a:ext cx="252413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10066"/>
              </a:solidFill>
            </a:endParaRPr>
          </a:p>
        </p:txBody>
      </p:sp>
      <p:sp>
        <p:nvSpPr>
          <p:cNvPr id="31933" name="Text Box 189"/>
          <p:cNvSpPr txBox="1">
            <a:spLocks noChangeArrowheads="1"/>
          </p:cNvSpPr>
          <p:nvPr/>
        </p:nvSpPr>
        <p:spPr bwMode="auto">
          <a:xfrm>
            <a:off x="5276850" y="2378075"/>
            <a:ext cx="668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 b="1">
                <a:solidFill>
                  <a:srgbClr val="010066"/>
                </a:solidFill>
              </a:rPr>
              <a:t>5</a:t>
            </a:r>
          </a:p>
        </p:txBody>
      </p:sp>
      <p:sp>
        <p:nvSpPr>
          <p:cNvPr id="31934" name="Text Box 190"/>
          <p:cNvSpPr txBox="1">
            <a:spLocks noChangeArrowheads="1"/>
          </p:cNvSpPr>
          <p:nvPr/>
        </p:nvSpPr>
        <p:spPr bwMode="auto">
          <a:xfrm>
            <a:off x="5213350" y="2865438"/>
            <a:ext cx="668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 b="1">
                <a:solidFill>
                  <a:srgbClr val="010066"/>
                </a:solidFill>
              </a:rPr>
              <a:t>19</a:t>
            </a:r>
          </a:p>
        </p:txBody>
      </p:sp>
      <p:sp>
        <p:nvSpPr>
          <p:cNvPr id="31935" name="Text Box 191"/>
          <p:cNvSpPr txBox="1">
            <a:spLocks noChangeArrowheads="1"/>
          </p:cNvSpPr>
          <p:nvPr/>
        </p:nvSpPr>
        <p:spPr bwMode="auto">
          <a:xfrm>
            <a:off x="5213350" y="4205288"/>
            <a:ext cx="668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 b="1">
                <a:solidFill>
                  <a:srgbClr val="010066"/>
                </a:solidFill>
              </a:rPr>
              <a:t>18</a:t>
            </a:r>
          </a:p>
        </p:txBody>
      </p:sp>
      <p:sp>
        <p:nvSpPr>
          <p:cNvPr id="31936" name="Text Box 192"/>
          <p:cNvSpPr txBox="1">
            <a:spLocks noChangeArrowheads="1"/>
          </p:cNvSpPr>
          <p:nvPr/>
        </p:nvSpPr>
        <p:spPr bwMode="auto">
          <a:xfrm>
            <a:off x="5213350" y="3294063"/>
            <a:ext cx="668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 b="1">
                <a:solidFill>
                  <a:srgbClr val="010066"/>
                </a:solidFill>
              </a:rPr>
              <a:t>24</a:t>
            </a:r>
          </a:p>
        </p:txBody>
      </p:sp>
      <p:sp>
        <p:nvSpPr>
          <p:cNvPr id="31937" name="Text Box 193"/>
          <p:cNvSpPr txBox="1">
            <a:spLocks noChangeArrowheads="1"/>
          </p:cNvSpPr>
          <p:nvPr/>
        </p:nvSpPr>
        <p:spPr bwMode="auto">
          <a:xfrm>
            <a:off x="5213350" y="3746500"/>
            <a:ext cx="668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 b="1">
                <a:solidFill>
                  <a:srgbClr val="010066"/>
                </a:solidFill>
              </a:rPr>
              <a:t>80</a:t>
            </a:r>
          </a:p>
        </p:txBody>
      </p:sp>
      <p:sp>
        <p:nvSpPr>
          <p:cNvPr id="31938" name="Text Box 194"/>
          <p:cNvSpPr txBox="1">
            <a:spLocks noChangeArrowheads="1"/>
          </p:cNvSpPr>
          <p:nvPr/>
        </p:nvSpPr>
        <p:spPr bwMode="auto">
          <a:xfrm>
            <a:off x="6719888" y="2378075"/>
            <a:ext cx="668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 b="1">
                <a:solidFill>
                  <a:srgbClr val="010066"/>
                </a:solidFill>
              </a:rPr>
              <a:t>5</a:t>
            </a:r>
          </a:p>
        </p:txBody>
      </p:sp>
      <p:sp>
        <p:nvSpPr>
          <p:cNvPr id="31939" name="Text Box 195"/>
          <p:cNvSpPr txBox="1">
            <a:spLocks noChangeArrowheads="1"/>
          </p:cNvSpPr>
          <p:nvPr/>
        </p:nvSpPr>
        <p:spPr bwMode="auto">
          <a:xfrm>
            <a:off x="6650038" y="2835275"/>
            <a:ext cx="668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 b="1">
                <a:solidFill>
                  <a:srgbClr val="010066"/>
                </a:solidFill>
              </a:rPr>
              <a:t>19</a:t>
            </a:r>
          </a:p>
        </p:txBody>
      </p:sp>
      <p:sp>
        <p:nvSpPr>
          <p:cNvPr id="31940" name="Text Box 196"/>
          <p:cNvSpPr txBox="1">
            <a:spLocks noChangeArrowheads="1"/>
          </p:cNvSpPr>
          <p:nvPr/>
        </p:nvSpPr>
        <p:spPr bwMode="auto">
          <a:xfrm>
            <a:off x="6650038" y="4205288"/>
            <a:ext cx="668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 b="1">
                <a:solidFill>
                  <a:srgbClr val="010066"/>
                </a:solidFill>
              </a:rPr>
              <a:t>18</a:t>
            </a:r>
          </a:p>
        </p:txBody>
      </p:sp>
      <p:sp>
        <p:nvSpPr>
          <p:cNvPr id="31941" name="Text Box 197"/>
          <p:cNvSpPr txBox="1">
            <a:spLocks noChangeArrowheads="1"/>
          </p:cNvSpPr>
          <p:nvPr/>
        </p:nvSpPr>
        <p:spPr bwMode="auto">
          <a:xfrm>
            <a:off x="6650038" y="3294063"/>
            <a:ext cx="668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 b="1">
                <a:solidFill>
                  <a:srgbClr val="010066"/>
                </a:solidFill>
              </a:rPr>
              <a:t>24</a:t>
            </a:r>
          </a:p>
        </p:txBody>
      </p:sp>
      <p:sp>
        <p:nvSpPr>
          <p:cNvPr id="31942" name="Text Box 198"/>
          <p:cNvSpPr txBox="1">
            <a:spLocks noChangeArrowheads="1"/>
          </p:cNvSpPr>
          <p:nvPr/>
        </p:nvSpPr>
        <p:spPr bwMode="auto">
          <a:xfrm>
            <a:off x="6650038" y="3746500"/>
            <a:ext cx="668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 b="1">
                <a:solidFill>
                  <a:srgbClr val="010066"/>
                </a:solidFill>
              </a:rPr>
              <a:t>80</a:t>
            </a:r>
          </a:p>
        </p:txBody>
      </p:sp>
      <p:sp>
        <p:nvSpPr>
          <p:cNvPr id="31943" name="Text Box 199"/>
          <p:cNvSpPr txBox="1">
            <a:spLocks noChangeArrowheads="1"/>
          </p:cNvSpPr>
          <p:nvPr/>
        </p:nvSpPr>
        <p:spPr bwMode="auto">
          <a:xfrm>
            <a:off x="8032750" y="2378075"/>
            <a:ext cx="668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 b="1">
                <a:solidFill>
                  <a:srgbClr val="010066"/>
                </a:solidFill>
              </a:rPr>
              <a:t>11</a:t>
            </a:r>
          </a:p>
        </p:txBody>
      </p:sp>
      <p:sp>
        <p:nvSpPr>
          <p:cNvPr id="31944" name="Text Box 200"/>
          <p:cNvSpPr txBox="1">
            <a:spLocks noChangeArrowheads="1"/>
          </p:cNvSpPr>
          <p:nvPr/>
        </p:nvSpPr>
        <p:spPr bwMode="auto">
          <a:xfrm>
            <a:off x="8032750" y="2835275"/>
            <a:ext cx="668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 b="1">
                <a:solidFill>
                  <a:srgbClr val="010066"/>
                </a:solidFill>
              </a:rPr>
              <a:t>39</a:t>
            </a:r>
          </a:p>
        </p:txBody>
      </p:sp>
      <p:sp>
        <p:nvSpPr>
          <p:cNvPr id="31945" name="Text Box 201"/>
          <p:cNvSpPr txBox="1">
            <a:spLocks noChangeArrowheads="1"/>
          </p:cNvSpPr>
          <p:nvPr/>
        </p:nvSpPr>
        <p:spPr bwMode="auto">
          <a:xfrm>
            <a:off x="8032750" y="4205288"/>
            <a:ext cx="668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 b="1">
                <a:solidFill>
                  <a:srgbClr val="010066"/>
                </a:solidFill>
              </a:rPr>
              <a:t>40</a:t>
            </a:r>
          </a:p>
        </p:txBody>
      </p:sp>
      <p:sp>
        <p:nvSpPr>
          <p:cNvPr id="31946" name="Text Box 202"/>
          <p:cNvSpPr txBox="1">
            <a:spLocks noChangeArrowheads="1"/>
          </p:cNvSpPr>
          <p:nvPr/>
        </p:nvSpPr>
        <p:spPr bwMode="auto">
          <a:xfrm>
            <a:off x="8032750" y="3294063"/>
            <a:ext cx="668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 b="1">
                <a:solidFill>
                  <a:srgbClr val="010066"/>
                </a:solidFill>
              </a:rPr>
              <a:t>52</a:t>
            </a:r>
          </a:p>
        </p:txBody>
      </p:sp>
      <p:sp>
        <p:nvSpPr>
          <p:cNvPr id="31947" name="Text Box 203"/>
          <p:cNvSpPr txBox="1">
            <a:spLocks noChangeArrowheads="1"/>
          </p:cNvSpPr>
          <p:nvPr/>
        </p:nvSpPr>
        <p:spPr bwMode="auto">
          <a:xfrm>
            <a:off x="7874000" y="3746500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 b="1">
                <a:solidFill>
                  <a:srgbClr val="010066"/>
                </a:solidFill>
              </a:rPr>
              <a:t>201</a:t>
            </a:r>
          </a:p>
        </p:txBody>
      </p:sp>
      <p:sp>
        <p:nvSpPr>
          <p:cNvPr id="31951" name="Rectangle 207"/>
          <p:cNvSpPr>
            <a:spLocks noChangeArrowheads="1"/>
          </p:cNvSpPr>
          <p:nvPr/>
        </p:nvSpPr>
        <p:spPr bwMode="auto">
          <a:xfrm>
            <a:off x="568325" y="701675"/>
            <a:ext cx="4879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</a:rPr>
              <a:t>What are the missing numbers?</a:t>
            </a:r>
          </a:p>
        </p:txBody>
      </p:sp>
    </p:spTree>
    <p:extLst>
      <p:ext uri="{BB962C8B-B14F-4D97-AF65-F5344CB8AC3E}">
        <p14:creationId xmlns:p14="http://schemas.microsoft.com/office/powerpoint/2010/main" val="248316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33" grpId="0"/>
      <p:bldP spid="31934" grpId="0"/>
      <p:bldP spid="31935" grpId="0"/>
      <p:bldP spid="31936" grpId="0"/>
      <p:bldP spid="31937" grpId="0"/>
      <p:bldP spid="31938" grpId="0"/>
      <p:bldP spid="31939" grpId="0"/>
      <p:bldP spid="31940" grpId="0"/>
      <p:bldP spid="31941" grpId="0"/>
      <p:bldP spid="31942" grpId="0"/>
      <p:bldP spid="31943" grpId="0"/>
      <p:bldP spid="31944" grpId="0"/>
      <p:bldP spid="31945" grpId="0"/>
      <p:bldP spid="31946" grpId="0"/>
      <p:bldP spid="319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     Atoms – the building blocks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568325" y="701675"/>
            <a:ext cx="8575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</a:rPr>
              <a:t>All substances are made from very tiny particles called </a:t>
            </a:r>
            <a:r>
              <a:rPr lang="en-GB" sz="2400" b="1">
                <a:solidFill>
                  <a:srgbClr val="FF6600"/>
                </a:solidFill>
              </a:rPr>
              <a:t>atoms</a:t>
            </a:r>
            <a:r>
              <a:rPr lang="en-GB" sz="2400">
                <a:solidFill>
                  <a:srgbClr val="010066"/>
                </a:solidFill>
              </a:rPr>
              <a:t>.</a:t>
            </a:r>
          </a:p>
        </p:txBody>
      </p:sp>
      <p:sp>
        <p:nvSpPr>
          <p:cNvPr id="4114" name="Oval 18"/>
          <p:cNvSpPr>
            <a:spLocks noChangeAspect="1" noChangeArrowheads="1"/>
          </p:cNvSpPr>
          <p:nvPr/>
        </p:nvSpPr>
        <p:spPr bwMode="auto">
          <a:xfrm>
            <a:off x="241300" y="809625"/>
            <a:ext cx="252413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10066"/>
              </a:solidFill>
            </a:endParaRP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4022725" y="1439863"/>
            <a:ext cx="5033963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C988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</a:rPr>
              <a:t>John Dalton had ideas about the existence of atoms about 200 years ago but only relatively recently have special microscopes (called electron microscopes) been invented that can ‘see’ atoms.</a:t>
            </a: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4013200" y="4229100"/>
            <a:ext cx="49339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C988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</a:rPr>
              <a:t>The yellow blobs in this image are individual gold atoms, as seen through an electron microscope.</a:t>
            </a:r>
          </a:p>
        </p:txBody>
      </p:sp>
      <p:pic>
        <p:nvPicPr>
          <p:cNvPr id="4124" name="Picture 28" descr="teacher's note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63" y="131763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Picture 29" descr="gold_lattice_SPL_cap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382713"/>
            <a:ext cx="3178175" cy="464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36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/>
      <p:bldP spid="41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2" name="Picture 42" descr="copper coal bucket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0" b="4124"/>
          <a:stretch>
            <a:fillRect/>
          </a:stretch>
        </p:blipFill>
        <p:spPr bwMode="auto">
          <a:xfrm>
            <a:off x="1016000" y="2590800"/>
            <a:ext cx="1722438" cy="1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     Elements – different types of atom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568325" y="701675"/>
            <a:ext cx="80470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</a:rPr>
              <a:t>Elements are the simplest substances. There are about 100 different elements.</a:t>
            </a:r>
          </a:p>
        </p:txBody>
      </p:sp>
      <p:sp>
        <p:nvSpPr>
          <p:cNvPr id="5136" name="Oval 16"/>
          <p:cNvSpPr>
            <a:spLocks noChangeAspect="1" noChangeArrowheads="1"/>
          </p:cNvSpPr>
          <p:nvPr/>
        </p:nvSpPr>
        <p:spPr bwMode="auto">
          <a:xfrm>
            <a:off x="241300" y="809625"/>
            <a:ext cx="252413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10066"/>
              </a:solidFill>
            </a:endParaRPr>
          </a:p>
        </p:txBody>
      </p:sp>
      <p:pic>
        <p:nvPicPr>
          <p:cNvPr id="5157" name="Picture 37" descr="coal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9" t="7751" r="17717" b="6644"/>
          <a:stretch>
            <a:fillRect/>
          </a:stretch>
        </p:blipFill>
        <p:spPr bwMode="auto">
          <a:xfrm>
            <a:off x="1022350" y="4568825"/>
            <a:ext cx="1892300" cy="180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76" name="Rectangle 56"/>
          <p:cNvSpPr>
            <a:spLocks noChangeArrowheads="1"/>
          </p:cNvSpPr>
          <p:nvPr/>
        </p:nvSpPr>
        <p:spPr bwMode="auto">
          <a:xfrm>
            <a:off x="568325" y="1654175"/>
            <a:ext cx="8575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</a:rPr>
              <a:t>Each element is made up of just one particular type of atom, which is different to the atoms in any other element.</a:t>
            </a:r>
          </a:p>
        </p:txBody>
      </p:sp>
      <p:sp>
        <p:nvSpPr>
          <p:cNvPr id="5177" name="Text Box 57"/>
          <p:cNvSpPr txBox="1">
            <a:spLocks noChangeArrowheads="1"/>
          </p:cNvSpPr>
          <p:nvPr/>
        </p:nvSpPr>
        <p:spPr bwMode="auto">
          <a:xfrm>
            <a:off x="5487988" y="2928938"/>
            <a:ext cx="2951162" cy="97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solidFill>
                  <a:srgbClr val="010067"/>
                </a:solidFill>
              </a:rPr>
              <a:t>Copper</a:t>
            </a:r>
            <a:r>
              <a:rPr lang="en-GB" sz="2400">
                <a:solidFill>
                  <a:srgbClr val="010067"/>
                </a:solidFill>
              </a:rPr>
              <a:t> is an </a:t>
            </a: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10067"/>
                </a:solidFill>
              </a:rPr>
              <a:t>element made up of </a:t>
            </a: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solidFill>
                  <a:srgbClr val="010066"/>
                </a:solidFill>
              </a:rPr>
              <a:t>copper atoms</a:t>
            </a:r>
            <a:r>
              <a:rPr lang="en-GB" sz="2400">
                <a:solidFill>
                  <a:srgbClr val="010067"/>
                </a:solidFill>
              </a:rPr>
              <a:t> only.</a:t>
            </a:r>
          </a:p>
        </p:txBody>
      </p:sp>
      <p:sp>
        <p:nvSpPr>
          <p:cNvPr id="5178" name="Text Box 58"/>
          <p:cNvSpPr txBox="1">
            <a:spLocks noChangeArrowheads="1"/>
          </p:cNvSpPr>
          <p:nvPr/>
        </p:nvSpPr>
        <p:spPr bwMode="auto">
          <a:xfrm>
            <a:off x="5619750" y="4926013"/>
            <a:ext cx="2951163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solidFill>
                  <a:srgbClr val="010067"/>
                </a:solidFill>
              </a:rPr>
              <a:t>Carbon</a:t>
            </a:r>
            <a:r>
              <a:rPr lang="en-GB" sz="2400">
                <a:solidFill>
                  <a:srgbClr val="010067"/>
                </a:solidFill>
              </a:rPr>
              <a:t> is an </a:t>
            </a: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10067"/>
                </a:solidFill>
              </a:rPr>
              <a:t>element made up of</a:t>
            </a: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solidFill>
                  <a:srgbClr val="010067"/>
                </a:solidFill>
              </a:rPr>
              <a:t>carbon atoms</a:t>
            </a:r>
            <a:r>
              <a:rPr lang="en-GB" sz="2400">
                <a:solidFill>
                  <a:srgbClr val="010067"/>
                </a:solidFill>
              </a:rPr>
              <a:t> only.</a:t>
            </a:r>
          </a:p>
        </p:txBody>
      </p:sp>
      <p:grpSp>
        <p:nvGrpSpPr>
          <p:cNvPr id="5196" name="Group 76"/>
          <p:cNvGrpSpPr>
            <a:grpSpLocks/>
          </p:cNvGrpSpPr>
          <p:nvPr/>
        </p:nvGrpSpPr>
        <p:grpSpPr bwMode="auto">
          <a:xfrm>
            <a:off x="3779838" y="2752725"/>
            <a:ext cx="1568450" cy="1568450"/>
            <a:chOff x="2381" y="1734"/>
            <a:chExt cx="988" cy="988"/>
          </a:xfrm>
        </p:grpSpPr>
        <p:pic>
          <p:nvPicPr>
            <p:cNvPr id="5160" name="Picture 40" descr="8E_atom_copper_RC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1734"/>
              <a:ext cx="988" cy="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81" name="Oval 61"/>
            <p:cNvSpPr>
              <a:spLocks noChangeArrowheads="1"/>
            </p:cNvSpPr>
            <p:nvPr/>
          </p:nvSpPr>
          <p:spPr bwMode="auto">
            <a:xfrm>
              <a:off x="2393" y="1734"/>
              <a:ext cx="976" cy="976"/>
            </a:xfrm>
            <a:prstGeom prst="ellipse">
              <a:avLst/>
            </a:prstGeom>
            <a:noFill/>
            <a:ln w="38100" algn="ctr">
              <a:solidFill>
                <a:srgbClr val="C988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</p:grpSp>
      <p:grpSp>
        <p:nvGrpSpPr>
          <p:cNvPr id="5201" name="Group 81"/>
          <p:cNvGrpSpPr>
            <a:grpSpLocks/>
          </p:cNvGrpSpPr>
          <p:nvPr/>
        </p:nvGrpSpPr>
        <p:grpSpPr bwMode="auto">
          <a:xfrm>
            <a:off x="3763963" y="4687888"/>
            <a:ext cx="1568450" cy="1568450"/>
            <a:chOff x="2379" y="2953"/>
            <a:chExt cx="988" cy="988"/>
          </a:xfrm>
        </p:grpSpPr>
        <p:pic>
          <p:nvPicPr>
            <p:cNvPr id="5159" name="Picture 39" descr="8E_atom_carbon_RC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9" y="2953"/>
              <a:ext cx="988" cy="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82" name="Oval 62"/>
            <p:cNvSpPr>
              <a:spLocks noChangeArrowheads="1"/>
            </p:cNvSpPr>
            <p:nvPr/>
          </p:nvSpPr>
          <p:spPr bwMode="auto">
            <a:xfrm>
              <a:off x="2391" y="2958"/>
              <a:ext cx="976" cy="976"/>
            </a:xfrm>
            <a:prstGeom prst="ellipse">
              <a:avLst/>
            </a:prstGeom>
            <a:noFill/>
            <a:ln w="38100" algn="ctr">
              <a:solidFill>
                <a:srgbClr val="C988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</p:grpSp>
      <p:grpSp>
        <p:nvGrpSpPr>
          <p:cNvPr id="5202" name="Group 82"/>
          <p:cNvGrpSpPr>
            <a:grpSpLocks/>
          </p:cNvGrpSpPr>
          <p:nvPr/>
        </p:nvGrpSpPr>
        <p:grpSpPr bwMode="auto">
          <a:xfrm>
            <a:off x="2030413" y="2794000"/>
            <a:ext cx="2306637" cy="1473200"/>
            <a:chOff x="1279" y="1760"/>
            <a:chExt cx="1453" cy="928"/>
          </a:xfrm>
        </p:grpSpPr>
        <p:sp>
          <p:nvSpPr>
            <p:cNvPr id="5192" name="Line 72"/>
            <p:cNvSpPr>
              <a:spLocks noChangeShapeType="1"/>
            </p:cNvSpPr>
            <p:nvPr/>
          </p:nvSpPr>
          <p:spPr bwMode="auto">
            <a:xfrm flipV="1">
              <a:off x="1279" y="1760"/>
              <a:ext cx="1445" cy="470"/>
            </a:xfrm>
            <a:prstGeom prst="line">
              <a:avLst/>
            </a:prstGeom>
            <a:noFill/>
            <a:ln w="38100">
              <a:solidFill>
                <a:srgbClr val="C988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sp>
          <p:nvSpPr>
            <p:cNvPr id="5193" name="Line 73"/>
            <p:cNvSpPr>
              <a:spLocks noChangeShapeType="1"/>
            </p:cNvSpPr>
            <p:nvPr/>
          </p:nvSpPr>
          <p:spPr bwMode="auto">
            <a:xfrm>
              <a:off x="1280" y="2224"/>
              <a:ext cx="1452" cy="464"/>
            </a:xfrm>
            <a:prstGeom prst="line">
              <a:avLst/>
            </a:prstGeom>
            <a:noFill/>
            <a:ln w="38100">
              <a:solidFill>
                <a:srgbClr val="C988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</p:grpSp>
      <p:grpSp>
        <p:nvGrpSpPr>
          <p:cNvPr id="5203" name="Group 83"/>
          <p:cNvGrpSpPr>
            <a:grpSpLocks/>
          </p:cNvGrpSpPr>
          <p:nvPr/>
        </p:nvGrpSpPr>
        <p:grpSpPr bwMode="auto">
          <a:xfrm>
            <a:off x="2017713" y="4733925"/>
            <a:ext cx="2306637" cy="1473200"/>
            <a:chOff x="1279" y="1760"/>
            <a:chExt cx="1453" cy="928"/>
          </a:xfrm>
        </p:grpSpPr>
        <p:sp>
          <p:nvSpPr>
            <p:cNvPr id="5204" name="Line 84"/>
            <p:cNvSpPr>
              <a:spLocks noChangeShapeType="1"/>
            </p:cNvSpPr>
            <p:nvPr/>
          </p:nvSpPr>
          <p:spPr bwMode="auto">
            <a:xfrm flipV="1">
              <a:off x="1279" y="1760"/>
              <a:ext cx="1445" cy="470"/>
            </a:xfrm>
            <a:prstGeom prst="line">
              <a:avLst/>
            </a:prstGeom>
            <a:noFill/>
            <a:ln w="38100">
              <a:solidFill>
                <a:srgbClr val="C988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sp>
          <p:nvSpPr>
            <p:cNvPr id="5205" name="Line 85"/>
            <p:cNvSpPr>
              <a:spLocks noChangeShapeType="1"/>
            </p:cNvSpPr>
            <p:nvPr/>
          </p:nvSpPr>
          <p:spPr bwMode="auto">
            <a:xfrm>
              <a:off x="1280" y="2224"/>
              <a:ext cx="1452" cy="464"/>
            </a:xfrm>
            <a:prstGeom prst="line">
              <a:avLst/>
            </a:prstGeom>
            <a:noFill/>
            <a:ln w="38100">
              <a:solidFill>
                <a:srgbClr val="C988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097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6" grpId="0"/>
      <p:bldP spid="5177" grpId="0"/>
      <p:bldP spid="51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vias.org/physics/img/bk4_fehlendes_bild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66594"/>
            <a:ext cx="7563646" cy="413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277197"/>
            <a:ext cx="87430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The elements are the building blocks of all matter.</a:t>
            </a:r>
          </a:p>
          <a:p>
            <a:r>
              <a:rPr lang="en-GB" sz="2400" dirty="0" smtClean="0"/>
              <a:t>They are arranged in the periodic table-there are similarities </a:t>
            </a:r>
          </a:p>
          <a:p>
            <a:r>
              <a:rPr lang="en-GB" sz="2400" dirty="0"/>
              <a:t>b</a:t>
            </a:r>
            <a:r>
              <a:rPr lang="en-GB" sz="2400" dirty="0" smtClean="0"/>
              <a:t>etween the elements is a column (we will discuss this more at </a:t>
            </a:r>
          </a:p>
          <a:p>
            <a:r>
              <a:rPr lang="en-GB" sz="2400" dirty="0"/>
              <a:t>a</a:t>
            </a:r>
            <a:r>
              <a:rPr lang="en-GB" sz="2400" dirty="0" smtClean="0"/>
              <a:t>nother time)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5805263"/>
            <a:ext cx="846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Each element has a symbol-you need to learn some of these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6322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     Even smaller particles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568325" y="701675"/>
            <a:ext cx="8575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</a:rPr>
              <a:t>For some time people thought that atoms were the smallest particles and could not be broken into anything smaller.</a:t>
            </a:r>
          </a:p>
        </p:txBody>
      </p:sp>
      <p:sp>
        <p:nvSpPr>
          <p:cNvPr id="12299" name="Oval 11"/>
          <p:cNvSpPr>
            <a:spLocks noChangeAspect="1" noChangeArrowheads="1"/>
          </p:cNvSpPr>
          <p:nvPr/>
        </p:nvSpPr>
        <p:spPr bwMode="auto">
          <a:xfrm>
            <a:off x="241300" y="809625"/>
            <a:ext cx="252413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10066"/>
              </a:solidFill>
            </a:endParaRPr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4879975" y="2984500"/>
            <a:ext cx="576263" cy="552450"/>
          </a:xfrm>
          <a:prstGeom prst="ellipse">
            <a:avLst/>
          </a:prstGeom>
          <a:gradFill rotWithShape="0">
            <a:gsLst>
              <a:gs pos="0">
                <a:srgbClr val="FF0000">
                  <a:gamma/>
                  <a:tint val="27451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10066"/>
              </a:solidFill>
            </a:endParaRP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2851150" y="3001963"/>
            <a:ext cx="1590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800" b="1">
                <a:solidFill>
                  <a:srgbClr val="FF3300"/>
                </a:solidFill>
              </a:rPr>
              <a:t>proton</a:t>
            </a:r>
          </a:p>
        </p:txBody>
      </p:sp>
      <p:sp>
        <p:nvSpPr>
          <p:cNvPr id="12301" name="Oval 13"/>
          <p:cNvSpPr>
            <a:spLocks noChangeArrowheads="1"/>
          </p:cNvSpPr>
          <p:nvPr/>
        </p:nvSpPr>
        <p:spPr bwMode="auto">
          <a:xfrm>
            <a:off x="4879975" y="3900488"/>
            <a:ext cx="576263" cy="552450"/>
          </a:xfrm>
          <a:prstGeom prst="ellipse">
            <a:avLst/>
          </a:prstGeom>
          <a:gradFill rotWithShape="1">
            <a:gsLst>
              <a:gs pos="0">
                <a:srgbClr val="339966">
                  <a:gamma/>
                  <a:tint val="27451"/>
                  <a:invGamma/>
                </a:srgbClr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10066"/>
              </a:solidFill>
            </a:endParaRP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2765425" y="3917950"/>
            <a:ext cx="1762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800" b="1">
                <a:solidFill>
                  <a:srgbClr val="009999"/>
                </a:solidFill>
              </a:rPr>
              <a:t>neutron</a:t>
            </a:r>
          </a:p>
        </p:txBody>
      </p:sp>
      <p:sp>
        <p:nvSpPr>
          <p:cNvPr id="12302" name="Oval 14"/>
          <p:cNvSpPr>
            <a:spLocks noChangeArrowheads="1"/>
          </p:cNvSpPr>
          <p:nvPr/>
        </p:nvSpPr>
        <p:spPr bwMode="auto">
          <a:xfrm>
            <a:off x="4987925" y="4908550"/>
            <a:ext cx="360363" cy="346075"/>
          </a:xfrm>
          <a:prstGeom prst="ellipse">
            <a:avLst/>
          </a:prstGeom>
          <a:gradFill rotWithShape="1">
            <a:gsLst>
              <a:gs pos="0">
                <a:srgbClr val="010066">
                  <a:gamma/>
                  <a:tint val="27451"/>
                  <a:invGamma/>
                </a:srgbClr>
              </a:gs>
              <a:gs pos="100000">
                <a:srgbClr val="01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10066"/>
              </a:solidFill>
            </a:endParaRP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2751138" y="4822825"/>
            <a:ext cx="1790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800" b="1">
                <a:solidFill>
                  <a:srgbClr val="013366"/>
                </a:solidFill>
              </a:rPr>
              <a:t>electron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568325" y="1743075"/>
            <a:ext cx="8575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C988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</a:rPr>
              <a:t>Scientists now know that atoms are actually made from even smaller </a:t>
            </a:r>
            <a:r>
              <a:rPr lang="en-GB" sz="2400" b="1">
                <a:solidFill>
                  <a:srgbClr val="010066"/>
                </a:solidFill>
              </a:rPr>
              <a:t>subatomic particles</a:t>
            </a:r>
            <a:r>
              <a:rPr lang="en-GB" sz="2400">
                <a:solidFill>
                  <a:srgbClr val="010066"/>
                </a:solidFill>
              </a:rPr>
              <a:t>. There are three types: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84" y="5661248"/>
            <a:ext cx="8247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It is the different numbers of these that make the atoms of</a:t>
            </a:r>
          </a:p>
          <a:p>
            <a:r>
              <a:rPr lang="en-GB" sz="2400" dirty="0"/>
              <a:t>o</a:t>
            </a:r>
            <a:r>
              <a:rPr lang="en-GB" sz="2400" dirty="0" smtClean="0"/>
              <a:t>ne element different from the atoms of a different element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2666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  <p:bldP spid="12309" grpId="0"/>
      <p:bldP spid="12301" grpId="0" animBg="1"/>
      <p:bldP spid="12310" grpId="0"/>
      <p:bldP spid="12302" grpId="0" animBg="1"/>
      <p:bldP spid="12311" grpId="0"/>
      <p:bldP spid="123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8" name="Rectangle 4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     Where are subatomic particles found?</a:t>
            </a:r>
          </a:p>
        </p:txBody>
      </p:sp>
      <p:sp>
        <p:nvSpPr>
          <p:cNvPr id="13362" name="Rectangle 50"/>
          <p:cNvSpPr>
            <a:spLocks noChangeArrowheads="1"/>
          </p:cNvSpPr>
          <p:nvPr/>
        </p:nvSpPr>
        <p:spPr bwMode="auto">
          <a:xfrm>
            <a:off x="568325" y="701675"/>
            <a:ext cx="8575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</a:rPr>
              <a:t>Protons, neutrons and electrons are NOT evenly distributed in an atom.</a:t>
            </a:r>
          </a:p>
        </p:txBody>
      </p:sp>
      <p:sp>
        <p:nvSpPr>
          <p:cNvPr id="13363" name="Oval 51"/>
          <p:cNvSpPr>
            <a:spLocks noChangeAspect="1" noChangeArrowheads="1"/>
          </p:cNvSpPr>
          <p:nvPr/>
        </p:nvSpPr>
        <p:spPr bwMode="auto">
          <a:xfrm>
            <a:off x="241300" y="809625"/>
            <a:ext cx="252413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10066"/>
              </a:solidFill>
            </a:endParaRPr>
          </a:p>
        </p:txBody>
      </p:sp>
      <p:sp>
        <p:nvSpPr>
          <p:cNvPr id="13364" name="Rectangle 52"/>
          <p:cNvSpPr>
            <a:spLocks noChangeArrowheads="1"/>
          </p:cNvSpPr>
          <p:nvPr/>
        </p:nvSpPr>
        <p:spPr bwMode="auto">
          <a:xfrm>
            <a:off x="568325" y="3827463"/>
            <a:ext cx="35083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</a:rPr>
              <a:t>The electrons are spread out around the edge of the atom. They orbit the nucleus in layers called </a:t>
            </a:r>
            <a:r>
              <a:rPr lang="en-GB" sz="2400" b="1">
                <a:solidFill>
                  <a:srgbClr val="FF6600"/>
                </a:solidFill>
              </a:rPr>
              <a:t>shells</a:t>
            </a:r>
            <a:r>
              <a:rPr lang="en-GB" sz="2400">
                <a:solidFill>
                  <a:srgbClr val="010066"/>
                </a:solidFill>
              </a:rPr>
              <a:t>.</a:t>
            </a:r>
          </a:p>
        </p:txBody>
      </p:sp>
      <p:grpSp>
        <p:nvGrpSpPr>
          <p:cNvPr id="13411" name="Group 99"/>
          <p:cNvGrpSpPr>
            <a:grpSpLocks/>
          </p:cNvGrpSpPr>
          <p:nvPr/>
        </p:nvGrpSpPr>
        <p:grpSpPr bwMode="auto">
          <a:xfrm>
            <a:off x="4899025" y="1617663"/>
            <a:ext cx="3657600" cy="3543300"/>
            <a:chOff x="3086" y="1019"/>
            <a:chExt cx="2304" cy="2232"/>
          </a:xfrm>
        </p:grpSpPr>
        <p:sp>
          <p:nvSpPr>
            <p:cNvPr id="13399" name="Oval 87"/>
            <p:cNvSpPr>
              <a:spLocks noChangeArrowheads="1"/>
            </p:cNvSpPr>
            <p:nvPr/>
          </p:nvSpPr>
          <p:spPr bwMode="auto">
            <a:xfrm>
              <a:off x="3150" y="1069"/>
              <a:ext cx="2177" cy="217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sp>
          <p:nvSpPr>
            <p:cNvPr id="13329" name="Oval 17"/>
            <p:cNvSpPr>
              <a:spLocks noChangeArrowheads="1"/>
            </p:cNvSpPr>
            <p:nvPr/>
          </p:nvSpPr>
          <p:spPr bwMode="auto">
            <a:xfrm>
              <a:off x="3437" y="1354"/>
              <a:ext cx="1602" cy="1566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13330" name="Oval 18"/>
            <p:cNvSpPr>
              <a:spLocks noChangeArrowheads="1"/>
            </p:cNvSpPr>
            <p:nvPr/>
          </p:nvSpPr>
          <p:spPr bwMode="auto">
            <a:xfrm>
              <a:off x="3127" y="1059"/>
              <a:ext cx="2222" cy="2156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13369" name="Oval 57"/>
            <p:cNvSpPr>
              <a:spLocks noChangeArrowheads="1"/>
            </p:cNvSpPr>
            <p:nvPr/>
          </p:nvSpPr>
          <p:spPr bwMode="auto">
            <a:xfrm>
              <a:off x="4195" y="1318"/>
              <a:ext cx="90" cy="86"/>
            </a:xfrm>
            <a:prstGeom prst="ellipse">
              <a:avLst/>
            </a:prstGeom>
            <a:gradFill rotWithShape="1">
              <a:gsLst>
                <a:gs pos="0">
                  <a:srgbClr val="010066">
                    <a:gamma/>
                    <a:tint val="27451"/>
                    <a:invGamma/>
                  </a:srgbClr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sp>
          <p:nvSpPr>
            <p:cNvPr id="13388" name="Oval 76"/>
            <p:cNvSpPr>
              <a:spLocks noChangeArrowheads="1"/>
            </p:cNvSpPr>
            <p:nvPr/>
          </p:nvSpPr>
          <p:spPr bwMode="auto">
            <a:xfrm>
              <a:off x="4191" y="2869"/>
              <a:ext cx="90" cy="86"/>
            </a:xfrm>
            <a:prstGeom prst="ellipse">
              <a:avLst/>
            </a:prstGeom>
            <a:gradFill rotWithShape="1">
              <a:gsLst>
                <a:gs pos="0">
                  <a:srgbClr val="010066">
                    <a:gamma/>
                    <a:tint val="27451"/>
                    <a:invGamma/>
                  </a:srgbClr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sp>
          <p:nvSpPr>
            <p:cNvPr id="13389" name="Oval 77"/>
            <p:cNvSpPr>
              <a:spLocks noChangeArrowheads="1"/>
            </p:cNvSpPr>
            <p:nvPr/>
          </p:nvSpPr>
          <p:spPr bwMode="auto">
            <a:xfrm>
              <a:off x="4048" y="1019"/>
              <a:ext cx="90" cy="86"/>
            </a:xfrm>
            <a:prstGeom prst="ellipse">
              <a:avLst/>
            </a:prstGeom>
            <a:gradFill rotWithShape="1">
              <a:gsLst>
                <a:gs pos="0">
                  <a:srgbClr val="010066">
                    <a:gamma/>
                    <a:tint val="27451"/>
                    <a:invGamma/>
                  </a:srgbClr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13390" name="Oval 78"/>
            <p:cNvSpPr>
              <a:spLocks noChangeArrowheads="1"/>
            </p:cNvSpPr>
            <p:nvPr/>
          </p:nvSpPr>
          <p:spPr bwMode="auto">
            <a:xfrm>
              <a:off x="3086" y="2245"/>
              <a:ext cx="90" cy="86"/>
            </a:xfrm>
            <a:prstGeom prst="ellipse">
              <a:avLst/>
            </a:prstGeom>
            <a:gradFill rotWithShape="1">
              <a:gsLst>
                <a:gs pos="0">
                  <a:srgbClr val="010066">
                    <a:gamma/>
                    <a:tint val="27451"/>
                    <a:invGamma/>
                  </a:srgbClr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sp>
          <p:nvSpPr>
            <p:cNvPr id="13391" name="Oval 79"/>
            <p:cNvSpPr>
              <a:spLocks noChangeArrowheads="1"/>
            </p:cNvSpPr>
            <p:nvPr/>
          </p:nvSpPr>
          <p:spPr bwMode="auto">
            <a:xfrm>
              <a:off x="4333" y="3165"/>
              <a:ext cx="90" cy="86"/>
            </a:xfrm>
            <a:prstGeom prst="ellipse">
              <a:avLst/>
            </a:prstGeom>
            <a:gradFill rotWithShape="1">
              <a:gsLst>
                <a:gs pos="0">
                  <a:srgbClr val="010066">
                    <a:gamma/>
                    <a:tint val="27451"/>
                    <a:invGamma/>
                  </a:srgbClr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sp>
          <p:nvSpPr>
            <p:cNvPr id="13393" name="Oval 81"/>
            <p:cNvSpPr>
              <a:spLocks noChangeArrowheads="1"/>
            </p:cNvSpPr>
            <p:nvPr/>
          </p:nvSpPr>
          <p:spPr bwMode="auto">
            <a:xfrm>
              <a:off x="5300" y="1977"/>
              <a:ext cx="90" cy="86"/>
            </a:xfrm>
            <a:prstGeom prst="ellipse">
              <a:avLst/>
            </a:prstGeom>
            <a:gradFill rotWithShape="1">
              <a:gsLst>
                <a:gs pos="0">
                  <a:srgbClr val="010066">
                    <a:gamma/>
                    <a:tint val="27451"/>
                    <a:invGamma/>
                  </a:srgbClr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</p:grpSp>
      <p:grpSp>
        <p:nvGrpSpPr>
          <p:cNvPr id="13412" name="Group 100"/>
          <p:cNvGrpSpPr>
            <a:grpSpLocks/>
          </p:cNvGrpSpPr>
          <p:nvPr/>
        </p:nvGrpSpPr>
        <p:grpSpPr bwMode="auto">
          <a:xfrm>
            <a:off x="3479800" y="4637088"/>
            <a:ext cx="3332163" cy="879475"/>
            <a:chOff x="2192" y="2921"/>
            <a:chExt cx="2099" cy="554"/>
          </a:xfrm>
        </p:grpSpPr>
        <p:sp>
          <p:nvSpPr>
            <p:cNvPr id="13403" name="Line 91"/>
            <p:cNvSpPr>
              <a:spLocks noChangeShapeType="1"/>
            </p:cNvSpPr>
            <p:nvPr/>
          </p:nvSpPr>
          <p:spPr bwMode="auto">
            <a:xfrm flipV="1">
              <a:off x="2192" y="2921"/>
              <a:ext cx="1942" cy="55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oval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sp>
          <p:nvSpPr>
            <p:cNvPr id="13404" name="Line 92"/>
            <p:cNvSpPr>
              <a:spLocks noChangeShapeType="1"/>
            </p:cNvSpPr>
            <p:nvPr/>
          </p:nvSpPr>
          <p:spPr bwMode="auto">
            <a:xfrm flipV="1">
              <a:off x="2192" y="3221"/>
              <a:ext cx="2099" cy="25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oval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</p:grpSp>
      <p:sp>
        <p:nvSpPr>
          <p:cNvPr id="13400" name="Line 88"/>
          <p:cNvSpPr>
            <a:spLocks noChangeShapeType="1"/>
          </p:cNvSpPr>
          <p:nvPr/>
        </p:nvSpPr>
        <p:spPr bwMode="auto">
          <a:xfrm>
            <a:off x="3405188" y="3394075"/>
            <a:ext cx="2813050" cy="349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oval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10066"/>
              </a:solidFill>
            </a:endParaRPr>
          </a:p>
        </p:txBody>
      </p:sp>
      <p:sp>
        <p:nvSpPr>
          <p:cNvPr id="13402" name="Rectangle 90"/>
          <p:cNvSpPr>
            <a:spLocks noChangeArrowheads="1"/>
          </p:cNvSpPr>
          <p:nvPr/>
        </p:nvSpPr>
        <p:spPr bwMode="auto">
          <a:xfrm>
            <a:off x="568325" y="2024063"/>
            <a:ext cx="42481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</a:rPr>
              <a:t>The protons and neutrons exist in a dense core at the centre of the atom. This is called the </a:t>
            </a:r>
            <a:r>
              <a:rPr lang="en-GB" sz="2400" b="1">
                <a:solidFill>
                  <a:srgbClr val="FF6600"/>
                </a:solidFill>
              </a:rPr>
              <a:t>nucleus</a:t>
            </a:r>
            <a:r>
              <a:rPr lang="en-GB" sz="2400">
                <a:solidFill>
                  <a:srgbClr val="010066"/>
                </a:solidFill>
              </a:rPr>
              <a:t>.</a:t>
            </a:r>
          </a:p>
        </p:txBody>
      </p:sp>
      <p:grpSp>
        <p:nvGrpSpPr>
          <p:cNvPr id="13386" name="Group 74"/>
          <p:cNvGrpSpPr>
            <a:grpSpLocks/>
          </p:cNvGrpSpPr>
          <p:nvPr/>
        </p:nvGrpSpPr>
        <p:grpSpPr bwMode="auto">
          <a:xfrm>
            <a:off x="6297613" y="3046413"/>
            <a:ext cx="863600" cy="757237"/>
            <a:chOff x="930" y="1916"/>
            <a:chExt cx="544" cy="477"/>
          </a:xfrm>
        </p:grpSpPr>
        <p:sp>
          <p:nvSpPr>
            <p:cNvPr id="13384" name="Oval 72"/>
            <p:cNvSpPr>
              <a:spLocks noChangeArrowheads="1"/>
            </p:cNvSpPr>
            <p:nvPr/>
          </p:nvSpPr>
          <p:spPr bwMode="auto">
            <a:xfrm>
              <a:off x="1111" y="1916"/>
              <a:ext cx="182" cy="175"/>
            </a:xfrm>
            <a:prstGeom prst="ellipse">
              <a:avLst/>
            </a:prstGeom>
            <a:gradFill rotWithShape="1">
              <a:gsLst>
                <a:gs pos="0">
                  <a:srgbClr val="339966">
                    <a:gamma/>
                    <a:tint val="27451"/>
                    <a:invGamma/>
                  </a:srgbClr>
                </a:gs>
                <a:gs pos="100000">
                  <a:srgbClr val="3399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sp>
          <p:nvSpPr>
            <p:cNvPr id="13374" name="Oval 62"/>
            <p:cNvSpPr>
              <a:spLocks noChangeArrowheads="1"/>
            </p:cNvSpPr>
            <p:nvPr/>
          </p:nvSpPr>
          <p:spPr bwMode="auto">
            <a:xfrm>
              <a:off x="930" y="2069"/>
              <a:ext cx="181" cy="174"/>
            </a:xfrm>
            <a:prstGeom prst="ellipse">
              <a:avLst/>
            </a:prstGeom>
            <a:gradFill rotWithShape="0">
              <a:gsLst>
                <a:gs pos="0">
                  <a:srgbClr val="FF0000">
                    <a:gamma/>
                    <a:tint val="27451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sp>
          <p:nvSpPr>
            <p:cNvPr id="13381" name="Oval 69"/>
            <p:cNvSpPr>
              <a:spLocks noChangeArrowheads="1"/>
            </p:cNvSpPr>
            <p:nvPr/>
          </p:nvSpPr>
          <p:spPr bwMode="auto">
            <a:xfrm>
              <a:off x="1111" y="2072"/>
              <a:ext cx="182" cy="175"/>
            </a:xfrm>
            <a:prstGeom prst="ellipse">
              <a:avLst/>
            </a:prstGeom>
            <a:gradFill rotWithShape="1">
              <a:gsLst>
                <a:gs pos="0">
                  <a:srgbClr val="339966">
                    <a:gamma/>
                    <a:tint val="27451"/>
                    <a:invGamma/>
                  </a:srgbClr>
                </a:gs>
                <a:gs pos="100000">
                  <a:srgbClr val="3399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sp>
          <p:nvSpPr>
            <p:cNvPr id="13378" name="Oval 66"/>
            <p:cNvSpPr>
              <a:spLocks noChangeArrowheads="1"/>
            </p:cNvSpPr>
            <p:nvPr/>
          </p:nvSpPr>
          <p:spPr bwMode="auto">
            <a:xfrm>
              <a:off x="976" y="1933"/>
              <a:ext cx="181" cy="174"/>
            </a:xfrm>
            <a:prstGeom prst="ellipse">
              <a:avLst/>
            </a:prstGeom>
            <a:gradFill rotWithShape="0">
              <a:gsLst>
                <a:gs pos="0">
                  <a:srgbClr val="FF0000">
                    <a:gamma/>
                    <a:tint val="27451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sp>
          <p:nvSpPr>
            <p:cNvPr id="13383" name="Oval 71"/>
            <p:cNvSpPr>
              <a:spLocks noChangeArrowheads="1"/>
            </p:cNvSpPr>
            <p:nvPr/>
          </p:nvSpPr>
          <p:spPr bwMode="auto">
            <a:xfrm>
              <a:off x="975" y="1985"/>
              <a:ext cx="182" cy="175"/>
            </a:xfrm>
            <a:prstGeom prst="ellipse">
              <a:avLst/>
            </a:prstGeom>
            <a:gradFill rotWithShape="1">
              <a:gsLst>
                <a:gs pos="0">
                  <a:srgbClr val="339966">
                    <a:gamma/>
                    <a:tint val="27451"/>
                    <a:invGamma/>
                  </a:srgbClr>
                </a:gs>
                <a:gs pos="100000">
                  <a:srgbClr val="3399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sp>
          <p:nvSpPr>
            <p:cNvPr id="13366" name="Oval 54"/>
            <p:cNvSpPr>
              <a:spLocks noChangeArrowheads="1"/>
            </p:cNvSpPr>
            <p:nvPr/>
          </p:nvSpPr>
          <p:spPr bwMode="auto">
            <a:xfrm>
              <a:off x="1111" y="2218"/>
              <a:ext cx="182" cy="175"/>
            </a:xfrm>
            <a:prstGeom prst="ellipse">
              <a:avLst/>
            </a:prstGeom>
            <a:gradFill rotWithShape="1">
              <a:gsLst>
                <a:gs pos="0">
                  <a:srgbClr val="339966">
                    <a:gamma/>
                    <a:tint val="27451"/>
                    <a:invGamma/>
                  </a:srgbClr>
                </a:gs>
                <a:gs pos="100000">
                  <a:srgbClr val="3399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sp>
          <p:nvSpPr>
            <p:cNvPr id="13377" name="Oval 65"/>
            <p:cNvSpPr>
              <a:spLocks noChangeArrowheads="1"/>
            </p:cNvSpPr>
            <p:nvPr/>
          </p:nvSpPr>
          <p:spPr bwMode="auto">
            <a:xfrm>
              <a:off x="976" y="2205"/>
              <a:ext cx="181" cy="174"/>
            </a:xfrm>
            <a:prstGeom prst="ellipse">
              <a:avLst/>
            </a:prstGeom>
            <a:gradFill rotWithShape="0">
              <a:gsLst>
                <a:gs pos="0">
                  <a:srgbClr val="FF0000">
                    <a:gamma/>
                    <a:tint val="27451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sp>
          <p:nvSpPr>
            <p:cNvPr id="13375" name="Oval 63"/>
            <p:cNvSpPr>
              <a:spLocks noChangeArrowheads="1"/>
            </p:cNvSpPr>
            <p:nvPr/>
          </p:nvSpPr>
          <p:spPr bwMode="auto">
            <a:xfrm>
              <a:off x="1247" y="2205"/>
              <a:ext cx="181" cy="174"/>
            </a:xfrm>
            <a:prstGeom prst="ellipse">
              <a:avLst/>
            </a:prstGeom>
            <a:gradFill rotWithShape="0">
              <a:gsLst>
                <a:gs pos="0">
                  <a:srgbClr val="FF0000">
                    <a:gamma/>
                    <a:tint val="27451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sp>
          <p:nvSpPr>
            <p:cNvPr id="13380" name="Oval 68"/>
            <p:cNvSpPr>
              <a:spLocks noChangeArrowheads="1"/>
            </p:cNvSpPr>
            <p:nvPr/>
          </p:nvSpPr>
          <p:spPr bwMode="auto">
            <a:xfrm>
              <a:off x="1202" y="2145"/>
              <a:ext cx="182" cy="175"/>
            </a:xfrm>
            <a:prstGeom prst="ellipse">
              <a:avLst/>
            </a:prstGeom>
            <a:gradFill rotWithShape="1">
              <a:gsLst>
                <a:gs pos="0">
                  <a:srgbClr val="339966">
                    <a:gamma/>
                    <a:tint val="27451"/>
                    <a:invGamma/>
                  </a:srgbClr>
                </a:gs>
                <a:gs pos="100000">
                  <a:srgbClr val="3399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sp>
          <p:nvSpPr>
            <p:cNvPr id="13385" name="Oval 73"/>
            <p:cNvSpPr>
              <a:spLocks noChangeArrowheads="1"/>
            </p:cNvSpPr>
            <p:nvPr/>
          </p:nvSpPr>
          <p:spPr bwMode="auto">
            <a:xfrm>
              <a:off x="1247" y="1985"/>
              <a:ext cx="182" cy="175"/>
            </a:xfrm>
            <a:prstGeom prst="ellipse">
              <a:avLst/>
            </a:prstGeom>
            <a:gradFill rotWithShape="1">
              <a:gsLst>
                <a:gs pos="0">
                  <a:srgbClr val="339966">
                    <a:gamma/>
                    <a:tint val="27451"/>
                    <a:invGamma/>
                  </a:srgbClr>
                </a:gs>
                <a:gs pos="100000">
                  <a:srgbClr val="3399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sp>
          <p:nvSpPr>
            <p:cNvPr id="13379" name="Oval 67"/>
            <p:cNvSpPr>
              <a:spLocks noChangeArrowheads="1"/>
            </p:cNvSpPr>
            <p:nvPr/>
          </p:nvSpPr>
          <p:spPr bwMode="auto">
            <a:xfrm>
              <a:off x="1247" y="1933"/>
              <a:ext cx="181" cy="174"/>
            </a:xfrm>
            <a:prstGeom prst="ellipse">
              <a:avLst/>
            </a:prstGeom>
            <a:gradFill rotWithShape="0">
              <a:gsLst>
                <a:gs pos="0">
                  <a:srgbClr val="FF0000">
                    <a:gamma/>
                    <a:tint val="27451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sp>
          <p:nvSpPr>
            <p:cNvPr id="13382" name="Oval 70"/>
            <p:cNvSpPr>
              <a:spLocks noChangeArrowheads="1"/>
            </p:cNvSpPr>
            <p:nvPr/>
          </p:nvSpPr>
          <p:spPr bwMode="auto">
            <a:xfrm>
              <a:off x="1020" y="2145"/>
              <a:ext cx="182" cy="175"/>
            </a:xfrm>
            <a:prstGeom prst="ellipse">
              <a:avLst/>
            </a:prstGeom>
            <a:gradFill rotWithShape="1">
              <a:gsLst>
                <a:gs pos="0">
                  <a:srgbClr val="339966">
                    <a:gamma/>
                    <a:tint val="27451"/>
                    <a:invGamma/>
                  </a:srgbClr>
                </a:gs>
                <a:gs pos="100000">
                  <a:srgbClr val="3399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sp>
          <p:nvSpPr>
            <p:cNvPr id="13376" name="Oval 64"/>
            <p:cNvSpPr>
              <a:spLocks noChangeArrowheads="1"/>
            </p:cNvSpPr>
            <p:nvPr/>
          </p:nvSpPr>
          <p:spPr bwMode="auto">
            <a:xfrm>
              <a:off x="1075" y="2043"/>
              <a:ext cx="181" cy="174"/>
            </a:xfrm>
            <a:prstGeom prst="ellipse">
              <a:avLst/>
            </a:prstGeom>
            <a:gradFill rotWithShape="0">
              <a:gsLst>
                <a:gs pos="0">
                  <a:srgbClr val="FF0000">
                    <a:gamma/>
                    <a:tint val="27451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sp>
          <p:nvSpPr>
            <p:cNvPr id="13372" name="Oval 60"/>
            <p:cNvSpPr>
              <a:spLocks noChangeArrowheads="1"/>
            </p:cNvSpPr>
            <p:nvPr/>
          </p:nvSpPr>
          <p:spPr bwMode="auto">
            <a:xfrm>
              <a:off x="1293" y="2069"/>
              <a:ext cx="181" cy="174"/>
            </a:xfrm>
            <a:prstGeom prst="ellipse">
              <a:avLst/>
            </a:prstGeom>
            <a:gradFill rotWithShape="0">
              <a:gsLst>
                <a:gs pos="0">
                  <a:srgbClr val="FF0000">
                    <a:gamma/>
                    <a:tint val="27451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783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64" grpId="0"/>
      <p:bldP spid="13400" grpId="0" animBg="1"/>
      <p:bldP spid="134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48" name="Group 112"/>
          <p:cNvGrpSpPr>
            <a:grpSpLocks/>
          </p:cNvGrpSpPr>
          <p:nvPr/>
        </p:nvGrpSpPr>
        <p:grpSpPr bwMode="auto">
          <a:xfrm>
            <a:off x="2727325" y="1827213"/>
            <a:ext cx="3657600" cy="3543300"/>
            <a:chOff x="1718" y="1151"/>
            <a:chExt cx="2304" cy="2232"/>
          </a:xfrm>
        </p:grpSpPr>
        <p:grpSp>
          <p:nvGrpSpPr>
            <p:cNvPr id="14422" name="Group 86"/>
            <p:cNvGrpSpPr>
              <a:grpSpLocks/>
            </p:cNvGrpSpPr>
            <p:nvPr/>
          </p:nvGrpSpPr>
          <p:grpSpPr bwMode="auto">
            <a:xfrm>
              <a:off x="1718" y="1151"/>
              <a:ext cx="2304" cy="2232"/>
              <a:chOff x="3086" y="1019"/>
              <a:chExt cx="2304" cy="2232"/>
            </a:xfrm>
          </p:grpSpPr>
          <p:sp>
            <p:nvSpPr>
              <p:cNvPr id="14423" name="Oval 87"/>
              <p:cNvSpPr>
                <a:spLocks noChangeArrowheads="1"/>
              </p:cNvSpPr>
              <p:nvPr/>
            </p:nvSpPr>
            <p:spPr bwMode="auto">
              <a:xfrm>
                <a:off x="3150" y="1069"/>
                <a:ext cx="2177" cy="217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srgbClr val="010066"/>
                  </a:solidFill>
                </a:endParaRPr>
              </a:p>
            </p:txBody>
          </p:sp>
          <p:sp>
            <p:nvSpPr>
              <p:cNvPr id="14424" name="Oval 88"/>
              <p:cNvSpPr>
                <a:spLocks noChangeArrowheads="1"/>
              </p:cNvSpPr>
              <p:nvPr/>
            </p:nvSpPr>
            <p:spPr bwMode="auto">
              <a:xfrm>
                <a:off x="3437" y="1354"/>
                <a:ext cx="1602" cy="1566"/>
              </a:xfrm>
              <a:prstGeom prst="ellips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5" name="Oval 89"/>
              <p:cNvSpPr>
                <a:spLocks noChangeArrowheads="1"/>
              </p:cNvSpPr>
              <p:nvPr/>
            </p:nvSpPr>
            <p:spPr bwMode="auto">
              <a:xfrm>
                <a:off x="3127" y="1059"/>
                <a:ext cx="2222" cy="2156"/>
              </a:xfrm>
              <a:prstGeom prst="ellips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6" name="Oval 90"/>
              <p:cNvSpPr>
                <a:spLocks noChangeArrowheads="1"/>
              </p:cNvSpPr>
              <p:nvPr/>
            </p:nvSpPr>
            <p:spPr bwMode="auto">
              <a:xfrm>
                <a:off x="4195" y="1318"/>
                <a:ext cx="90" cy="86"/>
              </a:xfrm>
              <a:prstGeom prst="ellipse">
                <a:avLst/>
              </a:prstGeom>
              <a:gradFill rotWithShape="1">
                <a:gsLst>
                  <a:gs pos="0">
                    <a:srgbClr val="010066">
                      <a:gamma/>
                      <a:tint val="27451"/>
                      <a:invGamma/>
                    </a:srgbClr>
                  </a:gs>
                  <a:gs pos="100000">
                    <a:srgbClr val="01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srgbClr val="010066"/>
                  </a:solidFill>
                </a:endParaRPr>
              </a:p>
            </p:txBody>
          </p:sp>
          <p:sp>
            <p:nvSpPr>
              <p:cNvPr id="14427" name="Oval 91"/>
              <p:cNvSpPr>
                <a:spLocks noChangeArrowheads="1"/>
              </p:cNvSpPr>
              <p:nvPr/>
            </p:nvSpPr>
            <p:spPr bwMode="auto">
              <a:xfrm>
                <a:off x="4191" y="2869"/>
                <a:ext cx="90" cy="86"/>
              </a:xfrm>
              <a:prstGeom prst="ellipse">
                <a:avLst/>
              </a:prstGeom>
              <a:gradFill rotWithShape="1">
                <a:gsLst>
                  <a:gs pos="0">
                    <a:srgbClr val="010066">
                      <a:gamma/>
                      <a:tint val="27451"/>
                      <a:invGamma/>
                    </a:srgbClr>
                  </a:gs>
                  <a:gs pos="100000">
                    <a:srgbClr val="01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srgbClr val="010066"/>
                  </a:solidFill>
                </a:endParaRPr>
              </a:p>
            </p:txBody>
          </p:sp>
          <p:sp>
            <p:nvSpPr>
              <p:cNvPr id="14428" name="Oval 92"/>
              <p:cNvSpPr>
                <a:spLocks noChangeArrowheads="1"/>
              </p:cNvSpPr>
              <p:nvPr/>
            </p:nvSpPr>
            <p:spPr bwMode="auto">
              <a:xfrm>
                <a:off x="4048" y="1019"/>
                <a:ext cx="90" cy="86"/>
              </a:xfrm>
              <a:prstGeom prst="ellipse">
                <a:avLst/>
              </a:prstGeom>
              <a:gradFill rotWithShape="1">
                <a:gsLst>
                  <a:gs pos="0">
                    <a:srgbClr val="010066">
                      <a:gamma/>
                      <a:tint val="27451"/>
                      <a:invGamma/>
                    </a:srgbClr>
                  </a:gs>
                  <a:gs pos="100000">
                    <a:srgbClr val="01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9" name="Oval 93"/>
              <p:cNvSpPr>
                <a:spLocks noChangeArrowheads="1"/>
              </p:cNvSpPr>
              <p:nvPr/>
            </p:nvSpPr>
            <p:spPr bwMode="auto">
              <a:xfrm>
                <a:off x="3086" y="2245"/>
                <a:ext cx="90" cy="86"/>
              </a:xfrm>
              <a:prstGeom prst="ellipse">
                <a:avLst/>
              </a:prstGeom>
              <a:gradFill rotWithShape="1">
                <a:gsLst>
                  <a:gs pos="0">
                    <a:srgbClr val="010066">
                      <a:gamma/>
                      <a:tint val="27451"/>
                      <a:invGamma/>
                    </a:srgbClr>
                  </a:gs>
                  <a:gs pos="100000">
                    <a:srgbClr val="01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srgbClr val="010066"/>
                  </a:solidFill>
                </a:endParaRPr>
              </a:p>
            </p:txBody>
          </p:sp>
          <p:sp>
            <p:nvSpPr>
              <p:cNvPr id="14430" name="Oval 94"/>
              <p:cNvSpPr>
                <a:spLocks noChangeArrowheads="1"/>
              </p:cNvSpPr>
              <p:nvPr/>
            </p:nvSpPr>
            <p:spPr bwMode="auto">
              <a:xfrm>
                <a:off x="4333" y="3165"/>
                <a:ext cx="90" cy="86"/>
              </a:xfrm>
              <a:prstGeom prst="ellipse">
                <a:avLst/>
              </a:prstGeom>
              <a:gradFill rotWithShape="1">
                <a:gsLst>
                  <a:gs pos="0">
                    <a:srgbClr val="010066">
                      <a:gamma/>
                      <a:tint val="27451"/>
                      <a:invGamma/>
                    </a:srgbClr>
                  </a:gs>
                  <a:gs pos="100000">
                    <a:srgbClr val="01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srgbClr val="010066"/>
                  </a:solidFill>
                </a:endParaRPr>
              </a:p>
            </p:txBody>
          </p:sp>
          <p:sp>
            <p:nvSpPr>
              <p:cNvPr id="14431" name="Oval 95"/>
              <p:cNvSpPr>
                <a:spLocks noChangeArrowheads="1"/>
              </p:cNvSpPr>
              <p:nvPr/>
            </p:nvSpPr>
            <p:spPr bwMode="auto">
              <a:xfrm>
                <a:off x="5300" y="1977"/>
                <a:ext cx="90" cy="86"/>
              </a:xfrm>
              <a:prstGeom prst="ellipse">
                <a:avLst/>
              </a:prstGeom>
              <a:gradFill rotWithShape="1">
                <a:gsLst>
                  <a:gs pos="0">
                    <a:srgbClr val="010066">
                      <a:gamma/>
                      <a:tint val="27451"/>
                      <a:invGamma/>
                    </a:srgbClr>
                  </a:gs>
                  <a:gs pos="100000">
                    <a:srgbClr val="01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srgbClr val="010066"/>
                  </a:solidFill>
                </a:endParaRPr>
              </a:p>
            </p:txBody>
          </p:sp>
        </p:grpSp>
        <p:grpSp>
          <p:nvGrpSpPr>
            <p:cNvPr id="14432" name="Group 96"/>
            <p:cNvGrpSpPr>
              <a:grpSpLocks/>
            </p:cNvGrpSpPr>
            <p:nvPr/>
          </p:nvGrpSpPr>
          <p:grpSpPr bwMode="auto">
            <a:xfrm>
              <a:off x="2599" y="2051"/>
              <a:ext cx="544" cy="477"/>
              <a:chOff x="930" y="1916"/>
              <a:chExt cx="544" cy="477"/>
            </a:xfrm>
          </p:grpSpPr>
          <p:sp>
            <p:nvSpPr>
              <p:cNvPr id="14433" name="Oval 97"/>
              <p:cNvSpPr>
                <a:spLocks noChangeArrowheads="1"/>
              </p:cNvSpPr>
              <p:nvPr/>
            </p:nvSpPr>
            <p:spPr bwMode="auto">
              <a:xfrm>
                <a:off x="1111" y="1916"/>
                <a:ext cx="182" cy="175"/>
              </a:xfrm>
              <a:prstGeom prst="ellipse">
                <a:avLst/>
              </a:prstGeom>
              <a:gradFill rotWithShape="1">
                <a:gsLst>
                  <a:gs pos="0">
                    <a:srgbClr val="339966">
                      <a:gamma/>
                      <a:tint val="27451"/>
                      <a:invGamma/>
                    </a:srgbClr>
                  </a:gs>
                  <a:gs pos="100000">
                    <a:srgbClr val="3399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srgbClr val="010066"/>
                  </a:solidFill>
                </a:endParaRPr>
              </a:p>
            </p:txBody>
          </p:sp>
          <p:sp>
            <p:nvSpPr>
              <p:cNvPr id="14434" name="Oval 98"/>
              <p:cNvSpPr>
                <a:spLocks noChangeArrowheads="1"/>
              </p:cNvSpPr>
              <p:nvPr/>
            </p:nvSpPr>
            <p:spPr bwMode="auto">
              <a:xfrm>
                <a:off x="930" y="2069"/>
                <a:ext cx="181" cy="174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gamma/>
                      <a:tint val="27451"/>
                      <a:invGamma/>
                    </a:srgb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srgbClr val="010066"/>
                  </a:solidFill>
                </a:endParaRPr>
              </a:p>
            </p:txBody>
          </p:sp>
          <p:sp>
            <p:nvSpPr>
              <p:cNvPr id="14435" name="Oval 99"/>
              <p:cNvSpPr>
                <a:spLocks noChangeArrowheads="1"/>
              </p:cNvSpPr>
              <p:nvPr/>
            </p:nvSpPr>
            <p:spPr bwMode="auto">
              <a:xfrm>
                <a:off x="1111" y="2072"/>
                <a:ext cx="182" cy="175"/>
              </a:xfrm>
              <a:prstGeom prst="ellipse">
                <a:avLst/>
              </a:prstGeom>
              <a:gradFill rotWithShape="1">
                <a:gsLst>
                  <a:gs pos="0">
                    <a:srgbClr val="339966">
                      <a:gamma/>
                      <a:tint val="27451"/>
                      <a:invGamma/>
                    </a:srgbClr>
                  </a:gs>
                  <a:gs pos="100000">
                    <a:srgbClr val="3399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srgbClr val="010066"/>
                  </a:solidFill>
                </a:endParaRPr>
              </a:p>
            </p:txBody>
          </p:sp>
          <p:sp>
            <p:nvSpPr>
              <p:cNvPr id="14436" name="Oval 100"/>
              <p:cNvSpPr>
                <a:spLocks noChangeArrowheads="1"/>
              </p:cNvSpPr>
              <p:nvPr/>
            </p:nvSpPr>
            <p:spPr bwMode="auto">
              <a:xfrm>
                <a:off x="976" y="1933"/>
                <a:ext cx="181" cy="174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gamma/>
                      <a:tint val="27451"/>
                      <a:invGamma/>
                    </a:srgb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srgbClr val="010066"/>
                  </a:solidFill>
                </a:endParaRPr>
              </a:p>
            </p:txBody>
          </p:sp>
          <p:sp>
            <p:nvSpPr>
              <p:cNvPr id="14437" name="Oval 101"/>
              <p:cNvSpPr>
                <a:spLocks noChangeArrowheads="1"/>
              </p:cNvSpPr>
              <p:nvPr/>
            </p:nvSpPr>
            <p:spPr bwMode="auto">
              <a:xfrm>
                <a:off x="975" y="1985"/>
                <a:ext cx="182" cy="175"/>
              </a:xfrm>
              <a:prstGeom prst="ellipse">
                <a:avLst/>
              </a:prstGeom>
              <a:gradFill rotWithShape="1">
                <a:gsLst>
                  <a:gs pos="0">
                    <a:srgbClr val="339966">
                      <a:gamma/>
                      <a:tint val="27451"/>
                      <a:invGamma/>
                    </a:srgbClr>
                  </a:gs>
                  <a:gs pos="100000">
                    <a:srgbClr val="3399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srgbClr val="010066"/>
                  </a:solidFill>
                </a:endParaRPr>
              </a:p>
            </p:txBody>
          </p:sp>
          <p:sp>
            <p:nvSpPr>
              <p:cNvPr id="14438" name="Oval 102"/>
              <p:cNvSpPr>
                <a:spLocks noChangeArrowheads="1"/>
              </p:cNvSpPr>
              <p:nvPr/>
            </p:nvSpPr>
            <p:spPr bwMode="auto">
              <a:xfrm>
                <a:off x="1111" y="2218"/>
                <a:ext cx="182" cy="175"/>
              </a:xfrm>
              <a:prstGeom prst="ellipse">
                <a:avLst/>
              </a:prstGeom>
              <a:gradFill rotWithShape="1">
                <a:gsLst>
                  <a:gs pos="0">
                    <a:srgbClr val="339966">
                      <a:gamma/>
                      <a:tint val="27451"/>
                      <a:invGamma/>
                    </a:srgbClr>
                  </a:gs>
                  <a:gs pos="100000">
                    <a:srgbClr val="3399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srgbClr val="010066"/>
                  </a:solidFill>
                </a:endParaRPr>
              </a:p>
            </p:txBody>
          </p:sp>
          <p:sp>
            <p:nvSpPr>
              <p:cNvPr id="14439" name="Oval 103"/>
              <p:cNvSpPr>
                <a:spLocks noChangeArrowheads="1"/>
              </p:cNvSpPr>
              <p:nvPr/>
            </p:nvSpPr>
            <p:spPr bwMode="auto">
              <a:xfrm>
                <a:off x="976" y="2205"/>
                <a:ext cx="181" cy="174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gamma/>
                      <a:tint val="27451"/>
                      <a:invGamma/>
                    </a:srgb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srgbClr val="010066"/>
                  </a:solidFill>
                </a:endParaRPr>
              </a:p>
            </p:txBody>
          </p:sp>
          <p:sp>
            <p:nvSpPr>
              <p:cNvPr id="14440" name="Oval 104"/>
              <p:cNvSpPr>
                <a:spLocks noChangeArrowheads="1"/>
              </p:cNvSpPr>
              <p:nvPr/>
            </p:nvSpPr>
            <p:spPr bwMode="auto">
              <a:xfrm>
                <a:off x="1247" y="2205"/>
                <a:ext cx="181" cy="174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gamma/>
                      <a:tint val="27451"/>
                      <a:invGamma/>
                    </a:srgb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srgbClr val="010066"/>
                  </a:solidFill>
                </a:endParaRPr>
              </a:p>
            </p:txBody>
          </p:sp>
          <p:sp>
            <p:nvSpPr>
              <p:cNvPr id="14441" name="Oval 105"/>
              <p:cNvSpPr>
                <a:spLocks noChangeArrowheads="1"/>
              </p:cNvSpPr>
              <p:nvPr/>
            </p:nvSpPr>
            <p:spPr bwMode="auto">
              <a:xfrm>
                <a:off x="1202" y="2145"/>
                <a:ext cx="182" cy="175"/>
              </a:xfrm>
              <a:prstGeom prst="ellipse">
                <a:avLst/>
              </a:prstGeom>
              <a:gradFill rotWithShape="1">
                <a:gsLst>
                  <a:gs pos="0">
                    <a:srgbClr val="339966">
                      <a:gamma/>
                      <a:tint val="27451"/>
                      <a:invGamma/>
                    </a:srgbClr>
                  </a:gs>
                  <a:gs pos="100000">
                    <a:srgbClr val="3399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srgbClr val="010066"/>
                  </a:solidFill>
                </a:endParaRPr>
              </a:p>
            </p:txBody>
          </p:sp>
          <p:sp>
            <p:nvSpPr>
              <p:cNvPr id="14442" name="Oval 106"/>
              <p:cNvSpPr>
                <a:spLocks noChangeArrowheads="1"/>
              </p:cNvSpPr>
              <p:nvPr/>
            </p:nvSpPr>
            <p:spPr bwMode="auto">
              <a:xfrm>
                <a:off x="1247" y="1985"/>
                <a:ext cx="182" cy="175"/>
              </a:xfrm>
              <a:prstGeom prst="ellipse">
                <a:avLst/>
              </a:prstGeom>
              <a:gradFill rotWithShape="1">
                <a:gsLst>
                  <a:gs pos="0">
                    <a:srgbClr val="339966">
                      <a:gamma/>
                      <a:tint val="27451"/>
                      <a:invGamma/>
                    </a:srgbClr>
                  </a:gs>
                  <a:gs pos="100000">
                    <a:srgbClr val="3399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srgbClr val="010066"/>
                  </a:solidFill>
                </a:endParaRPr>
              </a:p>
            </p:txBody>
          </p:sp>
          <p:sp>
            <p:nvSpPr>
              <p:cNvPr id="14443" name="Oval 107"/>
              <p:cNvSpPr>
                <a:spLocks noChangeArrowheads="1"/>
              </p:cNvSpPr>
              <p:nvPr/>
            </p:nvSpPr>
            <p:spPr bwMode="auto">
              <a:xfrm>
                <a:off x="1247" y="1933"/>
                <a:ext cx="181" cy="174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gamma/>
                      <a:tint val="27451"/>
                      <a:invGamma/>
                    </a:srgb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srgbClr val="010066"/>
                  </a:solidFill>
                </a:endParaRPr>
              </a:p>
            </p:txBody>
          </p:sp>
          <p:sp>
            <p:nvSpPr>
              <p:cNvPr id="14444" name="Oval 108"/>
              <p:cNvSpPr>
                <a:spLocks noChangeArrowheads="1"/>
              </p:cNvSpPr>
              <p:nvPr/>
            </p:nvSpPr>
            <p:spPr bwMode="auto">
              <a:xfrm>
                <a:off x="1020" y="2145"/>
                <a:ext cx="182" cy="175"/>
              </a:xfrm>
              <a:prstGeom prst="ellipse">
                <a:avLst/>
              </a:prstGeom>
              <a:gradFill rotWithShape="1">
                <a:gsLst>
                  <a:gs pos="0">
                    <a:srgbClr val="339966">
                      <a:gamma/>
                      <a:tint val="27451"/>
                      <a:invGamma/>
                    </a:srgbClr>
                  </a:gs>
                  <a:gs pos="100000">
                    <a:srgbClr val="3399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srgbClr val="010066"/>
                  </a:solidFill>
                </a:endParaRPr>
              </a:p>
            </p:txBody>
          </p:sp>
          <p:sp>
            <p:nvSpPr>
              <p:cNvPr id="14445" name="Oval 109"/>
              <p:cNvSpPr>
                <a:spLocks noChangeArrowheads="1"/>
              </p:cNvSpPr>
              <p:nvPr/>
            </p:nvSpPr>
            <p:spPr bwMode="auto">
              <a:xfrm>
                <a:off x="1075" y="2043"/>
                <a:ext cx="181" cy="174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gamma/>
                      <a:tint val="27451"/>
                      <a:invGamma/>
                    </a:srgb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srgbClr val="010066"/>
                  </a:solidFill>
                </a:endParaRPr>
              </a:p>
            </p:txBody>
          </p:sp>
          <p:sp>
            <p:nvSpPr>
              <p:cNvPr id="14446" name="Oval 110"/>
              <p:cNvSpPr>
                <a:spLocks noChangeArrowheads="1"/>
              </p:cNvSpPr>
              <p:nvPr/>
            </p:nvSpPr>
            <p:spPr bwMode="auto">
              <a:xfrm>
                <a:off x="1293" y="2069"/>
                <a:ext cx="181" cy="174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gamma/>
                      <a:tint val="27451"/>
                      <a:invGamma/>
                    </a:srgbClr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srgbClr val="010066"/>
                  </a:solidFill>
                </a:endParaRPr>
              </a:p>
            </p:txBody>
          </p:sp>
        </p:grpSp>
      </p:grpSp>
      <p:sp>
        <p:nvSpPr>
          <p:cNvPr id="14375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     The atom: check it out!</a:t>
            </a:r>
          </a:p>
        </p:txBody>
      </p:sp>
      <p:sp>
        <p:nvSpPr>
          <p:cNvPr id="14379" name="Rectangle 43"/>
          <p:cNvSpPr>
            <a:spLocks noChangeArrowheads="1"/>
          </p:cNvSpPr>
          <p:nvPr/>
        </p:nvSpPr>
        <p:spPr bwMode="auto">
          <a:xfrm>
            <a:off x="568325" y="701675"/>
            <a:ext cx="79946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</a:rPr>
              <a:t>Draw a labelled diagram of the atom showing the nucleus and labelling protons, neutrons and electrons.</a:t>
            </a:r>
          </a:p>
        </p:txBody>
      </p:sp>
      <p:sp>
        <p:nvSpPr>
          <p:cNvPr id="14380" name="Oval 44"/>
          <p:cNvSpPr>
            <a:spLocks noChangeAspect="1" noChangeArrowheads="1"/>
          </p:cNvSpPr>
          <p:nvPr/>
        </p:nvSpPr>
        <p:spPr bwMode="auto">
          <a:xfrm>
            <a:off x="241300" y="809625"/>
            <a:ext cx="252413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10066"/>
              </a:solidFill>
            </a:endParaRPr>
          </a:p>
        </p:txBody>
      </p:sp>
      <p:grpSp>
        <p:nvGrpSpPr>
          <p:cNvPr id="14417" name="Group 81"/>
          <p:cNvGrpSpPr>
            <a:grpSpLocks/>
          </p:cNvGrpSpPr>
          <p:nvPr/>
        </p:nvGrpSpPr>
        <p:grpSpPr bwMode="auto">
          <a:xfrm>
            <a:off x="865188" y="2068513"/>
            <a:ext cx="3238500" cy="1265237"/>
            <a:chOff x="545" y="1303"/>
            <a:chExt cx="2040" cy="797"/>
          </a:xfrm>
        </p:grpSpPr>
        <p:sp>
          <p:nvSpPr>
            <p:cNvPr id="14408" name="Line 72"/>
            <p:cNvSpPr>
              <a:spLocks noChangeShapeType="1"/>
            </p:cNvSpPr>
            <p:nvPr/>
          </p:nvSpPr>
          <p:spPr bwMode="auto">
            <a:xfrm>
              <a:off x="1527" y="1478"/>
              <a:ext cx="1058" cy="62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oval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sp>
          <p:nvSpPr>
            <p:cNvPr id="14409" name="Rectangle 73"/>
            <p:cNvSpPr>
              <a:spLocks noChangeArrowheads="1"/>
            </p:cNvSpPr>
            <p:nvPr/>
          </p:nvSpPr>
          <p:spPr bwMode="auto">
            <a:xfrm>
              <a:off x="545" y="1303"/>
              <a:ext cx="10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800" b="1">
                  <a:solidFill>
                    <a:srgbClr val="010066"/>
                  </a:solidFill>
                </a:rPr>
                <a:t>nucleus</a:t>
              </a:r>
            </a:p>
          </p:txBody>
        </p:sp>
      </p:grpSp>
      <p:grpSp>
        <p:nvGrpSpPr>
          <p:cNvPr id="14419" name="Group 83"/>
          <p:cNvGrpSpPr>
            <a:grpSpLocks/>
          </p:cNvGrpSpPr>
          <p:nvPr/>
        </p:nvGrpSpPr>
        <p:grpSpPr bwMode="auto">
          <a:xfrm>
            <a:off x="741363" y="3797300"/>
            <a:ext cx="3663950" cy="1987550"/>
            <a:chOff x="467" y="2392"/>
            <a:chExt cx="2308" cy="1252"/>
          </a:xfrm>
        </p:grpSpPr>
        <p:sp>
          <p:nvSpPr>
            <p:cNvPr id="14412" name="Rectangle 76"/>
            <p:cNvSpPr>
              <a:spLocks noChangeArrowheads="1"/>
            </p:cNvSpPr>
            <p:nvPr/>
          </p:nvSpPr>
          <p:spPr bwMode="auto">
            <a:xfrm>
              <a:off x="467" y="3317"/>
              <a:ext cx="100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800" b="1">
                  <a:solidFill>
                    <a:srgbClr val="009999"/>
                  </a:solidFill>
                </a:rPr>
                <a:t>neutron</a:t>
              </a:r>
            </a:p>
          </p:txBody>
        </p:sp>
        <p:sp>
          <p:nvSpPr>
            <p:cNvPr id="14413" name="Line 77"/>
            <p:cNvSpPr>
              <a:spLocks noChangeShapeType="1"/>
            </p:cNvSpPr>
            <p:nvPr/>
          </p:nvSpPr>
          <p:spPr bwMode="auto">
            <a:xfrm flipV="1">
              <a:off x="1447" y="2392"/>
              <a:ext cx="1328" cy="111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oval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</p:grpSp>
      <p:grpSp>
        <p:nvGrpSpPr>
          <p:cNvPr id="14420" name="Group 84"/>
          <p:cNvGrpSpPr>
            <a:grpSpLocks/>
          </p:cNvGrpSpPr>
          <p:nvPr/>
        </p:nvGrpSpPr>
        <p:grpSpPr bwMode="auto">
          <a:xfrm>
            <a:off x="4832350" y="3603625"/>
            <a:ext cx="3240088" cy="2138363"/>
            <a:chOff x="3044" y="2270"/>
            <a:chExt cx="2041" cy="1347"/>
          </a:xfrm>
        </p:grpSpPr>
        <p:sp>
          <p:nvSpPr>
            <p:cNvPr id="14410" name="Rectangle 74"/>
            <p:cNvSpPr>
              <a:spLocks noChangeArrowheads="1"/>
            </p:cNvSpPr>
            <p:nvPr/>
          </p:nvSpPr>
          <p:spPr bwMode="auto">
            <a:xfrm>
              <a:off x="4335" y="3329"/>
              <a:ext cx="7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400" b="1">
                  <a:solidFill>
                    <a:srgbClr val="FF3300"/>
                  </a:solidFill>
                </a:rPr>
                <a:t>proton</a:t>
              </a:r>
            </a:p>
          </p:txBody>
        </p:sp>
        <p:sp>
          <p:nvSpPr>
            <p:cNvPr id="14414" name="Line 78"/>
            <p:cNvSpPr>
              <a:spLocks noChangeShapeType="1"/>
            </p:cNvSpPr>
            <p:nvPr/>
          </p:nvSpPr>
          <p:spPr bwMode="auto">
            <a:xfrm flipH="1" flipV="1">
              <a:off x="3044" y="2270"/>
              <a:ext cx="1269" cy="120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oval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</p:grpSp>
      <p:grpSp>
        <p:nvGrpSpPr>
          <p:cNvPr id="14447" name="Group 111"/>
          <p:cNvGrpSpPr>
            <a:grpSpLocks/>
          </p:cNvGrpSpPr>
          <p:nvPr/>
        </p:nvGrpSpPr>
        <p:grpSpPr bwMode="auto">
          <a:xfrm>
            <a:off x="4679950" y="2068513"/>
            <a:ext cx="3808413" cy="519112"/>
            <a:chOff x="2972" y="1303"/>
            <a:chExt cx="2399" cy="327"/>
          </a:xfrm>
        </p:grpSpPr>
        <p:sp>
          <p:nvSpPr>
            <p:cNvPr id="14411" name="Rectangle 75"/>
            <p:cNvSpPr>
              <a:spLocks noChangeArrowheads="1"/>
            </p:cNvSpPr>
            <p:nvPr/>
          </p:nvSpPr>
          <p:spPr bwMode="auto">
            <a:xfrm>
              <a:off x="4375" y="1303"/>
              <a:ext cx="99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800" b="1">
                  <a:solidFill>
                    <a:srgbClr val="013366"/>
                  </a:solidFill>
                </a:rPr>
                <a:t>electron</a:t>
              </a:r>
            </a:p>
          </p:txBody>
        </p:sp>
        <p:sp>
          <p:nvSpPr>
            <p:cNvPr id="14416" name="Line 80"/>
            <p:cNvSpPr>
              <a:spLocks noChangeShapeType="1"/>
            </p:cNvSpPr>
            <p:nvPr/>
          </p:nvSpPr>
          <p:spPr bwMode="auto">
            <a:xfrm rot="10800000" flipV="1">
              <a:off x="2972" y="1474"/>
              <a:ext cx="1379" cy="1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oval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126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4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      The Amazing Atomic Zoom</a:t>
            </a:r>
          </a:p>
        </p:txBody>
      </p:sp>
      <p:pic>
        <p:nvPicPr>
          <p:cNvPr id="189451" name="Picture 11" descr="flash icon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13335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1276" name="ShockwaveFlash1" r:id="rId2" imgW="8699400" imgH="5308560"/>
        </mc:Choice>
        <mc:Fallback>
          <p:control name="ShockwaveFlash1" r:id="rId2" imgW="8699400" imgH="530856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 w="12700" algn="ctr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5247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     How small is an atom?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323528" y="827514"/>
            <a:ext cx="868235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10066"/>
                </a:solidFill>
              </a:rPr>
              <a:t>Atoms are extremely small – they are about </a:t>
            </a:r>
            <a:r>
              <a:rPr lang="en-GB" sz="2400" dirty="0" smtClean="0">
                <a:solidFill>
                  <a:srgbClr val="010066"/>
                </a:solidFill>
              </a:rPr>
              <a:t>0.0000000001</a:t>
            </a:r>
            <a:r>
              <a:rPr lang="en-GB" sz="800" dirty="0" smtClean="0">
                <a:solidFill>
                  <a:srgbClr val="010066"/>
                </a:solidFill>
              </a:rPr>
              <a:t> </a:t>
            </a:r>
            <a:r>
              <a:rPr lang="en-GB" sz="2400" dirty="0">
                <a:solidFill>
                  <a:srgbClr val="010066"/>
                </a:solidFill>
              </a:rPr>
              <a:t>m</a:t>
            </a:r>
            <a:r>
              <a:rPr lang="en-GB" sz="2400" dirty="0" smtClean="0">
                <a:solidFill>
                  <a:srgbClr val="010066"/>
                </a:solidFill>
              </a:rPr>
              <a:t> </a:t>
            </a:r>
            <a:r>
              <a:rPr lang="en-GB" sz="2400" dirty="0">
                <a:solidFill>
                  <a:srgbClr val="010066"/>
                </a:solidFill>
              </a:rPr>
              <a:t>wide.</a:t>
            </a:r>
            <a:endParaRPr lang="en-GB" sz="2400" i="1" dirty="0">
              <a:solidFill>
                <a:srgbClr val="01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55" name="Oval 11"/>
          <p:cNvSpPr>
            <a:spLocks noChangeAspect="1" noChangeArrowheads="1"/>
          </p:cNvSpPr>
          <p:nvPr/>
        </p:nvSpPr>
        <p:spPr bwMode="auto">
          <a:xfrm>
            <a:off x="241300" y="809625"/>
            <a:ext cx="252413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10066"/>
              </a:solidFill>
            </a:endParaRPr>
          </a:p>
        </p:txBody>
      </p:sp>
      <p:grpSp>
        <p:nvGrpSpPr>
          <p:cNvPr id="6171" name="Group 27"/>
          <p:cNvGrpSpPr>
            <a:grpSpLocks/>
          </p:cNvGrpSpPr>
          <p:nvPr/>
        </p:nvGrpSpPr>
        <p:grpSpPr bwMode="auto">
          <a:xfrm>
            <a:off x="1366838" y="2473325"/>
            <a:ext cx="6408737" cy="1601788"/>
            <a:chOff x="358" y="1518"/>
            <a:chExt cx="4037" cy="1009"/>
          </a:xfrm>
        </p:grpSpPr>
        <p:sp>
          <p:nvSpPr>
            <p:cNvPr id="6158" name="Oval 14"/>
            <p:cNvSpPr>
              <a:spLocks noChangeArrowheads="1"/>
            </p:cNvSpPr>
            <p:nvPr/>
          </p:nvSpPr>
          <p:spPr bwMode="auto">
            <a:xfrm>
              <a:off x="517" y="1790"/>
              <a:ext cx="466" cy="466"/>
            </a:xfrm>
            <a:prstGeom prst="ellipse">
              <a:avLst/>
            </a:prstGeom>
            <a:gradFill rotWithShape="0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400" b="1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6159" name="AutoShape 15"/>
            <p:cNvSpPr>
              <a:spLocks noChangeArrowheads="1"/>
            </p:cNvSpPr>
            <p:nvPr/>
          </p:nvSpPr>
          <p:spPr bwMode="auto">
            <a:xfrm>
              <a:off x="358" y="1518"/>
              <a:ext cx="4037" cy="1009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10066"/>
                </a:solidFill>
              </a:endParaRPr>
            </a:p>
          </p:txBody>
        </p:sp>
        <p:grpSp>
          <p:nvGrpSpPr>
            <p:cNvPr id="6165" name="Group 21"/>
            <p:cNvGrpSpPr>
              <a:grpSpLocks/>
            </p:cNvGrpSpPr>
            <p:nvPr/>
          </p:nvGrpSpPr>
          <p:grpSpPr bwMode="auto">
            <a:xfrm>
              <a:off x="1166" y="1796"/>
              <a:ext cx="1951" cy="454"/>
              <a:chOff x="1383" y="3022"/>
              <a:chExt cx="1951" cy="454"/>
            </a:xfrm>
          </p:grpSpPr>
          <p:sp>
            <p:nvSpPr>
              <p:cNvPr id="6160" name="AutoShape 16"/>
              <p:cNvSpPr>
                <a:spLocks noChangeArrowheads="1"/>
              </p:cNvSpPr>
              <p:nvPr/>
            </p:nvSpPr>
            <p:spPr bwMode="auto">
              <a:xfrm>
                <a:off x="1383" y="3022"/>
                <a:ext cx="1951" cy="454"/>
              </a:xfrm>
              <a:prstGeom prst="rightArrow">
                <a:avLst>
                  <a:gd name="adj1" fmla="val 58824"/>
                  <a:gd name="adj2" fmla="val 110140"/>
                </a:avLst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66667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solidFill>
                    <a:srgbClr val="010066"/>
                  </a:solidFill>
                </a:endParaRPr>
              </a:p>
            </p:txBody>
          </p:sp>
          <p:sp>
            <p:nvSpPr>
              <p:cNvPr id="6161" name="Text Box 17"/>
              <p:cNvSpPr txBox="1">
                <a:spLocks noChangeArrowheads="1"/>
              </p:cNvSpPr>
              <p:nvPr/>
            </p:nvSpPr>
            <p:spPr bwMode="auto">
              <a:xfrm>
                <a:off x="1595" y="3124"/>
                <a:ext cx="140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 sz="2000" b="1">
                    <a:solidFill>
                      <a:srgbClr val="000000"/>
                    </a:solidFill>
                  </a:rPr>
                  <a:t>X3,000,000,000</a:t>
                </a:r>
              </a:p>
            </p:txBody>
          </p:sp>
        </p:grpSp>
        <p:pic>
          <p:nvPicPr>
            <p:cNvPr id="6168" name="Picture 24" descr="footb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7" y="1573"/>
              <a:ext cx="900" cy="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558800" y="4216400"/>
            <a:ext cx="36861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C988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</a:rPr>
              <a:t>If a football was enlarged by the same amount it would stretch from the UK to the USA.</a:t>
            </a:r>
          </a:p>
        </p:txBody>
      </p:sp>
      <p:pic>
        <p:nvPicPr>
          <p:cNvPr id="6172" name="Picture 28" descr="wor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4219575"/>
            <a:ext cx="38735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3" name="Picture 29" descr="footb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4505325"/>
            <a:ext cx="98107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4" name="Rectangle 30"/>
          <p:cNvSpPr>
            <a:spLocks noChangeArrowheads="1"/>
          </p:cNvSpPr>
          <p:nvPr/>
        </p:nvSpPr>
        <p:spPr bwMode="auto">
          <a:xfrm>
            <a:off x="568325" y="1535113"/>
            <a:ext cx="8575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C988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</a:rPr>
              <a:t>To make an atom the size of a football it would have to be enlarged by about 3,000,000,000 times.</a:t>
            </a:r>
          </a:p>
        </p:txBody>
      </p:sp>
    </p:spTree>
    <p:extLst>
      <p:ext uri="{BB962C8B-B14F-4D97-AF65-F5344CB8AC3E}">
        <p14:creationId xmlns:p14="http://schemas.microsoft.com/office/powerpoint/2010/main" val="367254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0" grpId="0"/>
      <p:bldP spid="617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1046</Words>
  <Application>Microsoft Office PowerPoint</Application>
  <PresentationFormat>On-screen Show (4:3)</PresentationFormat>
  <Paragraphs>243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19</vt:i4>
      </vt:variant>
    </vt:vector>
  </HeadingPairs>
  <TitlesOfParts>
    <vt:vector size="42" baseType="lpstr">
      <vt:lpstr>Arial</vt:lpstr>
      <vt:lpstr>Arial Black</vt:lpstr>
      <vt:lpstr>Calibri</vt:lpstr>
      <vt:lpstr>Comic Sans MS</vt:lpstr>
      <vt:lpstr>Times New Roman</vt:lpstr>
      <vt:lpstr>Wingdings</vt:lpstr>
      <vt:lpstr>Office Theme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Atomic structure</vt:lpstr>
      <vt:lpstr>      Atoms – the building blocks</vt:lpstr>
      <vt:lpstr>      Elements – different types of atom</vt:lpstr>
      <vt:lpstr>PowerPoint Presentation</vt:lpstr>
      <vt:lpstr>      Even smaller particles</vt:lpstr>
      <vt:lpstr>      Where are subatomic particles found?</vt:lpstr>
      <vt:lpstr>      The atom: check it out!</vt:lpstr>
      <vt:lpstr>      The Amazing Atomic Zoom</vt:lpstr>
      <vt:lpstr>      How small is an atom?</vt:lpstr>
      <vt:lpstr>PowerPoint Presentation</vt:lpstr>
      <vt:lpstr>      Properties of subatomic particles</vt:lpstr>
      <vt:lpstr>      How many protons?</vt:lpstr>
      <vt:lpstr>      What’s the atomic number?</vt:lpstr>
      <vt:lpstr>      Mass number</vt:lpstr>
      <vt:lpstr>      What’s the mass number?</vt:lpstr>
      <vt:lpstr>      How many neutrons?</vt:lpstr>
      <vt:lpstr>Isotopes</vt:lpstr>
      <vt:lpstr>Calculate the number of protons, electrons and neutrons shown below -</vt:lpstr>
      <vt:lpstr>      Calculating the number of electrons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Atomic structure</dc:title>
  <dc:creator>rosalyn</dc:creator>
  <cp:lastModifiedBy>Jessica Luu</cp:lastModifiedBy>
  <cp:revision>16</cp:revision>
  <dcterms:created xsi:type="dcterms:W3CDTF">2012-04-10T11:45:35Z</dcterms:created>
  <dcterms:modified xsi:type="dcterms:W3CDTF">2016-03-29T11:02:28Z</dcterms:modified>
</cp:coreProperties>
</file>