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57" r:id="rId6"/>
    <p:sldId id="268" r:id="rId7"/>
    <p:sldId id="259" r:id="rId8"/>
    <p:sldId id="260" r:id="rId9"/>
    <p:sldId id="261" r:id="rId10"/>
    <p:sldId id="262" r:id="rId11"/>
    <p:sldId id="263" r:id="rId12"/>
    <p:sldId id="267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4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8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4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2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49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74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30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3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64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11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91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6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85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97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070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91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0846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964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21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5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0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42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35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6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4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3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4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1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3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9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F99D-5A3B-49D0-923A-FD8016F89BA6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93B4A-D391-4307-8FF6-28D16B04E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08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5DCD-BC3B-4B29-A738-51D1C081DE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2250-2466-4D1E-A0EC-C9C7A0876C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3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UybtRlaLLw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Atoms, </a:t>
            </a:r>
            <a:r>
              <a:rPr lang="en-GB" dirty="0" smtClean="0"/>
              <a:t>elements, molecules </a:t>
            </a:r>
            <a:r>
              <a:rPr lang="en-GB" dirty="0" smtClean="0"/>
              <a:t>compounds and mixtures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766" y="1712890"/>
            <a:ext cx="8953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You already know how to write word equations for chemical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21217" y="2794716"/>
            <a:ext cx="9375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will need to be able to write balanced symbol equations for reactions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0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65915"/>
            <a:ext cx="1327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Mixtures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04552" y="1867437"/>
            <a:ext cx="8057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This is when elements and compounds are just mixed together 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35182" y="3271233"/>
            <a:ext cx="10456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Mixtures can be separated using physical changes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94704" y="4726546"/>
            <a:ext cx="9457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Air is a mixture of different gases. </a:t>
            </a:r>
          </a:p>
          <a:p>
            <a:r>
              <a:rPr lang="en-GB" sz="2400" dirty="0" smtClean="0"/>
              <a:t>Oxygen, nitrogen, argon, carbon dioxide and water vapour are all in the air.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431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istryland.com/CHM107/AirWeBreathe/Comp/AirAtomsMolecu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403" y="798154"/>
            <a:ext cx="6167951" cy="518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512935" y="1751527"/>
            <a:ext cx="2987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….and others!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940260" y="4789799"/>
            <a:ext cx="4133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www.youtube.com/watch?v=vUybtRlaLLw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06873" y="5473521"/>
            <a:ext cx="289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Separation of the gases in 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67921"/>
              </p:ext>
            </p:extLst>
          </p:nvPr>
        </p:nvGraphicFramePr>
        <p:xfrm>
          <a:off x="708340" y="719662"/>
          <a:ext cx="10715220" cy="547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60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Is</a:t>
                      </a:r>
                      <a:r>
                        <a:rPr lang="en-GB" sz="2400" baseline="0" dirty="0" smtClean="0"/>
                        <a:t> it an element?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Is it a molecule?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Is it a compound?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draw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07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oxygen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07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nitrogen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07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Carbon dioxide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07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argon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073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water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188" y="103030"/>
            <a:ext cx="865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Air is a mixture of gases-Some of the different gases in the air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87144" y="1764406"/>
            <a:ext cx="7294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yes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573011" y="1825961"/>
            <a:ext cx="985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733772" y="1825961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387144" y="2691685"/>
            <a:ext cx="66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73011" y="2691685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767372" y="2734355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3432863" y="3616209"/>
            <a:ext cx="791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601465" y="3654846"/>
            <a:ext cx="66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733772" y="3654846"/>
            <a:ext cx="66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410003" y="4590726"/>
            <a:ext cx="706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650580" y="4590726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733771" y="4575337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81833" y="5463299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5650580" y="5483731"/>
            <a:ext cx="66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767372" y="5483731"/>
            <a:ext cx="706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218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65125"/>
            <a:ext cx="10165080" cy="1325563"/>
          </a:xfrm>
        </p:spPr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Atom</a:t>
            </a:r>
            <a:r>
              <a:rPr lang="en-GB" sz="3200" dirty="0" smtClean="0"/>
              <a:t> = smallest unique particle of matter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Element</a:t>
            </a:r>
            <a:r>
              <a:rPr lang="en-GB" sz="3200" dirty="0" smtClean="0"/>
              <a:t> = all the atoms of an element are the same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Molecule</a:t>
            </a:r>
            <a:r>
              <a:rPr lang="en-GB" sz="3200" dirty="0" smtClean="0"/>
              <a:t> = two or more atoms chemically joined (can be the same type or different) 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Compound</a:t>
            </a:r>
            <a:r>
              <a:rPr lang="en-GB" sz="3200" dirty="0" smtClean="0"/>
              <a:t> = two or more atoms of </a:t>
            </a:r>
            <a:r>
              <a:rPr lang="en-GB" sz="3200" i="1" dirty="0" smtClean="0"/>
              <a:t>different elements </a:t>
            </a:r>
            <a:r>
              <a:rPr lang="en-GB" sz="3200" dirty="0" smtClean="0"/>
              <a:t>chemically joined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Mixture </a:t>
            </a:r>
            <a:r>
              <a:rPr lang="en-GB" sz="3200" b="1" dirty="0" smtClean="0"/>
              <a:t>= </a:t>
            </a:r>
            <a:r>
              <a:rPr lang="en-GB" sz="3200" dirty="0" smtClean="0"/>
              <a:t>two or more elements or compounds not chemically joined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08" y="290061"/>
            <a:ext cx="1201016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4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33406" y="618186"/>
            <a:ext cx="8940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The elements in the periodic table are the building blocks of all matter.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33406" y="1313645"/>
            <a:ext cx="8727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Elements are made from only one type of particle known as an </a:t>
            </a:r>
            <a:r>
              <a:rPr lang="en-GB" sz="2400" dirty="0" smtClean="0">
                <a:solidFill>
                  <a:srgbClr val="FF0000"/>
                </a:solidFill>
              </a:rPr>
              <a:t>atom</a:t>
            </a:r>
            <a:r>
              <a:rPr lang="en-GB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6828" y="2125015"/>
            <a:ext cx="8675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Atoms are the smallest part of an element that can exist</a:t>
            </a:r>
            <a:endParaRPr lang="en-US" sz="2400" dirty="0"/>
          </a:p>
        </p:txBody>
      </p:sp>
      <p:pic>
        <p:nvPicPr>
          <p:cNvPr id="1026" name="Picture 2" descr="http://247wallst.files.wordpress.com/2013/01/copper-bars.jpg?w=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9" y="2737653"/>
            <a:ext cx="381000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3.imimg.com/data3/KY/RA/MY-8370954/sulphur-rolls-250x2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214" y="2929629"/>
            <a:ext cx="18764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3487" y="5667694"/>
            <a:ext cx="3350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This copper only contains</a:t>
            </a:r>
          </a:p>
          <a:p>
            <a:r>
              <a:rPr lang="en-GB" sz="2400" dirty="0" smtClean="0"/>
              <a:t> copper atoms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52315" y="5679583"/>
            <a:ext cx="441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sulphur only contains sulphur atoms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48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8952" y="2228045"/>
            <a:ext cx="7018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Do you know any elements that are gases that exist as atoms?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54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3036" y="450761"/>
            <a:ext cx="905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When atoms are chemically bonded together they are called </a:t>
            </a:r>
            <a:r>
              <a:rPr lang="en-GB" sz="2400" dirty="0" smtClean="0">
                <a:solidFill>
                  <a:srgbClr val="FF0000"/>
                </a:solidFill>
              </a:rPr>
              <a:t>molecules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5161" y="1062248"/>
            <a:ext cx="7570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Some elements exist as atoms, but some exist as molecules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0005" y="1607756"/>
            <a:ext cx="9478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For example, oxygen gas exists as two oxygen atoms chemically bonded-O</a:t>
            </a:r>
            <a:r>
              <a:rPr lang="en-GB" sz="2400" baseline="-25000" dirty="0" smtClean="0"/>
              <a:t>2</a:t>
            </a:r>
            <a:endParaRPr lang="en-US" sz="2400" dirty="0"/>
          </a:p>
        </p:txBody>
      </p:sp>
      <p:pic>
        <p:nvPicPr>
          <p:cNvPr id="2050" name="Picture 2" descr="http://www.online-sciences.com/wp-content/uploads/2014/07/Oxygen-Molec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255" y="2436080"/>
            <a:ext cx="44958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36372" y="6375042"/>
            <a:ext cx="9007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The atoms can only be separated when a chemical reaction takes place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16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0871" cy="4351338"/>
          </a:xfrm>
        </p:spPr>
        <p:txBody>
          <a:bodyPr/>
          <a:lstStyle/>
          <a:p>
            <a:r>
              <a:rPr lang="en-GB" dirty="0" smtClean="0"/>
              <a:t>Compounds are a special type of molecule.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Compound</a:t>
            </a:r>
            <a:r>
              <a:rPr lang="en-GB" dirty="0" smtClean="0"/>
              <a:t> = two or more atoms of </a:t>
            </a:r>
            <a:r>
              <a:rPr lang="en-GB" b="1" dirty="0" smtClean="0">
                <a:solidFill>
                  <a:srgbClr val="FF0000"/>
                </a:solidFill>
              </a:rPr>
              <a:t>different elements </a:t>
            </a:r>
            <a:r>
              <a:rPr lang="en-GB" dirty="0" smtClean="0"/>
              <a:t>chemically joined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Example: Methane (CH</a:t>
            </a:r>
            <a:r>
              <a:rPr lang="en-GB" baseline="-25000" dirty="0" smtClean="0"/>
              <a:t>4</a:t>
            </a:r>
            <a:r>
              <a:rPr lang="en-GB" dirty="0" smtClean="0"/>
              <a:t>)</a:t>
            </a:r>
          </a:p>
          <a:p>
            <a:r>
              <a:rPr lang="en-GB" dirty="0" smtClean="0"/>
              <a:t>Molecule</a:t>
            </a:r>
          </a:p>
          <a:p>
            <a:r>
              <a:rPr lang="en-GB" dirty="0" smtClean="0"/>
              <a:t>Also a compound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7948353" y="1690688"/>
            <a:ext cx="2992581" cy="2842780"/>
            <a:chOff x="4125191" y="3939380"/>
            <a:chExt cx="2992581" cy="2842780"/>
          </a:xfrm>
        </p:grpSpPr>
        <p:grpSp>
          <p:nvGrpSpPr>
            <p:cNvPr id="5" name="Group 4"/>
            <p:cNvGrpSpPr/>
            <p:nvPr/>
          </p:nvGrpSpPr>
          <p:grpSpPr>
            <a:xfrm>
              <a:off x="4125191" y="4881594"/>
              <a:ext cx="1163781" cy="945284"/>
              <a:chOff x="8839200" y="3862244"/>
              <a:chExt cx="1163781" cy="94528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</a:rPr>
                  <a:t>H</a:t>
                </a:r>
                <a:endParaRPr lang="en-US" sz="44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039591" y="4891592"/>
              <a:ext cx="1156854" cy="945284"/>
              <a:chOff x="10439400" y="4807528"/>
              <a:chExt cx="1156854" cy="945284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10439400" y="4807528"/>
                <a:ext cx="914400" cy="945284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0640292" y="488159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</a:rPr>
                  <a:t>C</a:t>
                </a:r>
                <a:endParaRPr lang="en-US" sz="44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011883" y="3939380"/>
              <a:ext cx="1163781" cy="945284"/>
              <a:chOff x="8839200" y="3862244"/>
              <a:chExt cx="1163781" cy="94528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</a:rPr>
                  <a:t>H</a:t>
                </a:r>
                <a:endParaRPr lang="en-US" sz="44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953991" y="4898027"/>
              <a:ext cx="1163781" cy="945284"/>
              <a:chOff x="8839200" y="3862244"/>
              <a:chExt cx="1163781" cy="94528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</a:rPr>
                  <a:t>H</a:t>
                </a:r>
                <a:endParaRPr lang="en-US" sz="44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039591" y="5836876"/>
              <a:ext cx="1163781" cy="945284"/>
              <a:chOff x="8839200" y="3862244"/>
              <a:chExt cx="1163781" cy="945284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8839200" y="3862244"/>
                <a:ext cx="914400" cy="94528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047019" y="3960164"/>
                <a:ext cx="9559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prstClr val="black"/>
                    </a:solidFill>
                  </a:rPr>
                  <a:t>H</a:t>
                </a:r>
                <a:endParaRPr lang="en-US" sz="4400" dirty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41" y="5592901"/>
            <a:ext cx="581112" cy="58406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948353" y="4724501"/>
            <a:ext cx="2901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 MOLECULE OF THE COMPOUND METHANE</a:t>
            </a:r>
          </a:p>
        </p:txBody>
      </p:sp>
    </p:spTree>
    <p:extLst>
      <p:ext uri="{BB962C8B-B14F-4D97-AF65-F5344CB8AC3E}">
        <p14:creationId xmlns:p14="http://schemas.microsoft.com/office/powerpoint/2010/main" val="33967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9268" y="811369"/>
            <a:ext cx="2768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/>
              <a:t>molecules</a:t>
            </a:r>
            <a:endParaRPr lang="en-US" sz="48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060620" y="1790163"/>
            <a:ext cx="2150772" cy="19318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5155" y="4090256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If the atoms are the </a:t>
            </a:r>
            <a:r>
              <a:rPr lang="en-GB" sz="3200" b="1" dirty="0" smtClean="0">
                <a:solidFill>
                  <a:srgbClr val="00B050"/>
                </a:solidFill>
              </a:rPr>
              <a:t>same</a:t>
            </a:r>
          </a:p>
          <a:p>
            <a:r>
              <a:rPr lang="en-GB" sz="3200" b="1" dirty="0"/>
              <a:t>t</a:t>
            </a:r>
            <a:r>
              <a:rPr lang="en-GB" sz="3200" b="1" dirty="0" smtClean="0"/>
              <a:t>hen it is a molecule of an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e</a:t>
            </a:r>
            <a:r>
              <a:rPr lang="en-GB" sz="3200" b="1" dirty="0" smtClean="0">
                <a:solidFill>
                  <a:srgbClr val="00B050"/>
                </a:solidFill>
              </a:rPr>
              <a:t>lement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eg</a:t>
            </a:r>
            <a:r>
              <a:rPr lang="en-GB" sz="3200" b="1" dirty="0" smtClean="0"/>
              <a:t> H</a:t>
            </a:r>
            <a:r>
              <a:rPr lang="en-GB" sz="3200" b="1" baseline="-25000" dirty="0" smtClean="0"/>
              <a:t>2 </a:t>
            </a:r>
            <a:r>
              <a:rPr lang="en-GB" sz="3200" b="1" dirty="0" smtClean="0"/>
              <a:t> -hydrogen</a:t>
            </a:r>
            <a:endParaRPr lang="en-US" sz="32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323527" y="1790163"/>
            <a:ext cx="3181081" cy="18159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56662" y="4090256"/>
            <a:ext cx="48958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If the atoms are </a:t>
            </a:r>
            <a:r>
              <a:rPr lang="en-GB" sz="3200" b="1" dirty="0" smtClean="0">
                <a:solidFill>
                  <a:srgbClr val="002060"/>
                </a:solidFill>
              </a:rPr>
              <a:t>different</a:t>
            </a:r>
          </a:p>
          <a:p>
            <a:r>
              <a:rPr lang="en-GB" sz="3200" b="1" dirty="0"/>
              <a:t>t</a:t>
            </a:r>
            <a:r>
              <a:rPr lang="en-GB" sz="3200" b="1" dirty="0" smtClean="0"/>
              <a:t>hen it is a molecule of a</a:t>
            </a:r>
          </a:p>
          <a:p>
            <a:r>
              <a:rPr lang="en-GB" sz="3200" b="1" dirty="0">
                <a:solidFill>
                  <a:srgbClr val="002060"/>
                </a:solidFill>
              </a:rPr>
              <a:t>c</a:t>
            </a:r>
            <a:r>
              <a:rPr lang="en-GB" sz="3200" b="1" dirty="0" smtClean="0">
                <a:solidFill>
                  <a:srgbClr val="002060"/>
                </a:solidFill>
              </a:rPr>
              <a:t>ompound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eg</a:t>
            </a:r>
            <a:r>
              <a:rPr lang="en-GB" sz="3200" b="1" dirty="0" smtClean="0"/>
              <a:t> CH</a:t>
            </a:r>
            <a:r>
              <a:rPr lang="en-GB" sz="3200" b="1" baseline="-25000" dirty="0" smtClean="0"/>
              <a:t>4 </a:t>
            </a:r>
            <a:r>
              <a:rPr lang="en-GB" sz="3200" b="1" dirty="0" smtClean="0"/>
              <a:t> methane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7141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83223"/>
              </p:ext>
            </p:extLst>
          </p:nvPr>
        </p:nvGraphicFramePr>
        <p:xfrm>
          <a:off x="991673" y="719666"/>
          <a:ext cx="10045521" cy="6056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8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3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Compound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How many different types of atom?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How many atoms?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Iron sulphide </a:t>
                      </a:r>
                      <a:r>
                        <a:rPr lang="en-GB" sz="2400" dirty="0" err="1" smtClean="0"/>
                        <a:t>FeS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Magnesium chloride</a:t>
                      </a:r>
                    </a:p>
                    <a:p>
                      <a:r>
                        <a:rPr lang="en-GB" dirty="0" smtClean="0"/>
                        <a:t>    </a:t>
                      </a:r>
                      <a:r>
                        <a:rPr lang="en-GB" sz="2400" dirty="0" smtClean="0"/>
                        <a:t>MgCl</a:t>
                      </a:r>
                      <a:r>
                        <a:rPr lang="en-GB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Calcium carbonate</a:t>
                      </a:r>
                    </a:p>
                    <a:p>
                      <a:r>
                        <a:rPr lang="en-GB" sz="2400" dirty="0" smtClean="0"/>
                        <a:t>  CaCO</a:t>
                      </a:r>
                      <a:r>
                        <a:rPr lang="en-GB" sz="2400" baseline="-25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Butane C</a:t>
                      </a:r>
                      <a:r>
                        <a:rPr lang="en-GB" sz="2400" baseline="-25000" dirty="0" smtClean="0"/>
                        <a:t>3</a:t>
                      </a:r>
                      <a:r>
                        <a:rPr lang="en-GB" sz="2400" baseline="0" dirty="0" smtClean="0"/>
                        <a:t>H</a:t>
                      </a:r>
                      <a:r>
                        <a:rPr lang="en-GB" sz="2400" baseline="-250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Copper sulphate</a:t>
                      </a:r>
                    </a:p>
                    <a:p>
                      <a:r>
                        <a:rPr lang="en-GB" sz="2400" dirty="0" smtClean="0"/>
                        <a:t>  CuSO</a:t>
                      </a:r>
                      <a:r>
                        <a:rPr lang="en-GB" sz="2400" baseline="-25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Calcium ethanoate</a:t>
                      </a:r>
                    </a:p>
                    <a:p>
                      <a:r>
                        <a:rPr lang="en-GB" sz="2400" dirty="0" smtClean="0"/>
                        <a:t>Ca(C</a:t>
                      </a:r>
                      <a:r>
                        <a:rPr lang="en-GB" sz="2400" baseline="-25000" dirty="0" smtClean="0"/>
                        <a:t>2</a:t>
                      </a:r>
                      <a:r>
                        <a:rPr lang="en-GB" sz="2400" baseline="0" dirty="0" smtClean="0"/>
                        <a:t>H</a:t>
                      </a:r>
                      <a:r>
                        <a:rPr lang="en-GB" sz="2400" baseline="-25000" dirty="0" smtClean="0"/>
                        <a:t>3</a:t>
                      </a:r>
                      <a:r>
                        <a:rPr lang="en-GB" sz="2400" baseline="0" dirty="0" smtClean="0"/>
                        <a:t>O</a:t>
                      </a:r>
                      <a:r>
                        <a:rPr lang="en-GB" sz="2400" baseline="-25000" dirty="0" smtClean="0"/>
                        <a:t>2</a:t>
                      </a:r>
                      <a:r>
                        <a:rPr lang="en-GB" sz="2400" baseline="0" dirty="0" smtClean="0"/>
                        <a:t>)</a:t>
                      </a:r>
                      <a:r>
                        <a:rPr lang="en-GB" sz="2400" baseline="-25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56856" y="16187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2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474298" y="1618704"/>
            <a:ext cx="43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756856" y="234395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2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8461419" y="2343955"/>
            <a:ext cx="50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756856" y="31361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3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531609" y="3203166"/>
            <a:ext cx="43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5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53456" y="3988534"/>
            <a:ext cx="52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461419" y="3955037"/>
            <a:ext cx="566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11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753456" y="4579286"/>
            <a:ext cx="521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8544772" y="47069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6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753456" y="550600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4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531609" y="5566119"/>
            <a:ext cx="805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749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673" y="901521"/>
            <a:ext cx="2735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Naming compounds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2428" y="1712890"/>
            <a:ext cx="1099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the compound has just 2 elements, a metal and a non-metal, the name ends in -ide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92428" y="3039414"/>
            <a:ext cx="10833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If the compound has 3 elements, and one of them is oxygen, the name ends with -ate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099256" y="4752304"/>
            <a:ext cx="7160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try the naming compounds worksheet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10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474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2_Office Theme</vt:lpstr>
      <vt:lpstr>Atoms, elements, molecules compounds and mixtures</vt:lpstr>
      <vt:lpstr>Key Terms</vt:lpstr>
      <vt:lpstr>PowerPoint Presentation</vt:lpstr>
      <vt:lpstr>PowerPoint Presentation</vt:lpstr>
      <vt:lpstr>PowerPoint Presentation</vt:lpstr>
      <vt:lpstr>Compounds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Atoms, elements,molecules compounds and mixtures</dc:title>
  <dc:creator>rosalyn</dc:creator>
  <cp:lastModifiedBy>Jessica Luu</cp:lastModifiedBy>
  <cp:revision>27</cp:revision>
  <dcterms:created xsi:type="dcterms:W3CDTF">2015-12-03T14:31:42Z</dcterms:created>
  <dcterms:modified xsi:type="dcterms:W3CDTF">2016-03-16T11:07:38Z</dcterms:modified>
</cp:coreProperties>
</file>