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8" r:id="rId5"/>
    <p:sldId id="257" r:id="rId6"/>
    <p:sldId id="268" r:id="rId7"/>
    <p:sldId id="259" r:id="rId8"/>
    <p:sldId id="260" r:id="rId9"/>
    <p:sldId id="261" r:id="rId10"/>
    <p:sldId id="262" r:id="rId11"/>
    <p:sldId id="263" r:id="rId12"/>
    <p:sldId id="267" r:id="rId13"/>
    <p:sldId id="264" r:id="rId14"/>
    <p:sldId id="265" r:id="rId15"/>
    <p:sldId id="26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4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F99D-5A3B-49D0-923A-FD8016F89BA6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3B4A-D391-4307-8FF6-28D16B04E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62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F99D-5A3B-49D0-923A-FD8016F89BA6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3B4A-D391-4307-8FF6-28D16B04E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83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F99D-5A3B-49D0-923A-FD8016F89BA6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3B4A-D391-4307-8FF6-28D16B04E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57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5DCD-BC3B-4B29-A738-51D1C081DE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2250-2466-4D1E-A0EC-C9C7A0876C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8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5DCD-BC3B-4B29-A738-51D1C081DE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2250-2466-4D1E-A0EC-C9C7A0876C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043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5DCD-BC3B-4B29-A738-51D1C081DE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2250-2466-4D1E-A0EC-C9C7A0876C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82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5DCD-BC3B-4B29-A738-51D1C081DE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2250-2466-4D1E-A0EC-C9C7A0876C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2494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5DCD-BC3B-4B29-A738-51D1C081DE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2250-2466-4D1E-A0EC-C9C7A0876C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9748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5DCD-BC3B-4B29-A738-51D1C081DE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2250-2466-4D1E-A0EC-C9C7A0876C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330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5DCD-BC3B-4B29-A738-51D1C081DE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2250-2466-4D1E-A0EC-C9C7A0876C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331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5DCD-BC3B-4B29-A738-51D1C081DE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2250-2466-4D1E-A0EC-C9C7A0876C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773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F99D-5A3B-49D0-923A-FD8016F89BA6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3B4A-D391-4307-8FF6-28D16B04E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3644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5DCD-BC3B-4B29-A738-51D1C081DE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2250-2466-4D1E-A0EC-C9C7A0876C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7110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5DCD-BC3B-4B29-A738-51D1C081DE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2250-2466-4D1E-A0EC-C9C7A0876C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2914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5DCD-BC3B-4B29-A738-51D1C081DE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2250-2466-4D1E-A0EC-C9C7A0876C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76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5DCD-BC3B-4B29-A738-51D1C081DE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2250-2466-4D1E-A0EC-C9C7A0876C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2852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5DCD-BC3B-4B29-A738-51D1C081DE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2250-2466-4D1E-A0EC-C9C7A0876C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9974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5DCD-BC3B-4B29-A738-51D1C081DE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2250-2466-4D1E-A0EC-C9C7A0876C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5070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5DCD-BC3B-4B29-A738-51D1C081DE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2250-2466-4D1E-A0EC-C9C7A0876C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2916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5DCD-BC3B-4B29-A738-51D1C081DE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2250-2466-4D1E-A0EC-C9C7A0876C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0846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5DCD-BC3B-4B29-A738-51D1C081DE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2250-2466-4D1E-A0EC-C9C7A0876C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9641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5DCD-BC3B-4B29-A738-51D1C081DE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2250-2466-4D1E-A0EC-C9C7A0876C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216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F99D-5A3B-49D0-923A-FD8016F89BA6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3B4A-D391-4307-8FF6-28D16B04E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850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5DCD-BC3B-4B29-A738-51D1C081DE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2250-2466-4D1E-A0EC-C9C7A0876C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900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5DCD-BC3B-4B29-A738-51D1C081DE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2250-2466-4D1E-A0EC-C9C7A0876C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5424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5DCD-BC3B-4B29-A738-51D1C081DE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2250-2466-4D1E-A0EC-C9C7A0876C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5351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5DCD-BC3B-4B29-A738-51D1C081DE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2250-2466-4D1E-A0EC-C9C7A0876C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64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F99D-5A3B-49D0-923A-FD8016F89BA6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3B4A-D391-4307-8FF6-28D16B04E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843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F99D-5A3B-49D0-923A-FD8016F89BA6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3B4A-D391-4307-8FF6-28D16B04E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36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F99D-5A3B-49D0-923A-FD8016F89BA6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3B4A-D391-4307-8FF6-28D16B04E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40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F99D-5A3B-49D0-923A-FD8016F89BA6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3B4A-D391-4307-8FF6-28D16B04E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917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F99D-5A3B-49D0-923A-FD8016F89BA6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3B4A-D391-4307-8FF6-28D16B04E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538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F99D-5A3B-49D0-923A-FD8016F89BA6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3B4A-D391-4307-8FF6-28D16B04E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092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9F99D-5A3B-49D0-923A-FD8016F89BA6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93B4A-D391-4307-8FF6-28D16B04E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348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B5DCD-BC3B-4B29-A738-51D1C081DE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12250-2466-4D1E-A0EC-C9C7A0876C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081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B5DCD-BC3B-4B29-A738-51D1C081DE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12250-2466-4D1E-A0EC-C9C7A0876C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633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vUybtRlaLLw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Atoms, </a:t>
            </a:r>
            <a:r>
              <a:rPr lang="en-GB" dirty="0" smtClean="0"/>
              <a:t>elements, molecules </a:t>
            </a:r>
            <a:r>
              <a:rPr lang="en-GB" dirty="0" smtClean="0"/>
              <a:t>compounds and mixtures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95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0766" y="1712890"/>
            <a:ext cx="89534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You already know how to write word equations for chemical reactions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21217" y="2794716"/>
            <a:ext cx="9375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You will need to be able to write balanced symbol equations for reactions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2304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965915"/>
            <a:ext cx="13273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Mixtures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04552" y="1867437"/>
            <a:ext cx="8057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This is when elements and compounds are just mixed together 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735182" y="3271233"/>
            <a:ext cx="10456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Mixtures can be separated using physical changes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094704" y="4726546"/>
            <a:ext cx="94572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Air is a mixture of different gases. </a:t>
            </a:r>
          </a:p>
          <a:p>
            <a:r>
              <a:rPr lang="en-GB" sz="2400" dirty="0" smtClean="0"/>
              <a:t>Oxygen, nitrogen, argon, carbon dioxide and water vapour are all in the air.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431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chemistryland.com/CHM107/AirWeBreathe/Comp/AirAtomsMolecu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403" y="798154"/>
            <a:ext cx="6167951" cy="5181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512935" y="1751527"/>
            <a:ext cx="29878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….and others!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7940260" y="4789799"/>
            <a:ext cx="41332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www.youtube.com/watch?v=vUybtRlaLLw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06873" y="5473521"/>
            <a:ext cx="289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Separation of the gases in 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90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767921"/>
              </p:ext>
            </p:extLst>
          </p:nvPr>
        </p:nvGraphicFramePr>
        <p:xfrm>
          <a:off x="708340" y="719662"/>
          <a:ext cx="10715220" cy="5475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0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3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3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30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430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060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Is</a:t>
                      </a:r>
                      <a:r>
                        <a:rPr lang="en-GB" sz="2400" baseline="0" dirty="0" smtClean="0"/>
                        <a:t> it an element?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Is it a molecule?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Is it a compound?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draw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6073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oxygen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6073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nitrogen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6073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Carbon dioxide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6073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argon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6073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water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43188" y="103030"/>
            <a:ext cx="8654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Air is a mixture of gases-Some of the different gases in the air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387144" y="1764406"/>
            <a:ext cx="7294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yes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573011" y="1825961"/>
            <a:ext cx="9858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yes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7733772" y="1825961"/>
            <a:ext cx="5629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no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387144" y="2691685"/>
            <a:ext cx="6612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yes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573011" y="2691685"/>
            <a:ext cx="669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yes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7767372" y="2734355"/>
            <a:ext cx="5629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no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 flipH="1">
            <a:off x="3432863" y="3616209"/>
            <a:ext cx="791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no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5601465" y="3654846"/>
            <a:ext cx="6612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yes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7733772" y="3654846"/>
            <a:ext cx="6612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yes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3410003" y="4590726"/>
            <a:ext cx="706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yes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5650580" y="4590726"/>
            <a:ext cx="5629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no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7733771" y="4575337"/>
            <a:ext cx="5629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no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3481833" y="5463299"/>
            <a:ext cx="5629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no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5650580" y="5483731"/>
            <a:ext cx="6612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yes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7767372" y="5483731"/>
            <a:ext cx="706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yes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8218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8720" y="365125"/>
            <a:ext cx="10165080" cy="1325563"/>
          </a:xfrm>
        </p:spPr>
        <p:txBody>
          <a:bodyPr/>
          <a:lstStyle/>
          <a:p>
            <a:r>
              <a:rPr lang="en-GB" dirty="0" smtClean="0"/>
              <a:t>Key Terms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Atom</a:t>
            </a:r>
            <a:r>
              <a:rPr lang="en-GB" sz="3200" dirty="0" smtClean="0"/>
              <a:t> = smallest unique particle of matter</a:t>
            </a:r>
          </a:p>
          <a:p>
            <a:r>
              <a:rPr lang="en-GB" sz="3200" b="1" dirty="0" smtClean="0">
                <a:solidFill>
                  <a:srgbClr val="FF0000"/>
                </a:solidFill>
              </a:rPr>
              <a:t>Element</a:t>
            </a:r>
            <a:r>
              <a:rPr lang="en-GB" sz="3200" dirty="0" smtClean="0"/>
              <a:t> = all the atoms of an element are the same</a:t>
            </a:r>
          </a:p>
          <a:p>
            <a:r>
              <a:rPr lang="en-GB" sz="3200" b="1" dirty="0" smtClean="0">
                <a:solidFill>
                  <a:srgbClr val="FF0000"/>
                </a:solidFill>
              </a:rPr>
              <a:t>Molecule</a:t>
            </a:r>
            <a:r>
              <a:rPr lang="en-GB" sz="3200" dirty="0" smtClean="0"/>
              <a:t> = two or more atoms chemically joined (can be the same type or different) </a:t>
            </a:r>
          </a:p>
          <a:p>
            <a:r>
              <a:rPr lang="en-GB" sz="3200" b="1" dirty="0" smtClean="0">
                <a:solidFill>
                  <a:srgbClr val="FF0000"/>
                </a:solidFill>
              </a:rPr>
              <a:t>Compound</a:t>
            </a:r>
            <a:r>
              <a:rPr lang="en-GB" sz="3200" dirty="0" smtClean="0"/>
              <a:t> = two or more atoms of </a:t>
            </a:r>
            <a:r>
              <a:rPr lang="en-GB" sz="3200" i="1" dirty="0" smtClean="0"/>
              <a:t>different elements </a:t>
            </a:r>
            <a:r>
              <a:rPr lang="en-GB" sz="3200" dirty="0" smtClean="0"/>
              <a:t>chemically joined</a:t>
            </a:r>
          </a:p>
          <a:p>
            <a:r>
              <a:rPr lang="en-GB" sz="3200" b="1" dirty="0" smtClean="0">
                <a:solidFill>
                  <a:srgbClr val="FF0000"/>
                </a:solidFill>
              </a:rPr>
              <a:t>Mixture </a:t>
            </a:r>
            <a:r>
              <a:rPr lang="en-GB" sz="3200" b="1" dirty="0" smtClean="0"/>
              <a:t>= </a:t>
            </a:r>
            <a:r>
              <a:rPr lang="en-GB" sz="3200" dirty="0" smtClean="0"/>
              <a:t>two or more elements or compounds not chemically joined</a:t>
            </a:r>
            <a:endParaRPr lang="en-GB" sz="3200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08" y="290061"/>
            <a:ext cx="1201016" cy="120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41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33406" y="618186"/>
            <a:ext cx="8940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The elements in the periodic table are the building blocks of all matter.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933406" y="1313645"/>
            <a:ext cx="8727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Elements are made from only one type of particle known as an </a:t>
            </a:r>
            <a:r>
              <a:rPr lang="en-GB" sz="2400" dirty="0" smtClean="0">
                <a:solidFill>
                  <a:srgbClr val="FF0000"/>
                </a:solidFill>
              </a:rPr>
              <a:t>atom</a:t>
            </a:r>
            <a:r>
              <a:rPr lang="en-GB" sz="2400" dirty="0" smtClean="0"/>
              <a:t>.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506828" y="2125015"/>
            <a:ext cx="8675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Atoms are the smallest part of an element that can exist</a:t>
            </a:r>
            <a:endParaRPr lang="en-US" sz="2400" dirty="0"/>
          </a:p>
        </p:txBody>
      </p:sp>
      <p:pic>
        <p:nvPicPr>
          <p:cNvPr id="1026" name="Picture 2" descr="http://247wallst.files.wordpress.com/2013/01/copper-bars.jpg?w=4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39" y="2737653"/>
            <a:ext cx="3810000" cy="300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3.imimg.com/data3/KY/RA/MY-8370954/sulphur-rolls-250x2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6214" y="2929629"/>
            <a:ext cx="187642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73487" y="5667694"/>
            <a:ext cx="3350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This copper only contains</a:t>
            </a:r>
          </a:p>
          <a:p>
            <a:r>
              <a:rPr lang="en-GB" sz="2400" dirty="0" smtClean="0"/>
              <a:t> copper atoms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452315" y="5679583"/>
            <a:ext cx="44174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This sulphur only contains sulphur atoms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8486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8952" y="2228045"/>
            <a:ext cx="70189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Do you know any elements that are gases that exist as atoms?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0546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3036" y="450761"/>
            <a:ext cx="9054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When atoms are chemically bonded together they are called </a:t>
            </a:r>
            <a:r>
              <a:rPr lang="en-GB" sz="2400" dirty="0" smtClean="0">
                <a:solidFill>
                  <a:srgbClr val="FF0000"/>
                </a:solidFill>
              </a:rPr>
              <a:t>molecules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65161" y="1062248"/>
            <a:ext cx="7570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Some elements exist as atoms, but some exist as molecules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50005" y="1607756"/>
            <a:ext cx="94783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For example, oxygen gas exists as two oxygen atoms chemically bonded-O</a:t>
            </a:r>
            <a:r>
              <a:rPr lang="en-GB" sz="2400" baseline="-25000" dirty="0" smtClean="0"/>
              <a:t>2</a:t>
            </a:r>
            <a:endParaRPr lang="en-US" sz="2400" dirty="0"/>
          </a:p>
        </p:txBody>
      </p:sp>
      <p:pic>
        <p:nvPicPr>
          <p:cNvPr id="2050" name="Picture 2" descr="http://www.online-sciences.com/wp-content/uploads/2014/07/Oxygen-Molecu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1255" y="2436080"/>
            <a:ext cx="4495800" cy="3695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36372" y="6375042"/>
            <a:ext cx="90079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The atoms can only be separated when a chemical reaction takes place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3164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Compounds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260871" cy="4351338"/>
          </a:xfrm>
        </p:spPr>
        <p:txBody>
          <a:bodyPr/>
          <a:lstStyle/>
          <a:p>
            <a:r>
              <a:rPr lang="en-GB" dirty="0" smtClean="0"/>
              <a:t>Compounds are a special type of molecule.</a:t>
            </a:r>
          </a:p>
          <a:p>
            <a:endParaRPr lang="en-GB" dirty="0"/>
          </a:p>
          <a:p>
            <a:r>
              <a:rPr lang="en-GB" b="1" dirty="0" smtClean="0">
                <a:solidFill>
                  <a:srgbClr val="FF0000"/>
                </a:solidFill>
              </a:rPr>
              <a:t>Compound</a:t>
            </a:r>
            <a:r>
              <a:rPr lang="en-GB" dirty="0" smtClean="0"/>
              <a:t> = two or more atoms of </a:t>
            </a:r>
            <a:r>
              <a:rPr lang="en-GB" b="1" dirty="0" smtClean="0">
                <a:solidFill>
                  <a:srgbClr val="FF0000"/>
                </a:solidFill>
              </a:rPr>
              <a:t>different elements </a:t>
            </a:r>
            <a:r>
              <a:rPr lang="en-GB" dirty="0" smtClean="0"/>
              <a:t>chemically joined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Example: Methane (CH</a:t>
            </a:r>
            <a:r>
              <a:rPr lang="en-GB" baseline="-25000" dirty="0" smtClean="0"/>
              <a:t>4</a:t>
            </a:r>
            <a:r>
              <a:rPr lang="en-GB" dirty="0" smtClean="0"/>
              <a:t>)</a:t>
            </a:r>
          </a:p>
          <a:p>
            <a:r>
              <a:rPr lang="en-GB" dirty="0" smtClean="0"/>
              <a:t>Molecule</a:t>
            </a:r>
          </a:p>
          <a:p>
            <a:r>
              <a:rPr lang="en-GB" dirty="0" smtClean="0"/>
              <a:t>Also a compound</a:t>
            </a:r>
          </a:p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7948353" y="1690688"/>
            <a:ext cx="2992581" cy="2842780"/>
            <a:chOff x="4125191" y="3939380"/>
            <a:chExt cx="2992581" cy="2842780"/>
          </a:xfrm>
        </p:grpSpPr>
        <p:grpSp>
          <p:nvGrpSpPr>
            <p:cNvPr id="5" name="Group 4"/>
            <p:cNvGrpSpPr/>
            <p:nvPr/>
          </p:nvGrpSpPr>
          <p:grpSpPr>
            <a:xfrm>
              <a:off x="4125191" y="4881594"/>
              <a:ext cx="1163781" cy="945284"/>
              <a:chOff x="8839200" y="3862244"/>
              <a:chExt cx="1163781" cy="945284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8839200" y="3862244"/>
                <a:ext cx="914400" cy="94528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9047019" y="3960164"/>
                <a:ext cx="955962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400" dirty="0">
                    <a:solidFill>
                      <a:prstClr val="black"/>
                    </a:solidFill>
                  </a:rPr>
                  <a:t>H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5039591" y="4891592"/>
              <a:ext cx="1156854" cy="945284"/>
              <a:chOff x="10439400" y="4807528"/>
              <a:chExt cx="1156854" cy="945284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10439400" y="4807528"/>
                <a:ext cx="914400" cy="945284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0640292" y="4881594"/>
                <a:ext cx="955962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400" dirty="0">
                    <a:solidFill>
                      <a:prstClr val="black"/>
                    </a:solidFill>
                  </a:rPr>
                  <a:t>C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5011883" y="3939380"/>
              <a:ext cx="1163781" cy="945284"/>
              <a:chOff x="8839200" y="3862244"/>
              <a:chExt cx="1163781" cy="945284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8839200" y="3862244"/>
                <a:ext cx="914400" cy="94528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9047019" y="3960164"/>
                <a:ext cx="955962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400" dirty="0">
                    <a:solidFill>
                      <a:prstClr val="black"/>
                    </a:solidFill>
                  </a:rPr>
                  <a:t>H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5953991" y="4898027"/>
              <a:ext cx="1163781" cy="945284"/>
              <a:chOff x="8839200" y="3862244"/>
              <a:chExt cx="1163781" cy="945284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8839200" y="3862244"/>
                <a:ext cx="914400" cy="94528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9047019" y="3960164"/>
                <a:ext cx="955962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400" dirty="0">
                    <a:solidFill>
                      <a:prstClr val="black"/>
                    </a:solidFill>
                  </a:rPr>
                  <a:t>H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5039591" y="5836876"/>
              <a:ext cx="1163781" cy="945284"/>
              <a:chOff x="8839200" y="3862244"/>
              <a:chExt cx="1163781" cy="945284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8839200" y="3862244"/>
                <a:ext cx="914400" cy="94528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9047019" y="3960164"/>
                <a:ext cx="955962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400" dirty="0">
                    <a:solidFill>
                      <a:prstClr val="black"/>
                    </a:solidFill>
                  </a:rPr>
                  <a:t>H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</p:grp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241" y="5592901"/>
            <a:ext cx="581112" cy="584062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7948353" y="4724501"/>
            <a:ext cx="2901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prstClr val="black"/>
                </a:solidFill>
              </a:rPr>
              <a:t>A MOLECULE OF THE COMPOUND METHANE</a:t>
            </a:r>
          </a:p>
        </p:txBody>
      </p:sp>
    </p:spTree>
    <p:extLst>
      <p:ext uri="{BB962C8B-B14F-4D97-AF65-F5344CB8AC3E}">
        <p14:creationId xmlns:p14="http://schemas.microsoft.com/office/powerpoint/2010/main" val="339674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99268" y="811369"/>
            <a:ext cx="27687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 smtClean="0"/>
              <a:t>molecules</a:t>
            </a:r>
            <a:endParaRPr lang="en-US" sz="4800" b="1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060620" y="1790163"/>
            <a:ext cx="2150772" cy="193183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15155" y="4090256"/>
            <a:ext cx="457529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If the atoms are the </a:t>
            </a:r>
            <a:r>
              <a:rPr lang="en-GB" sz="3200" b="1" dirty="0" smtClean="0">
                <a:solidFill>
                  <a:srgbClr val="00B050"/>
                </a:solidFill>
              </a:rPr>
              <a:t>same</a:t>
            </a:r>
          </a:p>
          <a:p>
            <a:r>
              <a:rPr lang="en-GB" sz="3200" b="1" dirty="0"/>
              <a:t>t</a:t>
            </a:r>
            <a:r>
              <a:rPr lang="en-GB" sz="3200" b="1" dirty="0" smtClean="0"/>
              <a:t>hen it is a molecule of an</a:t>
            </a:r>
          </a:p>
          <a:p>
            <a:r>
              <a:rPr lang="en-GB" sz="3200" b="1" dirty="0">
                <a:solidFill>
                  <a:srgbClr val="00B050"/>
                </a:solidFill>
              </a:rPr>
              <a:t>e</a:t>
            </a:r>
            <a:r>
              <a:rPr lang="en-GB" sz="3200" b="1" dirty="0" smtClean="0">
                <a:solidFill>
                  <a:srgbClr val="00B050"/>
                </a:solidFill>
              </a:rPr>
              <a:t>lement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eg</a:t>
            </a:r>
            <a:r>
              <a:rPr lang="en-GB" sz="3200" b="1" dirty="0" smtClean="0"/>
              <a:t> H</a:t>
            </a:r>
            <a:r>
              <a:rPr lang="en-GB" sz="3200" b="1" baseline="-25000" dirty="0" smtClean="0"/>
              <a:t>2 </a:t>
            </a:r>
            <a:r>
              <a:rPr lang="en-GB" sz="3200" b="1" dirty="0" smtClean="0"/>
              <a:t> -hydrogen</a:t>
            </a:r>
            <a:endParaRPr lang="en-US" sz="3200" b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323527" y="1790163"/>
            <a:ext cx="3181081" cy="181592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056662" y="4090256"/>
            <a:ext cx="489589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If the atoms are </a:t>
            </a:r>
            <a:r>
              <a:rPr lang="en-GB" sz="3200" b="1" dirty="0" smtClean="0">
                <a:solidFill>
                  <a:srgbClr val="002060"/>
                </a:solidFill>
              </a:rPr>
              <a:t>different</a:t>
            </a:r>
          </a:p>
          <a:p>
            <a:r>
              <a:rPr lang="en-GB" sz="3200" b="1" dirty="0"/>
              <a:t>t</a:t>
            </a:r>
            <a:r>
              <a:rPr lang="en-GB" sz="3200" b="1" dirty="0" smtClean="0"/>
              <a:t>hen it is a molecule of a</a:t>
            </a:r>
          </a:p>
          <a:p>
            <a:r>
              <a:rPr lang="en-GB" sz="3200" b="1" dirty="0">
                <a:solidFill>
                  <a:srgbClr val="002060"/>
                </a:solidFill>
              </a:rPr>
              <a:t>c</a:t>
            </a:r>
            <a:r>
              <a:rPr lang="en-GB" sz="3200" b="1" dirty="0" smtClean="0">
                <a:solidFill>
                  <a:srgbClr val="002060"/>
                </a:solidFill>
              </a:rPr>
              <a:t>ompound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eg</a:t>
            </a:r>
            <a:r>
              <a:rPr lang="en-GB" sz="3200" b="1" dirty="0" smtClean="0"/>
              <a:t> CH</a:t>
            </a:r>
            <a:r>
              <a:rPr lang="en-GB" sz="3200" b="1" baseline="-25000" dirty="0" smtClean="0"/>
              <a:t>4 </a:t>
            </a:r>
            <a:r>
              <a:rPr lang="en-GB" sz="3200" b="1" dirty="0" smtClean="0"/>
              <a:t> methane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77141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683223"/>
              </p:ext>
            </p:extLst>
          </p:nvPr>
        </p:nvGraphicFramePr>
        <p:xfrm>
          <a:off x="991673" y="719666"/>
          <a:ext cx="10045521" cy="60568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85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85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85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73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Compound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How many different types of atom?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How many atoms?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357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Iron sulphide </a:t>
                      </a:r>
                      <a:r>
                        <a:rPr lang="en-GB" sz="2400" dirty="0" err="1" smtClean="0"/>
                        <a:t>FeS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357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Magnesium chloride</a:t>
                      </a:r>
                    </a:p>
                    <a:p>
                      <a:r>
                        <a:rPr lang="en-GB" dirty="0" smtClean="0"/>
                        <a:t>    </a:t>
                      </a:r>
                      <a:r>
                        <a:rPr lang="en-GB" sz="2400" dirty="0" smtClean="0"/>
                        <a:t>MgCl</a:t>
                      </a:r>
                      <a:r>
                        <a:rPr lang="en-GB" sz="2400" baseline="-250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357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Calcium carbonate</a:t>
                      </a:r>
                    </a:p>
                    <a:p>
                      <a:r>
                        <a:rPr lang="en-GB" sz="2400" dirty="0" smtClean="0"/>
                        <a:t>  CaCO</a:t>
                      </a:r>
                      <a:r>
                        <a:rPr lang="en-GB" sz="2400" baseline="-25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357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Butane C</a:t>
                      </a:r>
                      <a:r>
                        <a:rPr lang="en-GB" sz="2400" baseline="-25000" dirty="0" smtClean="0"/>
                        <a:t>3</a:t>
                      </a:r>
                      <a:r>
                        <a:rPr lang="en-GB" sz="2400" baseline="0" dirty="0" smtClean="0"/>
                        <a:t>H</a:t>
                      </a:r>
                      <a:r>
                        <a:rPr lang="en-GB" sz="2400" baseline="-250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357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Copper sulphate</a:t>
                      </a:r>
                    </a:p>
                    <a:p>
                      <a:r>
                        <a:rPr lang="en-GB" sz="2400" dirty="0" smtClean="0"/>
                        <a:t>  CuSO</a:t>
                      </a:r>
                      <a:r>
                        <a:rPr lang="en-GB" sz="2400" baseline="-250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7357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Calcium ethanoate</a:t>
                      </a:r>
                    </a:p>
                    <a:p>
                      <a:r>
                        <a:rPr lang="en-GB" sz="2400" dirty="0" smtClean="0"/>
                        <a:t>Ca(C</a:t>
                      </a:r>
                      <a:r>
                        <a:rPr lang="en-GB" sz="2400" baseline="-25000" dirty="0" smtClean="0"/>
                        <a:t>2</a:t>
                      </a:r>
                      <a:r>
                        <a:rPr lang="en-GB" sz="2400" baseline="0" dirty="0" smtClean="0"/>
                        <a:t>H</a:t>
                      </a:r>
                      <a:r>
                        <a:rPr lang="en-GB" sz="2400" baseline="-25000" dirty="0" smtClean="0"/>
                        <a:t>3</a:t>
                      </a:r>
                      <a:r>
                        <a:rPr lang="en-GB" sz="2400" baseline="0" dirty="0" smtClean="0"/>
                        <a:t>O</a:t>
                      </a:r>
                      <a:r>
                        <a:rPr lang="en-GB" sz="2400" baseline="-25000" dirty="0" smtClean="0"/>
                        <a:t>2</a:t>
                      </a:r>
                      <a:r>
                        <a:rPr lang="en-GB" sz="2400" baseline="0" dirty="0" smtClean="0"/>
                        <a:t>)</a:t>
                      </a:r>
                      <a:r>
                        <a:rPr lang="en-GB" sz="2400" baseline="-250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735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756856" y="161870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2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474298" y="1618704"/>
            <a:ext cx="4378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2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756856" y="2343955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2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 flipH="1">
            <a:off x="8461419" y="2343955"/>
            <a:ext cx="50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3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756856" y="313617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3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8531609" y="3203166"/>
            <a:ext cx="4378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5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753456" y="3988534"/>
            <a:ext cx="5219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2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8461419" y="3955037"/>
            <a:ext cx="566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11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753456" y="4579286"/>
            <a:ext cx="5219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3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8544772" y="470690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6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5753456" y="550600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4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8531609" y="5566119"/>
            <a:ext cx="805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15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07492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1673" y="901521"/>
            <a:ext cx="2735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Naming compounds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92428" y="1712890"/>
            <a:ext cx="10998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If the compound has just 2 elements, a metal and a non-metal, the name ends in -ide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92428" y="3039414"/>
            <a:ext cx="10833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If the compound has 3 elements, and one of them is oxygen, the name ends with -ate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099256" y="4752304"/>
            <a:ext cx="7160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You try the naming compounds worksheet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71060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1261</TotalTime>
  <Words>474</Words>
  <Application>Microsoft Office PowerPoint</Application>
  <PresentationFormat>Widescreen</PresentationFormat>
  <Paragraphs>103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1_Office Theme</vt:lpstr>
      <vt:lpstr>2_Office Theme</vt:lpstr>
      <vt:lpstr>Atoms, elements, molecules compounds and mixtures</vt:lpstr>
      <vt:lpstr>Key Terms</vt:lpstr>
      <vt:lpstr>PowerPoint Presentation</vt:lpstr>
      <vt:lpstr>PowerPoint Presentation</vt:lpstr>
      <vt:lpstr>PowerPoint Presentation</vt:lpstr>
      <vt:lpstr>Compounds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Atoms, elements,molecules compounds and mixtures</dc:title>
  <dc:creator>rosalyn</dc:creator>
  <cp:lastModifiedBy>Jessica Luu</cp:lastModifiedBy>
  <cp:revision>27</cp:revision>
  <dcterms:created xsi:type="dcterms:W3CDTF">2015-12-03T14:31:42Z</dcterms:created>
  <dcterms:modified xsi:type="dcterms:W3CDTF">2016-03-16T11:07:38Z</dcterms:modified>
</cp:coreProperties>
</file>