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7" r:id="rId3"/>
    <p:sldId id="256" r:id="rId4"/>
    <p:sldId id="261" r:id="rId5"/>
    <p:sldId id="258" r:id="rId6"/>
    <p:sldId id="259" r:id="rId7"/>
    <p:sldId id="260" r:id="rId8"/>
    <p:sldId id="262" r:id="rId9"/>
    <p:sldId id="272" r:id="rId10"/>
    <p:sldId id="273" r:id="rId11"/>
    <p:sldId id="275" r:id="rId12"/>
    <p:sldId id="274" r:id="rId13"/>
    <p:sldId id="265" r:id="rId14"/>
    <p:sldId id="263" r:id="rId15"/>
    <p:sldId id="264" r:id="rId16"/>
    <p:sldId id="266" r:id="rId17"/>
    <p:sldId id="267" r:id="rId18"/>
    <p:sldId id="269" r:id="rId19"/>
    <p:sldId id="270" r:id="rId20"/>
    <p:sldId id="271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1" autoAdjust="0"/>
    <p:restoredTop sz="77868" autoAdjust="0"/>
  </p:normalViewPr>
  <p:slideViewPr>
    <p:cSldViewPr snapToGrid="0">
      <p:cViewPr varScale="1">
        <p:scale>
          <a:sx n="88" d="100"/>
          <a:sy n="88" d="100"/>
        </p:scale>
        <p:origin x="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B99E8-2913-4445-B68F-0CBA6BD8C68D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65187-BDF7-4FF7-AE9C-33598A036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57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http://www.ptable.com/ 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baseline="0" dirty="0" smtClean="0">
                <a:sym typeface="Wingdings" panose="05000000000000000000" pitchFamily="2" charset="2"/>
              </a:rPr>
              <a:t>interactive periodic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65187-BDF7-4FF7-AE9C-33598A0365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0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3F2A-0E6F-42AD-9161-E27FB719D06E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0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3F2A-0E6F-42AD-9161-E27FB719D06E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88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3F2A-0E6F-42AD-9161-E27FB719D06E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3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3F2A-0E6F-42AD-9161-E27FB719D06E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21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Video:</a:t>
            </a:r>
            <a:r>
              <a:rPr lang="en-GB" baseline="0" dirty="0" smtClean="0"/>
              <a:t> C1.4 development of the periodic table</a:t>
            </a:r>
            <a:endParaRPr lang="en-GB" dirty="0" smtClean="0"/>
          </a:p>
          <a:p>
            <a:r>
              <a:rPr lang="en-GB" dirty="0" smtClean="0"/>
              <a:t>By mass</a:t>
            </a:r>
          </a:p>
          <a:p>
            <a:r>
              <a:rPr lang="en-GB" dirty="0" smtClean="0"/>
              <a:t>By</a:t>
            </a:r>
            <a:r>
              <a:rPr lang="en-GB" baseline="0" dirty="0" smtClean="0"/>
              <a:t> similar properties</a:t>
            </a:r>
          </a:p>
          <a:p>
            <a:r>
              <a:rPr lang="en-GB" baseline="0" dirty="0" smtClean="0"/>
              <a:t>Predicted properties of elements not yet discovered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65187-BDF7-4FF7-AE9C-33598A0365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40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Higher ability</a:t>
            </a:r>
          </a:p>
          <a:p>
            <a:r>
              <a:rPr lang="en-GB" dirty="0" smtClean="0"/>
              <a:t>Mendeleev is only scientists whose work students need to know by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65187-BDF7-4FF7-AE9C-33598A0365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91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Mendeleev is only scientists whose work students need to know by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65187-BDF7-4FF7-AE9C-33598A0365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36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0002-56CE-48F1-98C8-6D5FBF6068D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380F-463D-49FF-89D1-C55DEE71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6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0002-56CE-48F1-98C8-6D5FBF6068D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380F-463D-49FF-89D1-C55DEE71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0002-56CE-48F1-98C8-6D5FBF6068D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380F-463D-49FF-89D1-C55DEE71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43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9724-C960-4801-B7E8-73FAE48D57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2D39-F825-4585-9FB4-3BA3E88D20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502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9724-C960-4801-B7E8-73FAE48D57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2D39-F825-4585-9FB4-3BA3E88D20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614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9724-C960-4801-B7E8-73FAE48D57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2D39-F825-4585-9FB4-3BA3E88D20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69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9724-C960-4801-B7E8-73FAE48D57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2D39-F825-4585-9FB4-3BA3E88D20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619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9724-C960-4801-B7E8-73FAE48D57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2D39-F825-4585-9FB4-3BA3E88D20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87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9724-C960-4801-B7E8-73FAE48D57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2D39-F825-4585-9FB4-3BA3E88D20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072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9724-C960-4801-B7E8-73FAE48D57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2D39-F825-4585-9FB4-3BA3E88D20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506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9724-C960-4801-B7E8-73FAE48D57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2D39-F825-4585-9FB4-3BA3E88D20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98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0002-56CE-48F1-98C8-6D5FBF6068D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380F-463D-49FF-89D1-C55DEE71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24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9724-C960-4801-B7E8-73FAE48D57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2D39-F825-4585-9FB4-3BA3E88D20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86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9724-C960-4801-B7E8-73FAE48D57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2D39-F825-4585-9FB4-3BA3E88D20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515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9724-C960-4801-B7E8-73FAE48D57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2D39-F825-4585-9FB4-3BA3E88D20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3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0002-56CE-48F1-98C8-6D5FBF6068D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380F-463D-49FF-89D1-C55DEE71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99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0002-56CE-48F1-98C8-6D5FBF6068D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380F-463D-49FF-89D1-C55DEE71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26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0002-56CE-48F1-98C8-6D5FBF6068D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380F-463D-49FF-89D1-C55DEE71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45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0002-56CE-48F1-98C8-6D5FBF6068D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380F-463D-49FF-89D1-C55DEE71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74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0002-56CE-48F1-98C8-6D5FBF6068D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380F-463D-49FF-89D1-C55DEE71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36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0002-56CE-48F1-98C8-6D5FBF6068D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380F-463D-49FF-89D1-C55DEE71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0002-56CE-48F1-98C8-6D5FBF6068D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380F-463D-49FF-89D1-C55DEE71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9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50002-56CE-48F1-98C8-6D5FBF6068D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7380F-463D-49FF-89D1-C55DEE71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39724-C960-4801-B7E8-73FAE48D57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F2D39-F825-4585-9FB4-3BA3E88D20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236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ca.pbslearningmedia.org/asset/phy03_int_ptabl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pop.com/science/matterandchemistry/periodictableofelement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Sort the elements into a sensible arrangement. You can do so however you like.</a:t>
            </a:r>
          </a:p>
          <a:p>
            <a:endParaRPr lang="en-GB" dirty="0"/>
          </a:p>
          <a:p>
            <a:r>
              <a:rPr lang="en-GB" dirty="0" smtClean="0"/>
              <a:t>Write down a short explanation of how and why you chose to arrange the elements the way you did.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33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72770" y="550422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Charge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+2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upload.wikimedia.org/wikipedia/commons/thumb/2/23/Periodic_table_simple_fi_bw.svg/640px-Periodic_table_simple_fi_bw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6"/>
          <a:stretch/>
        </p:blipFill>
        <p:spPr bwMode="auto">
          <a:xfrm>
            <a:off x="807018" y="841798"/>
            <a:ext cx="10886893" cy="557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910932" y="44625"/>
            <a:ext cx="89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Charge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0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414987" y="690956"/>
            <a:ext cx="0" cy="5778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1" idx="2"/>
          </p:cNvCxnSpPr>
          <p:nvPr/>
        </p:nvCxnSpPr>
        <p:spPr>
          <a:xfrm>
            <a:off x="10783383" y="1195011"/>
            <a:ext cx="0" cy="5730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7390" y="44625"/>
            <a:ext cx="102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Charge +1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109215" y="648299"/>
            <a:ext cx="0" cy="4796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34554" y="1184464"/>
            <a:ext cx="0" cy="51634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583832" y="1113538"/>
            <a:ext cx="2952328" cy="440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15331" y="548681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Charge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-1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28" name="TextBox 1027"/>
          <p:cNvSpPr txBox="1"/>
          <p:nvPr/>
        </p:nvSpPr>
        <p:spPr>
          <a:xfrm>
            <a:off x="3359696" y="538133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Groups (Columns)</a:t>
            </a:r>
          </a:p>
        </p:txBody>
      </p:sp>
      <p:sp>
        <p:nvSpPr>
          <p:cNvPr id="3" name="Multiply 2"/>
          <p:cNvSpPr/>
          <p:nvPr/>
        </p:nvSpPr>
        <p:spPr>
          <a:xfrm>
            <a:off x="3501439" y="3175944"/>
            <a:ext cx="3240360" cy="3240360"/>
          </a:xfrm>
          <a:prstGeom prst="mathMultiply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5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thumb/2/23/Periodic_table_simple_fi_bw.svg/640px-Periodic_table_simple_fi_bw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6"/>
          <a:stretch/>
        </p:blipFill>
        <p:spPr bwMode="auto">
          <a:xfrm>
            <a:off x="550126" y="860502"/>
            <a:ext cx="11188391" cy="572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064717" y="62567"/>
            <a:ext cx="755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Noble Gases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25745" y="771098"/>
            <a:ext cx="109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Halogens</a:t>
            </a:r>
          </a:p>
        </p:txBody>
      </p:sp>
      <p:cxnSp>
        <p:nvCxnSpPr>
          <p:cNvPr id="5" name="Straight Arrow Connector 4"/>
          <p:cNvCxnSpPr>
            <a:stCxn id="3" idx="2"/>
          </p:cNvCxnSpPr>
          <p:nvPr/>
        </p:nvCxnSpPr>
        <p:spPr>
          <a:xfrm>
            <a:off x="11442505" y="708897"/>
            <a:ext cx="0" cy="4796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0772919" y="1229834"/>
            <a:ext cx="0" cy="6556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799" y="16162"/>
            <a:ext cx="939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Alkali Metals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3373" y="152960"/>
            <a:ext cx="1116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Alkaline Earth Metals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41151" y="662250"/>
            <a:ext cx="13776" cy="5262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556071" y="1076290"/>
            <a:ext cx="1" cy="8091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22888" y="2463799"/>
            <a:ext cx="198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Transition Metals</a:t>
            </a:r>
          </a:p>
        </p:txBody>
      </p:sp>
      <p:sp>
        <p:nvSpPr>
          <p:cNvPr id="14" name="Left Brace 13"/>
          <p:cNvSpPr/>
          <p:nvPr/>
        </p:nvSpPr>
        <p:spPr>
          <a:xfrm rot="5400000">
            <a:off x="4748404" y="239339"/>
            <a:ext cx="349169" cy="5965356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92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hhe.com/physsci/chemistry/chang7/esp/folder_structure/pe/m2/s4/assets/images/pem2s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16" y="1250486"/>
            <a:ext cx="8892480" cy="534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Metals vs. Non-Metals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78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0.tqn.com/d/chemistry/1/0/w/F/2/PeriodicTable-Black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r="6941"/>
          <a:stretch/>
        </p:blipFill>
        <p:spPr bwMode="auto">
          <a:xfrm>
            <a:off x="1524001" y="938524"/>
            <a:ext cx="9107487" cy="594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40417" y="44625"/>
            <a:ext cx="89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Group 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8 (0)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0344472" y="690956"/>
            <a:ext cx="0" cy="5778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1" idx="2"/>
          </p:cNvCxnSpPr>
          <p:nvPr/>
        </p:nvCxnSpPr>
        <p:spPr>
          <a:xfrm>
            <a:off x="9876420" y="1195011"/>
            <a:ext cx="0" cy="5730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4000" y="44625"/>
            <a:ext cx="827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Group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9536" y="550422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Group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919536" y="648299"/>
            <a:ext cx="0" cy="4796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51584" y="1184464"/>
            <a:ext cx="0" cy="51634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063552" y="4869160"/>
            <a:ext cx="8567935" cy="1988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83832" y="1113538"/>
            <a:ext cx="2952328" cy="440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771118" y="1201070"/>
            <a:ext cx="0" cy="5717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03066" y="548681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Group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08368" y="548681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Group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24192" y="53192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Group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25" name="Straight Arrow Connector 24"/>
          <p:cNvCxnSpPr>
            <a:stCxn id="24" idx="2"/>
          </p:cNvCxnSpPr>
          <p:nvPr/>
        </p:nvCxnSpPr>
        <p:spPr>
          <a:xfrm>
            <a:off x="8292244" y="699522"/>
            <a:ext cx="0" cy="10770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786310" y="1204854"/>
            <a:ext cx="0" cy="5717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318258" y="538133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Group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832304" y="44625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Group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6</a:t>
            </a:r>
          </a:p>
        </p:txBody>
      </p:sp>
      <p:cxnSp>
        <p:nvCxnSpPr>
          <p:cNvPr id="31" name="Straight Arrow Connector 30"/>
          <p:cNvCxnSpPr>
            <a:stCxn id="30" idx="2"/>
          </p:cNvCxnSpPr>
          <p:nvPr/>
        </p:nvCxnSpPr>
        <p:spPr>
          <a:xfrm>
            <a:off x="9300356" y="690955"/>
            <a:ext cx="0" cy="10770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extBox 1027"/>
          <p:cNvSpPr txBox="1"/>
          <p:nvPr/>
        </p:nvSpPr>
        <p:spPr>
          <a:xfrm>
            <a:off x="3359696" y="538133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Groups (Columns)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08516" y="4725144"/>
            <a:ext cx="9195997" cy="923330"/>
            <a:chOff x="-15485" y="4725144"/>
            <a:chExt cx="9195997" cy="923330"/>
          </a:xfrm>
        </p:grpSpPr>
        <p:sp>
          <p:nvSpPr>
            <p:cNvPr id="37" name="TextBox 36"/>
            <p:cNvSpPr txBox="1"/>
            <p:nvPr/>
          </p:nvSpPr>
          <p:spPr>
            <a:xfrm>
              <a:off x="-15485" y="4725144"/>
              <a:ext cx="843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1 e</a:t>
              </a:r>
              <a:r>
                <a:rPr lang="en-GB" baseline="30000" dirty="0">
                  <a:solidFill>
                    <a:srgbClr val="FF0000"/>
                  </a:solidFill>
                </a:rPr>
                <a:t>-</a:t>
              </a:r>
            </a:p>
            <a:p>
              <a:r>
                <a:rPr lang="en-GB" dirty="0">
                  <a:solidFill>
                    <a:srgbClr val="FF0000"/>
                  </a:solidFill>
                </a:rPr>
                <a:t>outer shell</a:t>
              </a:r>
              <a:endParaRPr lang="en-GB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0580" y="4725144"/>
              <a:ext cx="843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2 e</a:t>
              </a:r>
              <a:r>
                <a:rPr lang="en-GB" baseline="30000" dirty="0">
                  <a:solidFill>
                    <a:srgbClr val="FF0000"/>
                  </a:solidFill>
                </a:rPr>
                <a:t>-</a:t>
              </a:r>
            </a:p>
            <a:p>
              <a:r>
                <a:rPr lang="en-GB" dirty="0">
                  <a:solidFill>
                    <a:srgbClr val="FF0000"/>
                  </a:solidFill>
                </a:rPr>
                <a:t>outer</a:t>
              </a:r>
              <a:r>
                <a:rPr lang="en-GB" baseline="-25000" dirty="0">
                  <a:solidFill>
                    <a:srgbClr val="FF0000"/>
                  </a:solidFill>
                </a:rPr>
                <a:t> </a:t>
              </a:r>
              <a:r>
                <a:rPr lang="en-GB" dirty="0">
                  <a:solidFill>
                    <a:srgbClr val="FF0000"/>
                  </a:solidFill>
                </a:rPr>
                <a:t>shell</a:t>
              </a:r>
              <a:endParaRPr lang="en-GB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33188" y="4725144"/>
              <a:ext cx="5550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3 e</a:t>
              </a:r>
              <a:r>
                <a:rPr lang="en-GB" baseline="30000" dirty="0">
                  <a:solidFill>
                    <a:srgbClr val="FF0000"/>
                  </a:solidFill>
                </a:rPr>
                <a:t>-</a:t>
              </a:r>
            </a:p>
            <a:p>
              <a:r>
                <a:rPr lang="en-GB" dirty="0" err="1">
                  <a:solidFill>
                    <a:srgbClr val="FF0000"/>
                  </a:solidFill>
                </a:rPr>
                <a:t>o.s</a:t>
              </a:r>
              <a:r>
                <a:rPr lang="en-GB" dirty="0">
                  <a:solidFill>
                    <a:srgbClr val="FF0000"/>
                  </a:solidFill>
                </a:rPr>
                <a:t>.</a:t>
              </a:r>
              <a:endParaRPr lang="en-GB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37244" y="4726885"/>
              <a:ext cx="5550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4 e</a:t>
              </a:r>
              <a:r>
                <a:rPr lang="en-GB" baseline="30000" dirty="0">
                  <a:solidFill>
                    <a:srgbClr val="FF0000"/>
                  </a:solidFill>
                </a:rPr>
                <a:t>-</a:t>
              </a:r>
            </a:p>
            <a:p>
              <a:r>
                <a:rPr lang="en-GB" dirty="0" err="1">
                  <a:solidFill>
                    <a:srgbClr val="FF0000"/>
                  </a:solidFill>
                </a:rPr>
                <a:t>o.s</a:t>
              </a:r>
              <a:r>
                <a:rPr lang="en-GB" dirty="0">
                  <a:solidFill>
                    <a:srgbClr val="FF0000"/>
                  </a:solidFill>
                </a:rPr>
                <a:t>.</a:t>
              </a:r>
              <a:endParaRPr lang="en-GB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030786" y="4725144"/>
              <a:ext cx="5550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5 e</a:t>
              </a:r>
              <a:r>
                <a:rPr lang="en-GB" baseline="30000" dirty="0">
                  <a:solidFill>
                    <a:srgbClr val="FF0000"/>
                  </a:solidFill>
                </a:rPr>
                <a:t>-</a:t>
              </a:r>
            </a:p>
            <a:p>
              <a:r>
                <a:rPr lang="en-GB" dirty="0" err="1">
                  <a:solidFill>
                    <a:srgbClr val="FF0000"/>
                  </a:solidFill>
                </a:rPr>
                <a:t>o.s</a:t>
              </a:r>
              <a:r>
                <a:rPr lang="en-GB" dirty="0">
                  <a:solidFill>
                    <a:srgbClr val="FF0000"/>
                  </a:solidFill>
                </a:rPr>
                <a:t>.</a:t>
              </a:r>
              <a:endParaRPr lang="en-GB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98838" y="4725144"/>
              <a:ext cx="5550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6 e</a:t>
              </a:r>
              <a:r>
                <a:rPr lang="en-GB" baseline="30000" dirty="0">
                  <a:solidFill>
                    <a:srgbClr val="FF0000"/>
                  </a:solidFill>
                </a:rPr>
                <a:t>-</a:t>
              </a:r>
            </a:p>
            <a:p>
              <a:r>
                <a:rPr lang="en-GB" dirty="0" err="1">
                  <a:solidFill>
                    <a:srgbClr val="FF0000"/>
                  </a:solidFill>
                </a:rPr>
                <a:t>o.s</a:t>
              </a:r>
              <a:r>
                <a:rPr lang="en-GB" dirty="0">
                  <a:solidFill>
                    <a:srgbClr val="FF0000"/>
                  </a:solidFill>
                </a:rPr>
                <a:t>.</a:t>
              </a:r>
              <a:endParaRPr lang="en-GB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53874" y="4725144"/>
              <a:ext cx="5550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7 e</a:t>
              </a:r>
              <a:r>
                <a:rPr lang="en-GB" baseline="30000" dirty="0">
                  <a:solidFill>
                    <a:srgbClr val="FF0000"/>
                  </a:solidFill>
                </a:rPr>
                <a:t>-</a:t>
              </a:r>
            </a:p>
            <a:p>
              <a:r>
                <a:rPr lang="en-GB" dirty="0" err="1">
                  <a:solidFill>
                    <a:srgbClr val="FF0000"/>
                  </a:solidFill>
                </a:rPr>
                <a:t>o.s</a:t>
              </a:r>
              <a:r>
                <a:rPr lang="en-GB" dirty="0">
                  <a:solidFill>
                    <a:srgbClr val="FF0000"/>
                  </a:solidFill>
                </a:rPr>
                <a:t>.</a:t>
              </a:r>
              <a:endParaRPr lang="en-GB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532440" y="4726885"/>
              <a:ext cx="648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8* e</a:t>
              </a:r>
              <a:r>
                <a:rPr lang="en-GB" baseline="30000" dirty="0">
                  <a:solidFill>
                    <a:srgbClr val="FF0000"/>
                  </a:solidFill>
                </a:rPr>
                <a:t>-</a:t>
              </a:r>
            </a:p>
            <a:p>
              <a:r>
                <a:rPr lang="en-GB" dirty="0" err="1">
                  <a:solidFill>
                    <a:srgbClr val="FF0000"/>
                  </a:solidFill>
                </a:rPr>
                <a:t>o.s</a:t>
              </a:r>
              <a:r>
                <a:rPr lang="en-GB" dirty="0">
                  <a:solidFill>
                    <a:srgbClr val="FF0000"/>
                  </a:solidFill>
                </a:rPr>
                <a:t>.</a:t>
              </a:r>
              <a:endParaRPr lang="en-GB" baseline="-25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9480376" y="5733257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* Except He</a:t>
            </a:r>
            <a:endParaRPr lang="en-GB" baseline="-25000" dirty="0">
              <a:solidFill>
                <a:srgbClr val="FF0000"/>
              </a:solidFill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3330454" y="2185267"/>
            <a:ext cx="3240360" cy="3240360"/>
          </a:xfrm>
          <a:prstGeom prst="mathMultiply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1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0.tqn.com/d/chemistry/1/0/w/F/2/PeriodicTable-Black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r="6941" b="34540"/>
          <a:stretch/>
        </p:blipFill>
        <p:spPr bwMode="auto">
          <a:xfrm>
            <a:off x="2927649" y="1586596"/>
            <a:ext cx="7559823" cy="421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79776" y="69443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Periods (Rows)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9496" y="1844825"/>
            <a:ext cx="827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Period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9496" y="2422630"/>
            <a:ext cx="827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Period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45888" y="2251351"/>
            <a:ext cx="58176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345888" y="2780928"/>
            <a:ext cx="58176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59496" y="2924945"/>
            <a:ext cx="827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Period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45888" y="3331471"/>
            <a:ext cx="58176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59496" y="3502750"/>
            <a:ext cx="827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Period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345888" y="3909276"/>
            <a:ext cx="58176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692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0.tqn.com/d/chemistry/1/0/w/F/2/PeriodicTable-Black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r="6941"/>
          <a:stretch/>
        </p:blipFill>
        <p:spPr bwMode="auto">
          <a:xfrm>
            <a:off x="1524001" y="938524"/>
            <a:ext cx="9107487" cy="594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12424" y="44625"/>
            <a:ext cx="755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Noble Gases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04312" y="801231"/>
            <a:ext cx="109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Halogens</a:t>
            </a:r>
          </a:p>
        </p:txBody>
      </p:sp>
      <p:cxnSp>
        <p:nvCxnSpPr>
          <p:cNvPr id="5" name="Straight Arrow Connector 4"/>
          <p:cNvCxnSpPr>
            <a:stCxn id="2" idx="2"/>
          </p:cNvCxnSpPr>
          <p:nvPr/>
        </p:nvCxnSpPr>
        <p:spPr>
          <a:xfrm>
            <a:off x="10290212" y="690955"/>
            <a:ext cx="0" cy="4796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9552384" y="1170564"/>
            <a:ext cx="180020" cy="53024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4000" y="44625"/>
            <a:ext cx="827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Alkali Metals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51584" y="62567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Alkaline Earth Metals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703512" y="648300"/>
            <a:ext cx="0" cy="10525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423592" y="985898"/>
            <a:ext cx="194510" cy="7149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063552" y="4869160"/>
            <a:ext cx="835292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583832" y="1113538"/>
            <a:ext cx="2952328" cy="440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096001" y="1043444"/>
            <a:ext cx="1298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Metalloids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797145" y="1338700"/>
            <a:ext cx="739014" cy="53024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23792" y="19888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Transition Metals</a:t>
            </a:r>
          </a:p>
        </p:txBody>
      </p:sp>
      <p:sp>
        <p:nvSpPr>
          <p:cNvPr id="8" name="Left Brace 7"/>
          <p:cNvSpPr/>
          <p:nvPr/>
        </p:nvSpPr>
        <p:spPr>
          <a:xfrm rot="5400000">
            <a:off x="4949901" y="62715"/>
            <a:ext cx="360040" cy="481247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122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0.tqn.com/d/chemistry/1/0/w/F/2/PeriodicTable-Black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r="6941"/>
          <a:stretch/>
        </p:blipFill>
        <p:spPr bwMode="auto">
          <a:xfrm>
            <a:off x="1524001" y="938524"/>
            <a:ext cx="9107487" cy="594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40417" y="44625"/>
            <a:ext cx="89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0 charge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0344472" y="690956"/>
            <a:ext cx="0" cy="5778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1" idx="2"/>
          </p:cNvCxnSpPr>
          <p:nvPr/>
        </p:nvCxnSpPr>
        <p:spPr>
          <a:xfrm>
            <a:off x="9876420" y="1195012"/>
            <a:ext cx="0" cy="57302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4000" y="44625"/>
            <a:ext cx="827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+1 charge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19536" y="550422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+2 charge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919536" y="648299"/>
            <a:ext cx="0" cy="4796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51584" y="1184464"/>
            <a:ext cx="0" cy="51634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063552" y="4869160"/>
            <a:ext cx="8567935" cy="1988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83832" y="1113538"/>
            <a:ext cx="2952328" cy="440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08368" y="548681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-1 charge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28" name="TextBox 1027"/>
          <p:cNvSpPr txBox="1"/>
          <p:nvPr/>
        </p:nvSpPr>
        <p:spPr>
          <a:xfrm>
            <a:off x="3359696" y="538133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Groups (Columns)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08516" y="4725144"/>
            <a:ext cx="9195997" cy="646331"/>
            <a:chOff x="-15485" y="4725144"/>
            <a:chExt cx="9195997" cy="646331"/>
          </a:xfrm>
        </p:grpSpPr>
        <p:sp>
          <p:nvSpPr>
            <p:cNvPr id="37" name="TextBox 36"/>
            <p:cNvSpPr txBox="1"/>
            <p:nvPr/>
          </p:nvSpPr>
          <p:spPr>
            <a:xfrm>
              <a:off x="-15485" y="4725144"/>
              <a:ext cx="8430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Loses 1 e-</a:t>
              </a:r>
              <a:endParaRPr lang="en-GB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0580" y="4725144"/>
              <a:ext cx="8430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Loses 2 e-</a:t>
              </a:r>
              <a:endParaRPr lang="en-GB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884367" y="4725144"/>
              <a:ext cx="7245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Gains 1 e-</a:t>
              </a:r>
              <a:endParaRPr lang="en-GB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532440" y="4726885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N/A</a:t>
              </a:r>
              <a:endParaRPr lang="en-GB" baseline="-25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Multiply 2"/>
          <p:cNvSpPr/>
          <p:nvPr/>
        </p:nvSpPr>
        <p:spPr>
          <a:xfrm>
            <a:off x="3330454" y="2185267"/>
            <a:ext cx="3240360" cy="3240360"/>
          </a:xfrm>
          <a:prstGeom prst="mathMultiply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59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Video: Development of the 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Watch the video and answer the following questions.</a:t>
            </a:r>
          </a:p>
          <a:p>
            <a:endParaRPr lang="en-GB" dirty="0"/>
          </a:p>
          <a:p>
            <a:r>
              <a:rPr lang="en-GB" dirty="0" smtClean="0"/>
              <a:t>How did the earliest scientists organise the elements?</a:t>
            </a:r>
          </a:p>
          <a:p>
            <a:r>
              <a:rPr lang="en-GB" dirty="0" smtClean="0"/>
              <a:t>How did Mendeleev group elements into what he called “families”?</a:t>
            </a:r>
          </a:p>
          <a:p>
            <a:r>
              <a:rPr lang="en-GB" dirty="0" smtClean="0"/>
              <a:t>What was so amazing about Mendeleev's table?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00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of the 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2527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Read the article and BRIEFLY summarise the contribution of the following scientists to the development of the Periodic Table.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US" b="1" dirty="0"/>
              <a:t>Johann </a:t>
            </a:r>
            <a:r>
              <a:rPr lang="en-US" b="1" dirty="0" err="1"/>
              <a:t>Dobereiner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b="1" dirty="0" err="1"/>
              <a:t>A.E.Beguyer</a:t>
            </a:r>
            <a:r>
              <a:rPr lang="en-US" b="1" dirty="0"/>
              <a:t> de </a:t>
            </a:r>
            <a:r>
              <a:rPr lang="en-US" b="1" dirty="0" err="1"/>
              <a:t>Chancourtois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b="1" dirty="0"/>
              <a:t>John </a:t>
            </a:r>
            <a:r>
              <a:rPr lang="en-US" b="1" dirty="0" smtClean="0"/>
              <a:t>Newlands</a:t>
            </a:r>
          </a:p>
          <a:p>
            <a:r>
              <a:rPr lang="en-US" b="1" dirty="0">
                <a:solidFill>
                  <a:srgbClr val="FF0000"/>
                </a:solidFill>
              </a:rPr>
              <a:t>Dmitri Mendeleev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/>
              <a:t>Henry Moseley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/>
              <a:t>Glenn Seaborg</a:t>
            </a:r>
            <a:r>
              <a:rPr lang="en-US" dirty="0"/>
              <a:t> </a:t>
            </a:r>
            <a:endParaRPr lang="en-GB" dirty="0" smtClean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7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of the 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25273"/>
          </a:xfrm>
        </p:spPr>
        <p:txBody>
          <a:bodyPr>
            <a:normAutofit/>
          </a:bodyPr>
          <a:lstStyle/>
          <a:p>
            <a:r>
              <a:rPr lang="en-GB" dirty="0" smtClean="0"/>
              <a:t>Read the article and BRIEFLY summarise the contributions and changes to the development of the Periodic Table.</a:t>
            </a:r>
          </a:p>
          <a:p>
            <a:pPr marL="0" indent="0">
              <a:buNone/>
            </a:pPr>
            <a:r>
              <a:rPr lang="en-US" dirty="0"/>
              <a:t> </a:t>
            </a:r>
            <a:endParaRPr lang="en-US" dirty="0" smtClean="0"/>
          </a:p>
          <a:p>
            <a:r>
              <a:rPr lang="en-US" b="1" dirty="0"/>
              <a:t>John </a:t>
            </a:r>
            <a:r>
              <a:rPr lang="en-US" b="1" dirty="0" smtClean="0"/>
              <a:t>Newlands</a:t>
            </a:r>
          </a:p>
          <a:p>
            <a:r>
              <a:rPr lang="en-US" b="1" dirty="0">
                <a:solidFill>
                  <a:srgbClr val="FF0000"/>
                </a:solidFill>
              </a:rPr>
              <a:t>Dmitri Mendeleev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Modern Periodic Table</a:t>
            </a:r>
            <a:r>
              <a:rPr lang="en-US" dirty="0"/>
              <a:t> </a:t>
            </a:r>
            <a:endParaRPr lang="en-GB" dirty="0" smtClean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9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4 – Periodic Table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Learning Objectives:</a:t>
            </a:r>
          </a:p>
          <a:p>
            <a:pPr marL="514350" indent="-514350">
              <a:buAutoNum type="arabicPeriod"/>
            </a:pPr>
            <a:r>
              <a:rPr lang="en-GB" dirty="0" smtClean="0"/>
              <a:t>Describe the history of the development of the modern periodic table.</a:t>
            </a:r>
          </a:p>
          <a:p>
            <a:pPr marL="514350" indent="-514350">
              <a:buAutoNum type="arabicPeriod"/>
            </a:pPr>
            <a:r>
              <a:rPr lang="en-GB" dirty="0" smtClean="0"/>
              <a:t>Explain how the periodic table is organised.</a:t>
            </a:r>
          </a:p>
          <a:p>
            <a:pPr marL="514350" indent="-514350">
              <a:buAutoNum type="arabicPeriod"/>
            </a:pPr>
            <a:r>
              <a:rPr lang="en-GB" dirty="0" smtClean="0"/>
              <a:t>Locate on the periodic table and explain the properties of metals and non-metals.</a:t>
            </a:r>
          </a:p>
          <a:p>
            <a:pPr marL="514350" indent="-514350">
              <a:buAutoNum type="arabicPeriod"/>
            </a:pPr>
            <a:r>
              <a:rPr lang="en-GB" dirty="0" smtClean="0"/>
              <a:t>Analyse the properties of Group 0, Group 1, and Group 7 elements.</a:t>
            </a:r>
          </a:p>
          <a:p>
            <a:pPr marL="514350" indent="-514350">
              <a:buAutoNum type="arabicPeriod"/>
            </a:pPr>
            <a:r>
              <a:rPr lang="en-GB" dirty="0" smtClean="0"/>
              <a:t>Link the arrangement of groups on the periodic table to electron configuration and chemical properties.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2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you predict the mystery elements?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u="sng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://ca.pbslearningmedia.org/asset/phy03_int_ptable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GB" dirty="0" smtClean="0"/>
          </a:p>
          <a:p>
            <a:r>
              <a:rPr lang="en-GB" dirty="0" smtClean="0"/>
              <a:t>Fill in the letters for the mystery elements into the correct locations on the periodic table using the information given.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39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Video: Periodic Table of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https://www.brainpop.com/science/matterandchemistry/periodictableofelements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05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Ck9IX3Jbi3Q/Uh8e7GaWQlI/AAAAAAAABWc/wXSfpcAZixI/s1600/PeriodicTable-White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r="5478"/>
          <a:stretch/>
        </p:blipFill>
        <p:spPr bwMode="auto">
          <a:xfrm>
            <a:off x="3179298" y="643939"/>
            <a:ext cx="9003323" cy="57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1014" y="534572"/>
            <a:ext cx="29682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Arranged from left to right, top to bottom, by </a:t>
            </a:r>
            <a:r>
              <a:rPr lang="en-GB" sz="2400" b="1" dirty="0" smtClean="0">
                <a:solidFill>
                  <a:srgbClr val="FF0000"/>
                </a:solidFill>
              </a:rPr>
              <a:t>atomic number </a:t>
            </a:r>
            <a:r>
              <a:rPr lang="en-GB" sz="2400" dirty="0" smtClean="0"/>
              <a:t>(no. of protons).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Elements with similar properties are in the same column or </a:t>
            </a:r>
            <a:r>
              <a:rPr lang="en-GB" sz="2400" b="1" dirty="0" smtClean="0">
                <a:solidFill>
                  <a:srgbClr val="FF0000"/>
                </a:solidFill>
              </a:rPr>
              <a:t>group</a:t>
            </a:r>
            <a:r>
              <a:rPr lang="en-GB" sz="2400" dirty="0" smtClean="0"/>
              <a:t>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Patterns of properties repeat periodically (regular intervals), the rows are called </a:t>
            </a:r>
            <a:r>
              <a:rPr lang="en-GB" sz="2400" b="1" dirty="0" smtClean="0">
                <a:solidFill>
                  <a:srgbClr val="FF0000"/>
                </a:solidFill>
              </a:rPr>
              <a:t>periods</a:t>
            </a:r>
            <a:r>
              <a:rPr lang="en-GB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278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.bp.blogspot.com/-Ck9IX3Jbi3Q/Uh8e7GaWQlI/AAAAAAAABWc/wXSfpcAZixI/s1600/PeriodicTable-White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r="5478"/>
          <a:stretch/>
        </p:blipFill>
        <p:spPr bwMode="auto">
          <a:xfrm>
            <a:off x="1950775" y="826818"/>
            <a:ext cx="8585925" cy="544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8462" y="478301"/>
            <a:ext cx="237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Group 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0775" y="928468"/>
            <a:ext cx="792425" cy="36153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.bp.blogspot.com/-Ck9IX3Jbi3Q/Uh8e7GaWQlI/AAAAAAAABWc/wXSfpcAZixI/s1600/PeriodicTable-White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r="5478"/>
          <a:stretch/>
        </p:blipFill>
        <p:spPr bwMode="auto">
          <a:xfrm>
            <a:off x="1950775" y="826818"/>
            <a:ext cx="8585925" cy="544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641" y="2505333"/>
            <a:ext cx="1237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Period 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0775" y="2505332"/>
            <a:ext cx="8585925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1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Label the 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Label: Group 1, 2, 3, 4, 5, 6, 7, </a:t>
            </a:r>
            <a:r>
              <a:rPr lang="en-GB" dirty="0" smtClean="0"/>
              <a:t>0 (8).</a:t>
            </a:r>
          </a:p>
          <a:p>
            <a:r>
              <a:rPr lang="en-GB" dirty="0"/>
              <a:t>Label: Number of outer shell electrons for each group</a:t>
            </a:r>
            <a:r>
              <a:rPr lang="en-GB" dirty="0" smtClean="0"/>
              <a:t>.</a:t>
            </a:r>
          </a:p>
          <a:p>
            <a:r>
              <a:rPr lang="en-GB" dirty="0"/>
              <a:t>Label: Periods 1, 2, 3, 4, 5, 6, </a:t>
            </a:r>
            <a:r>
              <a:rPr lang="en-GB" dirty="0" smtClean="0"/>
              <a:t>7 </a:t>
            </a:r>
            <a:endParaRPr lang="en-US" dirty="0"/>
          </a:p>
          <a:p>
            <a:pPr lvl="0"/>
            <a:r>
              <a:rPr lang="en-GB" dirty="0"/>
              <a:t>Label: Halogens, Alkali Metals, Alkali Earth Metals, Noble Gases, and Transition Metals.</a:t>
            </a:r>
            <a:endParaRPr lang="en-US" dirty="0"/>
          </a:p>
          <a:p>
            <a:pPr lvl="0"/>
            <a:r>
              <a:rPr lang="en-GB" dirty="0"/>
              <a:t>Label or Colour: Metals, Semi-metals (metalloids), and Non-metals.</a:t>
            </a:r>
            <a:endParaRPr lang="en-US" dirty="0"/>
          </a:p>
          <a:p>
            <a:pPr lvl="0"/>
            <a:r>
              <a:rPr lang="en-GB" dirty="0" smtClean="0"/>
              <a:t>Label: +1, +2, -1, 0 charge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59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72770" y="550422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Group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6" name="Picture 2" descr="http://upload.wikimedia.org/wikipedia/commons/thumb/2/23/Periodic_table_simple_fi_bw.svg/640px-Periodic_table_simple_fi_bw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6"/>
          <a:stretch/>
        </p:blipFill>
        <p:spPr bwMode="auto">
          <a:xfrm>
            <a:off x="807018" y="841798"/>
            <a:ext cx="10886893" cy="557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910932" y="44625"/>
            <a:ext cx="89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Group 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8 (0)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414987" y="690956"/>
            <a:ext cx="0" cy="5778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1" idx="2"/>
          </p:cNvCxnSpPr>
          <p:nvPr/>
        </p:nvCxnSpPr>
        <p:spPr>
          <a:xfrm>
            <a:off x="10783383" y="1195011"/>
            <a:ext cx="0" cy="5730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3679" y="44625"/>
            <a:ext cx="827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Group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109215" y="648299"/>
            <a:ext cx="0" cy="4796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34554" y="1184464"/>
            <a:ext cx="0" cy="51634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583832" y="1113538"/>
            <a:ext cx="2952328" cy="440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365844" y="1201070"/>
            <a:ext cx="0" cy="5717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897792" y="548681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Group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315331" y="548681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Group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15567" y="53192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Group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25" name="Straight Arrow Connector 24"/>
          <p:cNvCxnSpPr>
            <a:stCxn id="24" idx="2"/>
          </p:cNvCxnSpPr>
          <p:nvPr/>
        </p:nvCxnSpPr>
        <p:spPr>
          <a:xfrm>
            <a:off x="8983619" y="699522"/>
            <a:ext cx="0" cy="10770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9596630" y="1204854"/>
            <a:ext cx="0" cy="5717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128578" y="538133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Group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724401" y="44625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Group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6</a:t>
            </a:r>
          </a:p>
        </p:txBody>
      </p:sp>
      <p:cxnSp>
        <p:nvCxnSpPr>
          <p:cNvPr id="31" name="Straight Arrow Connector 30"/>
          <p:cNvCxnSpPr>
            <a:stCxn id="30" idx="2"/>
          </p:cNvCxnSpPr>
          <p:nvPr/>
        </p:nvCxnSpPr>
        <p:spPr>
          <a:xfrm>
            <a:off x="10192453" y="690955"/>
            <a:ext cx="0" cy="10770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extBox 1027"/>
          <p:cNvSpPr txBox="1"/>
          <p:nvPr/>
        </p:nvSpPr>
        <p:spPr>
          <a:xfrm>
            <a:off x="3359696" y="538133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Groups (Columns)</a:t>
            </a:r>
          </a:p>
        </p:txBody>
      </p:sp>
      <p:sp>
        <p:nvSpPr>
          <p:cNvPr id="3" name="Multiply 2"/>
          <p:cNvSpPr/>
          <p:nvPr/>
        </p:nvSpPr>
        <p:spPr>
          <a:xfrm>
            <a:off x="3501439" y="3175944"/>
            <a:ext cx="3240360" cy="3240360"/>
          </a:xfrm>
          <a:prstGeom prst="mathMultiply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3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thumb/2/23/Periodic_table_simple_fi_bw.svg/640px-Periodic_table_simple_fi_bw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6"/>
          <a:stretch/>
        </p:blipFill>
        <p:spPr bwMode="auto">
          <a:xfrm>
            <a:off x="1463121" y="1131844"/>
            <a:ext cx="9816377" cy="502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79776" y="69443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Periods (Rows)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969" y="1385373"/>
            <a:ext cx="827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Period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969" y="2104424"/>
            <a:ext cx="827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Period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81361" y="1747295"/>
            <a:ext cx="58176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81361" y="2462722"/>
            <a:ext cx="58176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4969" y="2747993"/>
            <a:ext cx="827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Period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81361" y="3154519"/>
            <a:ext cx="58176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4969" y="3429874"/>
            <a:ext cx="827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Period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81361" y="3836400"/>
            <a:ext cx="58176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250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625</Words>
  <Application>Microsoft Office PowerPoint</Application>
  <PresentationFormat>Widescreen</PresentationFormat>
  <Paragraphs>169</Paragraphs>
  <Slides>20</Slides>
  <Notes>8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2_Office Theme</vt:lpstr>
      <vt:lpstr>Starter</vt:lpstr>
      <vt:lpstr>Lesson 4 – Periodic Table</vt:lpstr>
      <vt:lpstr>Video: Periodic Table of Elements</vt:lpstr>
      <vt:lpstr>PowerPoint Presentation</vt:lpstr>
      <vt:lpstr>PowerPoint Presentation</vt:lpstr>
      <vt:lpstr>PowerPoint Presentation</vt:lpstr>
      <vt:lpstr>Label the Periodic Table</vt:lpstr>
      <vt:lpstr>PowerPoint Presentation</vt:lpstr>
      <vt:lpstr>PowerPoint Presentation</vt:lpstr>
      <vt:lpstr>PowerPoint Presentation</vt:lpstr>
      <vt:lpstr>PowerPoint Presentation</vt:lpstr>
      <vt:lpstr>Metals vs. Non-Metals</vt:lpstr>
      <vt:lpstr>PowerPoint Presentation</vt:lpstr>
      <vt:lpstr>PowerPoint Presentation</vt:lpstr>
      <vt:lpstr>PowerPoint Presentation</vt:lpstr>
      <vt:lpstr>PowerPoint Presentation</vt:lpstr>
      <vt:lpstr>Video: Development of the Periodic Table</vt:lpstr>
      <vt:lpstr>Development of the Periodic Table</vt:lpstr>
      <vt:lpstr>Development of the Periodic Table</vt:lpstr>
      <vt:lpstr>Can you predict the mystery elements?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4 – Periodic Table</dc:title>
  <dc:creator>Jessica Luu</dc:creator>
  <cp:lastModifiedBy>Jessica Luu</cp:lastModifiedBy>
  <cp:revision>28</cp:revision>
  <dcterms:created xsi:type="dcterms:W3CDTF">2016-01-01T15:12:24Z</dcterms:created>
  <dcterms:modified xsi:type="dcterms:W3CDTF">2016-04-06T10:07:06Z</dcterms:modified>
</cp:coreProperties>
</file>