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3" r:id="rId7"/>
    <p:sldId id="266" r:id="rId8"/>
    <p:sldId id="264" r:id="rId9"/>
    <p:sldId id="267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6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0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7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9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3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9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21D2-8C6B-4145-B67A-652E0F9E7A4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602A-150C-418D-AB5D-391248ADC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1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W_C10cEzM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add_edexcel/periodic_table/groupsact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NaBMvJXdJ4&amp;index=70&amp;list=PLW0gavSzhMlReKGMVfUt6YuNQsO0bqSM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qh5myTmcRs" TargetMode="External"/><Relationship Id="rId2" Type="http://schemas.openxmlformats.org/officeDocument/2006/relationships/hyperlink" Target="https://www.youtube.com/watch?v=CmiitvJiCP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Periodic Table Quiz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lightest element on the periodic table?</a:t>
            </a:r>
          </a:p>
          <a:p>
            <a:r>
              <a:rPr lang="en-GB" dirty="0" smtClean="0"/>
              <a:t>How many elements are there?</a:t>
            </a:r>
          </a:p>
          <a:p>
            <a:r>
              <a:rPr lang="en-GB" dirty="0" smtClean="0"/>
              <a:t>What is the name for columns?</a:t>
            </a:r>
          </a:p>
          <a:p>
            <a:r>
              <a:rPr lang="en-GB" dirty="0" smtClean="0"/>
              <a:t>What is the name for rows?</a:t>
            </a:r>
          </a:p>
          <a:p>
            <a:r>
              <a:rPr lang="en-GB" dirty="0" smtClean="0"/>
              <a:t>What do all the elements in the same column have in common?</a:t>
            </a:r>
          </a:p>
          <a:p>
            <a:r>
              <a:rPr lang="en-GB" dirty="0" smtClean="0"/>
              <a:t>What do all the elements in the same row have in common?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7 – Halogens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https://www.youtube.com/watch?v=yW_C10cEzMk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66" y="250019"/>
            <a:ext cx="10515600" cy="1325563"/>
          </a:xfrm>
        </p:spPr>
        <p:txBody>
          <a:bodyPr/>
          <a:lstStyle/>
          <a:p>
            <a:r>
              <a:rPr lang="en-GB" dirty="0" smtClean="0"/>
              <a:t>Halogens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66" y="1575582"/>
            <a:ext cx="11338560" cy="4601381"/>
          </a:xfrm>
        </p:spPr>
        <p:txBody>
          <a:bodyPr/>
          <a:lstStyle/>
          <a:p>
            <a:r>
              <a:rPr lang="en-US" dirty="0" smtClean="0"/>
              <a:t>The elements in Group 7 of the periodic table, known as the </a:t>
            </a:r>
            <a:r>
              <a:rPr lang="en-US" b="1" dirty="0" smtClean="0">
                <a:solidFill>
                  <a:srgbClr val="FF0000"/>
                </a:solidFill>
              </a:rPr>
              <a:t>halogens</a:t>
            </a:r>
            <a:r>
              <a:rPr lang="en-US" dirty="0" smtClean="0"/>
              <a:t>.</a:t>
            </a:r>
          </a:p>
          <a:p>
            <a:r>
              <a:rPr lang="en-GB" dirty="0" smtClean="0"/>
              <a:t>They are </a:t>
            </a:r>
            <a:r>
              <a:rPr lang="en-GB" b="1" dirty="0" smtClean="0">
                <a:solidFill>
                  <a:srgbClr val="FF0000"/>
                </a:solidFill>
              </a:rPr>
              <a:t>non-metals</a:t>
            </a:r>
            <a:r>
              <a:rPr lang="en-GB" dirty="0" smtClean="0"/>
              <a:t>. Fluorine and chlorine are gases, bromine is a liquid, and iodine is a solid.</a:t>
            </a:r>
          </a:p>
          <a:p>
            <a:r>
              <a:rPr lang="en-GB" dirty="0" smtClean="0"/>
              <a:t>They are all </a:t>
            </a:r>
            <a:r>
              <a:rPr lang="en-GB" b="1" dirty="0" smtClean="0">
                <a:solidFill>
                  <a:srgbClr val="FF0000"/>
                </a:solidFill>
              </a:rPr>
              <a:t>diatomic molecules </a:t>
            </a:r>
            <a:r>
              <a:rPr lang="en-GB" dirty="0" smtClean="0"/>
              <a:t>(found in pairs).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React with metals </a:t>
            </a:r>
            <a:r>
              <a:rPr lang="en-GB" dirty="0" smtClean="0"/>
              <a:t>by gaining one electron and </a:t>
            </a:r>
            <a:r>
              <a:rPr lang="en-GB" b="1" dirty="0" smtClean="0">
                <a:solidFill>
                  <a:srgbClr val="FF0000"/>
                </a:solidFill>
              </a:rPr>
              <a:t>forming negative ions </a:t>
            </a:r>
            <a:r>
              <a:rPr lang="en-GB" dirty="0" smtClean="0"/>
              <a:t>(</a:t>
            </a:r>
            <a:r>
              <a:rPr lang="en-GB" b="1" dirty="0" smtClean="0">
                <a:solidFill>
                  <a:srgbClr val="FF0000"/>
                </a:solidFill>
              </a:rPr>
              <a:t>-1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charge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melting and boiling points increases down the group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reactivity decreases </a:t>
            </a:r>
            <a:r>
              <a:rPr lang="en-GB" dirty="0" smtClean="0"/>
              <a:t>as you go </a:t>
            </a:r>
            <a:r>
              <a:rPr lang="en-GB" b="1" dirty="0" smtClean="0">
                <a:solidFill>
                  <a:srgbClr val="FF0000"/>
                </a:solidFill>
              </a:rPr>
              <a:t>down the group</a:t>
            </a:r>
            <a:r>
              <a:rPr lang="en-GB" dirty="0" smtClean="0"/>
              <a:t>.</a:t>
            </a:r>
            <a:r>
              <a:rPr lang="en-GB" dirty="0" smtClean="0">
                <a:sym typeface="Wingdings" panose="05000000000000000000" pitchFamily="2" charset="2"/>
              </a:rPr>
              <a:t> This is because the farther away the electron is from the nucleus, the more difficult it is to attract.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2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www.bbc.co.uk/schools/gcsebitesize/science/add_edexcel/periodic_table/groupsact.shtml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0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5 – Groups of the Periodic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217" y="1811557"/>
            <a:ext cx="1088956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Identify metals and non-metals on the periodic table.</a:t>
            </a:r>
          </a:p>
          <a:p>
            <a:pPr marL="514350" indent="-514350">
              <a:buAutoNum type="arabicPeriod"/>
            </a:pPr>
            <a:r>
              <a:rPr lang="en-GB" dirty="0" smtClean="0"/>
              <a:t>Locate and describe the properties of Groups 1, 7, and 0.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the differences between metals and non-metals on the basis of their characteristic physical and chemical </a:t>
            </a:r>
            <a:r>
              <a:rPr lang="en-US" dirty="0" smtClean="0"/>
              <a:t>properties.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how properties of the elements in groups depend on the outer shell of </a:t>
            </a:r>
            <a:r>
              <a:rPr lang="en-US" dirty="0" smtClean="0"/>
              <a:t>electrons of </a:t>
            </a:r>
            <a:r>
              <a:rPr lang="en-US" dirty="0"/>
              <a:t>the </a:t>
            </a:r>
            <a:r>
              <a:rPr lang="en-US" dirty="0" smtClean="0"/>
              <a:t>atoms and predict </a:t>
            </a:r>
            <a:r>
              <a:rPr lang="en-US" dirty="0"/>
              <a:t>properties from given trends down the group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smtClean="0"/>
              <a:t>Compare chemical and physical properties between Group 0, 1, and 7.</a:t>
            </a:r>
          </a:p>
        </p:txBody>
      </p:sp>
    </p:spTree>
    <p:extLst>
      <p:ext uri="{BB962C8B-B14F-4D97-AF65-F5344CB8AC3E}">
        <p14:creationId xmlns:p14="http://schemas.microsoft.com/office/powerpoint/2010/main" val="17351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6897" y="421395"/>
            <a:ext cx="6092483" cy="1325563"/>
          </a:xfrm>
        </p:spPr>
        <p:txBody>
          <a:bodyPr/>
          <a:lstStyle/>
          <a:p>
            <a:pPr algn="ctr"/>
            <a:r>
              <a:rPr lang="en-GB" dirty="0" smtClean="0"/>
              <a:t>Metals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10622" y="533937"/>
            <a:ext cx="4332849" cy="6026713"/>
          </a:xfrm>
        </p:spPr>
        <p:txBody>
          <a:bodyPr>
            <a:normAutofit/>
          </a:bodyPr>
          <a:lstStyle/>
          <a:p>
            <a:r>
              <a:rPr lang="en-GB" dirty="0" smtClean="0"/>
              <a:t>The majority of elements are metals.</a:t>
            </a:r>
          </a:p>
          <a:p>
            <a:r>
              <a:rPr lang="en-GB" dirty="0" smtClean="0"/>
              <a:t>They are located on the bottom left of the periodic table.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Physical Properties</a:t>
            </a:r>
            <a:r>
              <a:rPr lang="en-GB" dirty="0" smtClean="0"/>
              <a:t>:</a:t>
            </a:r>
          </a:p>
          <a:p>
            <a:r>
              <a:rPr lang="en-GB" dirty="0" smtClean="0"/>
              <a:t>Good conductors</a:t>
            </a:r>
          </a:p>
          <a:p>
            <a:r>
              <a:rPr lang="en-GB" dirty="0" smtClean="0"/>
              <a:t>Malleable</a:t>
            </a:r>
          </a:p>
          <a:p>
            <a:r>
              <a:rPr lang="en-GB" dirty="0" smtClean="0"/>
              <a:t>High melting/boiling pts</a:t>
            </a:r>
          </a:p>
          <a:p>
            <a:r>
              <a:rPr lang="en-GB" dirty="0" smtClean="0"/>
              <a:t>High density</a:t>
            </a:r>
          </a:p>
          <a:p>
            <a:r>
              <a:rPr lang="en-GB" dirty="0" smtClean="0"/>
              <a:t>Lustrous (shiny)</a:t>
            </a:r>
            <a:endParaRPr lang="en-US" dirty="0"/>
          </a:p>
        </p:txBody>
      </p:sp>
      <p:pic>
        <p:nvPicPr>
          <p:cNvPr id="4" name="Picture 2" descr="http://www.mhhe.com/physsci/chemistry/chang7/esp/folder_structure/pe/m2/s4/assets/images/pem2s4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3" y="1958906"/>
            <a:ext cx="6874760" cy="413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1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847" y="365125"/>
            <a:ext cx="5604803" cy="1325563"/>
          </a:xfrm>
        </p:spPr>
        <p:txBody>
          <a:bodyPr/>
          <a:lstStyle/>
          <a:p>
            <a:pPr algn="ctr"/>
            <a:r>
              <a:rPr lang="en-GB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39" y="1690688"/>
            <a:ext cx="5719861" cy="4813008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Chemical Properties</a:t>
            </a:r>
            <a:endParaRPr lang="en-GB" b="1" dirty="0"/>
          </a:p>
          <a:p>
            <a:r>
              <a:rPr lang="en-GB" dirty="0" smtClean="0"/>
              <a:t>Metals have </a:t>
            </a:r>
            <a:r>
              <a:rPr lang="en-GB" b="1" dirty="0" smtClean="0">
                <a:solidFill>
                  <a:srgbClr val="FF0000"/>
                </a:solidFill>
              </a:rPr>
              <a:t>very few electrons </a:t>
            </a:r>
            <a:r>
              <a:rPr lang="en-GB" dirty="0" smtClean="0"/>
              <a:t>in their </a:t>
            </a:r>
            <a:r>
              <a:rPr lang="en-GB" b="1" dirty="0" smtClean="0">
                <a:solidFill>
                  <a:srgbClr val="FF0000"/>
                </a:solidFill>
              </a:rPr>
              <a:t>outer shell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They </a:t>
            </a:r>
            <a:r>
              <a:rPr lang="en-GB" b="1" dirty="0" smtClean="0">
                <a:solidFill>
                  <a:srgbClr val="FF0000"/>
                </a:solidFill>
              </a:rPr>
              <a:t>lose</a:t>
            </a:r>
            <a:r>
              <a:rPr lang="en-GB" dirty="0" smtClean="0"/>
              <a:t> these outer electrons to </a:t>
            </a:r>
            <a:r>
              <a:rPr lang="en-GB" b="1" dirty="0" smtClean="0">
                <a:solidFill>
                  <a:srgbClr val="FF0000"/>
                </a:solidFill>
              </a:rPr>
              <a:t>become stable</a:t>
            </a:r>
            <a:r>
              <a:rPr lang="en-GB" dirty="0" smtClean="0"/>
              <a:t>. (Full shell = stable)</a:t>
            </a:r>
          </a:p>
          <a:p>
            <a:r>
              <a:rPr lang="en-GB" dirty="0" smtClean="0"/>
              <a:t>When they lose electrons there are now </a:t>
            </a:r>
            <a:r>
              <a:rPr lang="en-GB" b="1" dirty="0" smtClean="0">
                <a:solidFill>
                  <a:srgbClr val="FF0000"/>
                </a:solidFill>
              </a:rPr>
              <a:t>more protons </a:t>
            </a:r>
            <a:r>
              <a:rPr lang="en-GB" dirty="0" smtClean="0"/>
              <a:t>(</a:t>
            </a:r>
            <a:r>
              <a:rPr lang="en-GB" b="1" dirty="0" smtClean="0">
                <a:solidFill>
                  <a:srgbClr val="FF0000"/>
                </a:solidFill>
              </a:rPr>
              <a:t>+</a:t>
            </a:r>
            <a:r>
              <a:rPr lang="en-GB" dirty="0" smtClean="0"/>
              <a:t>) than electrons (-).</a:t>
            </a:r>
          </a:p>
          <a:p>
            <a:r>
              <a:rPr lang="en-GB" dirty="0" smtClean="0"/>
              <a:t>Metals form </a:t>
            </a:r>
            <a:r>
              <a:rPr lang="en-GB" b="1" dirty="0" smtClean="0">
                <a:solidFill>
                  <a:srgbClr val="FF0000"/>
                </a:solidFill>
              </a:rPr>
              <a:t>positive (+) ions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1030" name="Picture 6" descr="http://www.bbc.co.uk/staticarchive/66e0e9ee0d7ec51db3b4d1dfbdedee5f55af700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4" t="13932" r="15875" b="13241"/>
          <a:stretch/>
        </p:blipFill>
        <p:spPr bwMode="auto">
          <a:xfrm>
            <a:off x="5976650" y="2223931"/>
            <a:ext cx="5717725" cy="355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215411"/>
              </p:ext>
            </p:extLst>
          </p:nvPr>
        </p:nvGraphicFramePr>
        <p:xfrm>
          <a:off x="416883" y="274320"/>
          <a:ext cx="11361828" cy="6105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87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536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Metals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Non-Metals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8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Location on Periodic Table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Bottom left of periodic table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 right of the periodic table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5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State of Matter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Solid at room temp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Most are gases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7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MP/BP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High melting/boiling</a:t>
                      </a:r>
                      <a:r>
                        <a:rPr lang="en-GB" sz="2800" baseline="0" dirty="0" smtClean="0"/>
                        <a:t> pts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Low melting/boiling</a:t>
                      </a:r>
                      <a:r>
                        <a:rPr lang="en-GB" sz="2800" baseline="0" dirty="0" smtClean="0"/>
                        <a:t> pts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536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Physical Properties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Good conductors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Poor conductors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536">
                <a:tc v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Malleable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Brittle (solids)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83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Chemical</a:t>
                      </a:r>
                      <a:r>
                        <a:rPr lang="en-US" sz="3200" baseline="0" dirty="0" smtClean="0"/>
                        <a:t> Properties</a:t>
                      </a:r>
                      <a:endParaRPr lang="en-US" sz="3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Form positive</a:t>
                      </a:r>
                      <a:r>
                        <a:rPr lang="en-GB" sz="2800" baseline="0" dirty="0" smtClean="0"/>
                        <a:t> ions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Form negative</a:t>
                      </a:r>
                      <a:r>
                        <a:rPr lang="en-GB" sz="2800" baseline="0" dirty="0" smtClean="0"/>
                        <a:t> ions (or do not form ions)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7830">
                <a:tc v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Lose electrons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Gain or share electrons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1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0 (8/18) Noble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https://www.youtube.com/watch?v=qNaBMvJXdJ4&amp;index=70&amp;list=PLW0gavSzhMlReKGMVfUt6YuNQsO0bqSMV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Noble Gases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elements in Group 0 of the periodic table are called the </a:t>
            </a:r>
            <a:r>
              <a:rPr lang="en-US" b="1" dirty="0">
                <a:solidFill>
                  <a:srgbClr val="FF0000"/>
                </a:solidFill>
              </a:rPr>
              <a:t>noble gases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</a:rPr>
              <a:t>unreactive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do not easily form molecules </a:t>
            </a:r>
            <a:r>
              <a:rPr lang="en-US" dirty="0"/>
              <a:t>because their atoms have </a:t>
            </a:r>
            <a:r>
              <a:rPr lang="en-US" b="1" dirty="0">
                <a:solidFill>
                  <a:srgbClr val="FF0000"/>
                </a:solidFill>
              </a:rPr>
              <a:t>stable</a:t>
            </a:r>
            <a:r>
              <a:rPr lang="en-US" dirty="0"/>
              <a:t> arrangements of electrons.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noble gases have </a:t>
            </a:r>
            <a:r>
              <a:rPr lang="en-US" b="1" dirty="0">
                <a:solidFill>
                  <a:srgbClr val="FF0000"/>
                </a:solidFill>
              </a:rPr>
              <a:t>eight electrons </a:t>
            </a:r>
            <a:r>
              <a:rPr lang="en-US" dirty="0"/>
              <a:t>in their outer energy level, except for helium, which has only two electrons.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boiling points </a:t>
            </a:r>
            <a:r>
              <a:rPr lang="en-US" dirty="0"/>
              <a:t>of the noble gases </a:t>
            </a:r>
            <a:r>
              <a:rPr lang="en-US" b="1" dirty="0">
                <a:solidFill>
                  <a:srgbClr val="FF0000"/>
                </a:solidFill>
              </a:rPr>
              <a:t>increase</a:t>
            </a:r>
            <a:r>
              <a:rPr lang="en-US" dirty="0"/>
              <a:t> with increasing relative atomic mass (</a:t>
            </a:r>
            <a:r>
              <a:rPr lang="en-US" b="1" dirty="0">
                <a:solidFill>
                  <a:srgbClr val="FF0000"/>
                </a:solidFill>
              </a:rPr>
              <a:t>going down the group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5132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1 – Alkali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https://www.youtube.com/watch?v=CmiitvJiCPc</a:t>
            </a:r>
            <a:endParaRPr lang="en-US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Group 2 – Alkaline Earth Metals</a:t>
            </a:r>
            <a:endParaRPr lang="en-GB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https://www.youtube.com/watch?v=8qh5myTmcRs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88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26" y="140042"/>
            <a:ext cx="10515600" cy="1325563"/>
          </a:xfrm>
        </p:spPr>
        <p:txBody>
          <a:bodyPr/>
          <a:lstStyle/>
          <a:p>
            <a:r>
              <a:rPr lang="en-GB" dirty="0" smtClean="0"/>
              <a:t>Alkali Metals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62" y="1333254"/>
            <a:ext cx="11451102" cy="5264493"/>
          </a:xfrm>
        </p:spPr>
        <p:txBody>
          <a:bodyPr>
            <a:normAutofit/>
          </a:bodyPr>
          <a:lstStyle/>
          <a:p>
            <a:r>
              <a:rPr lang="en-US" dirty="0"/>
              <a:t>The elements in Group 1 of the periodic table, known as the </a:t>
            </a:r>
            <a:r>
              <a:rPr lang="en-US" b="1" dirty="0">
                <a:solidFill>
                  <a:srgbClr val="FF0000"/>
                </a:solidFill>
              </a:rPr>
              <a:t>alkali </a:t>
            </a:r>
            <a:r>
              <a:rPr lang="en-US" b="1" dirty="0" smtClean="0">
                <a:solidFill>
                  <a:srgbClr val="FF0000"/>
                </a:solidFill>
              </a:rPr>
              <a:t>metals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GB" dirty="0" smtClean="0"/>
              <a:t>Are metals with </a:t>
            </a:r>
            <a:r>
              <a:rPr lang="en-GB" b="1" dirty="0" smtClean="0">
                <a:solidFill>
                  <a:srgbClr val="FF0000"/>
                </a:solidFill>
              </a:rPr>
              <a:t>low density </a:t>
            </a:r>
            <a:r>
              <a:rPr lang="en-GB" dirty="0" smtClean="0"/>
              <a:t>(the first three are less dense than water)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React with non-metals </a:t>
            </a:r>
            <a:r>
              <a:rPr lang="en-GB" dirty="0" smtClean="0"/>
              <a:t>by losing 1 electron to form </a:t>
            </a:r>
            <a:r>
              <a:rPr lang="en-GB" b="1" dirty="0" smtClean="0">
                <a:solidFill>
                  <a:srgbClr val="FF0000"/>
                </a:solidFill>
              </a:rPr>
              <a:t>positive ions </a:t>
            </a:r>
            <a:r>
              <a:rPr lang="en-GB" dirty="0" smtClean="0"/>
              <a:t>(</a:t>
            </a:r>
            <a:r>
              <a:rPr lang="en-GB" b="1" dirty="0" smtClean="0">
                <a:solidFill>
                  <a:srgbClr val="FF0000"/>
                </a:solidFill>
              </a:rPr>
              <a:t>+1 charge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Reaction with water gives off hydrogen gas and a metal hydroxide (OH)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Alkali Metal + Water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Hydrogen + Alkali Metal Hydroxide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The alkali metal hydroxide are white solids that dissolve to form alkaline solutions.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The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reactivity increases </a:t>
            </a:r>
            <a:r>
              <a:rPr lang="en-GB" dirty="0" smtClean="0">
                <a:sym typeface="Wingdings" panose="05000000000000000000" pitchFamily="2" charset="2"/>
              </a:rPr>
              <a:t>as you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go down the group</a:t>
            </a:r>
            <a:r>
              <a:rPr lang="en-GB" dirty="0" smtClean="0">
                <a:sym typeface="Wingdings" panose="05000000000000000000" pitchFamily="2" charset="2"/>
              </a:rPr>
              <a:t>. This is because the farther away the electron is from the nucleus, the easier it is to remove.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294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637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Periodic Table Quiz</vt:lpstr>
      <vt:lpstr>Lesson 5 – Groups of the Periodic Table</vt:lpstr>
      <vt:lpstr>Metals</vt:lpstr>
      <vt:lpstr>Metals</vt:lpstr>
      <vt:lpstr>PowerPoint Presentation</vt:lpstr>
      <vt:lpstr>Group 0 (8/18) Noble Gases</vt:lpstr>
      <vt:lpstr>Noble Gases Summary</vt:lpstr>
      <vt:lpstr>Group 1 – Alkali Metals</vt:lpstr>
      <vt:lpstr>Alkali Metals Summary</vt:lpstr>
      <vt:lpstr>Group 7 – Halogens </vt:lpstr>
      <vt:lpstr>Halogens 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 – Groups of the Periodic Table</dc:title>
  <dc:creator>Jessica Luu</dc:creator>
  <cp:lastModifiedBy>Jessica Luu</cp:lastModifiedBy>
  <cp:revision>18</cp:revision>
  <dcterms:created xsi:type="dcterms:W3CDTF">2016-01-02T13:55:14Z</dcterms:created>
  <dcterms:modified xsi:type="dcterms:W3CDTF">2016-03-15T11:23:47Z</dcterms:modified>
</cp:coreProperties>
</file>