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  <p:sldId id="262" r:id="rId6"/>
    <p:sldId id="263" r:id="rId7"/>
    <p:sldId id="266" r:id="rId8"/>
    <p:sldId id="264" r:id="rId9"/>
    <p:sldId id="267" r:id="rId10"/>
    <p:sldId id="265" r:id="rId11"/>
    <p:sldId id="268" r:id="rId12"/>
    <p:sldId id="269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01" autoAdjust="0"/>
    <p:restoredTop sz="94660"/>
  </p:normalViewPr>
  <p:slideViewPr>
    <p:cSldViewPr snapToGrid="0">
      <p:cViewPr varScale="1">
        <p:scale>
          <a:sx n="88" d="100"/>
          <a:sy n="88" d="100"/>
        </p:scale>
        <p:origin x="80" y="6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621D2-8C6B-4145-B67A-652E0F9E7A43}" type="datetimeFigureOut">
              <a:rPr lang="en-US" smtClean="0"/>
              <a:t>3/15/2016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F602A-150C-418D-AB5D-391248ADC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5268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621D2-8C6B-4145-B67A-652E0F9E7A43}" type="datetimeFigureOut">
              <a:rPr lang="en-US" smtClean="0"/>
              <a:t>3/15/2016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F602A-150C-418D-AB5D-391248ADC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79367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621D2-8C6B-4145-B67A-652E0F9E7A43}" type="datetimeFigureOut">
              <a:rPr lang="en-US" smtClean="0"/>
              <a:t>3/15/2016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F602A-150C-418D-AB5D-391248ADC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5080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621D2-8C6B-4145-B67A-652E0F9E7A43}" type="datetimeFigureOut">
              <a:rPr lang="en-US" smtClean="0"/>
              <a:t>3/15/2016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F602A-150C-418D-AB5D-391248ADC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9796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621D2-8C6B-4145-B67A-652E0F9E7A43}" type="datetimeFigureOut">
              <a:rPr lang="en-US" smtClean="0"/>
              <a:t>3/15/2016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F602A-150C-418D-AB5D-391248ADC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093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621D2-8C6B-4145-B67A-652E0F9E7A43}" type="datetimeFigureOut">
              <a:rPr lang="en-US" smtClean="0"/>
              <a:t>3/15/2016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F602A-150C-418D-AB5D-391248ADC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3287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621D2-8C6B-4145-B67A-652E0F9E7A43}" type="datetimeFigureOut">
              <a:rPr lang="en-US" smtClean="0"/>
              <a:t>3/15/2016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F602A-150C-418D-AB5D-391248ADC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09880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621D2-8C6B-4145-B67A-652E0F9E7A43}" type="datetimeFigureOut">
              <a:rPr lang="en-US" smtClean="0"/>
              <a:t>3/15/2016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F602A-150C-418D-AB5D-391248ADC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97554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621D2-8C6B-4145-B67A-652E0F9E7A43}" type="datetimeFigureOut">
              <a:rPr lang="en-US" smtClean="0"/>
              <a:t>3/15/2016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F602A-150C-418D-AB5D-391248ADC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7477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621D2-8C6B-4145-B67A-652E0F9E7A43}" type="datetimeFigureOut">
              <a:rPr lang="en-US" smtClean="0"/>
              <a:t>3/15/2016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F602A-150C-418D-AB5D-391248ADC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3311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621D2-8C6B-4145-B67A-652E0F9E7A43}" type="datetimeFigureOut">
              <a:rPr lang="en-US" smtClean="0"/>
              <a:t>3/15/2016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F602A-150C-418D-AB5D-391248ADC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17980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7621D2-8C6B-4145-B67A-652E0F9E7A43}" type="datetimeFigureOut">
              <a:rPr lang="en-US" smtClean="0"/>
              <a:t>3/15/2016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7F602A-150C-418D-AB5D-391248ADC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55155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yW_C10cEzMk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bc.co.uk/schools/gcsebitesize/science/add_edexcel/periodic_table/groupsact.shtm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qNaBMvJXdJ4&amp;index=70&amp;list=PLW0gavSzhMlReKGMVfUt6YuNQsO0bqSMV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8qh5myTmcRs" TargetMode="External"/><Relationship Id="rId2" Type="http://schemas.openxmlformats.org/officeDocument/2006/relationships/hyperlink" Target="https://www.youtube.com/watch?v=CmiitvJiCPc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Periodic Table Quiz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What is the lightest element on the periodic table?</a:t>
            </a:r>
          </a:p>
          <a:p>
            <a:r>
              <a:rPr lang="en-GB" dirty="0" smtClean="0"/>
              <a:t>How many elements are there?</a:t>
            </a:r>
          </a:p>
          <a:p>
            <a:r>
              <a:rPr lang="en-GB" dirty="0" smtClean="0"/>
              <a:t>What is the name for columns?</a:t>
            </a:r>
          </a:p>
          <a:p>
            <a:r>
              <a:rPr lang="en-GB" dirty="0" smtClean="0"/>
              <a:t>What is the name for rows?</a:t>
            </a:r>
          </a:p>
          <a:p>
            <a:r>
              <a:rPr lang="en-GB" dirty="0" smtClean="0"/>
              <a:t>What do all the elements in the same column have in common?</a:t>
            </a:r>
          </a:p>
          <a:p>
            <a:r>
              <a:rPr lang="en-GB" dirty="0" smtClean="0"/>
              <a:t>What do all the elements in the same row have in common?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7544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Group 7 – Halogens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https://www.youtube.com/watch?v=yW_C10cEzMk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53959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0166" y="250019"/>
            <a:ext cx="10515600" cy="1325563"/>
          </a:xfrm>
        </p:spPr>
        <p:txBody>
          <a:bodyPr/>
          <a:lstStyle/>
          <a:p>
            <a:r>
              <a:rPr lang="en-GB" dirty="0" smtClean="0"/>
              <a:t>Halogens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166" y="1575582"/>
            <a:ext cx="11338560" cy="4601381"/>
          </a:xfrm>
        </p:spPr>
        <p:txBody>
          <a:bodyPr/>
          <a:lstStyle/>
          <a:p>
            <a:r>
              <a:rPr lang="en-US" dirty="0" smtClean="0"/>
              <a:t>The elements in Group 7 of the periodic table, known as the </a:t>
            </a:r>
            <a:r>
              <a:rPr lang="en-US" b="1" dirty="0" smtClean="0">
                <a:solidFill>
                  <a:srgbClr val="FF0000"/>
                </a:solidFill>
              </a:rPr>
              <a:t>halogens</a:t>
            </a:r>
            <a:r>
              <a:rPr lang="en-US" dirty="0" smtClean="0"/>
              <a:t>.</a:t>
            </a:r>
          </a:p>
          <a:p>
            <a:r>
              <a:rPr lang="en-GB" dirty="0" smtClean="0"/>
              <a:t>They are </a:t>
            </a:r>
            <a:r>
              <a:rPr lang="en-GB" b="1" dirty="0" smtClean="0">
                <a:solidFill>
                  <a:srgbClr val="FF0000"/>
                </a:solidFill>
              </a:rPr>
              <a:t>non-metals</a:t>
            </a:r>
            <a:r>
              <a:rPr lang="en-GB" dirty="0" smtClean="0"/>
              <a:t>. Fluorine and chlorine are gases, bromine is a liquid, and iodine is a solid.</a:t>
            </a:r>
          </a:p>
          <a:p>
            <a:r>
              <a:rPr lang="en-GB" dirty="0" smtClean="0"/>
              <a:t>They are all </a:t>
            </a:r>
            <a:r>
              <a:rPr lang="en-GB" b="1" dirty="0" smtClean="0">
                <a:solidFill>
                  <a:srgbClr val="FF0000"/>
                </a:solidFill>
              </a:rPr>
              <a:t>diatomic molecules </a:t>
            </a:r>
            <a:r>
              <a:rPr lang="en-GB" dirty="0" smtClean="0"/>
              <a:t>(found in pairs).</a:t>
            </a:r>
          </a:p>
          <a:p>
            <a:r>
              <a:rPr lang="en-GB" b="1" dirty="0" smtClean="0">
                <a:solidFill>
                  <a:srgbClr val="FF0000"/>
                </a:solidFill>
              </a:rPr>
              <a:t>React with metals </a:t>
            </a:r>
            <a:r>
              <a:rPr lang="en-GB" dirty="0" smtClean="0"/>
              <a:t>by gaining one electron and </a:t>
            </a:r>
            <a:r>
              <a:rPr lang="en-GB" b="1" dirty="0" smtClean="0">
                <a:solidFill>
                  <a:srgbClr val="FF0000"/>
                </a:solidFill>
              </a:rPr>
              <a:t>forming negative ions </a:t>
            </a:r>
            <a:r>
              <a:rPr lang="en-GB" dirty="0" smtClean="0"/>
              <a:t>(</a:t>
            </a:r>
            <a:r>
              <a:rPr lang="en-GB" b="1" dirty="0" smtClean="0">
                <a:solidFill>
                  <a:srgbClr val="FF0000"/>
                </a:solidFill>
              </a:rPr>
              <a:t>-1</a:t>
            </a:r>
            <a:r>
              <a:rPr lang="en-GB" dirty="0" smtClean="0"/>
              <a:t> </a:t>
            </a:r>
            <a:r>
              <a:rPr lang="en-GB" b="1" dirty="0" smtClean="0">
                <a:solidFill>
                  <a:srgbClr val="FF0000"/>
                </a:solidFill>
              </a:rPr>
              <a:t>charge</a:t>
            </a:r>
            <a:r>
              <a:rPr lang="en-GB" dirty="0" smtClean="0"/>
              <a:t>).</a:t>
            </a:r>
          </a:p>
          <a:p>
            <a:r>
              <a:rPr lang="en-GB" dirty="0" smtClean="0"/>
              <a:t>The </a:t>
            </a:r>
            <a:r>
              <a:rPr lang="en-GB" b="1" dirty="0" smtClean="0">
                <a:solidFill>
                  <a:srgbClr val="FF0000"/>
                </a:solidFill>
              </a:rPr>
              <a:t>melting and boiling points increases down the group</a:t>
            </a:r>
            <a:r>
              <a:rPr lang="en-GB" dirty="0" smtClean="0"/>
              <a:t>.</a:t>
            </a:r>
          </a:p>
          <a:p>
            <a:r>
              <a:rPr lang="en-GB" dirty="0" smtClean="0"/>
              <a:t>The </a:t>
            </a:r>
            <a:r>
              <a:rPr lang="en-GB" b="1" dirty="0" smtClean="0">
                <a:solidFill>
                  <a:srgbClr val="FF0000"/>
                </a:solidFill>
              </a:rPr>
              <a:t>reactivity decreases </a:t>
            </a:r>
            <a:r>
              <a:rPr lang="en-GB" dirty="0" smtClean="0"/>
              <a:t>as you go </a:t>
            </a:r>
            <a:r>
              <a:rPr lang="en-GB" b="1" dirty="0" smtClean="0">
                <a:solidFill>
                  <a:srgbClr val="FF0000"/>
                </a:solidFill>
              </a:rPr>
              <a:t>down the group</a:t>
            </a:r>
            <a:r>
              <a:rPr lang="en-GB" dirty="0" smtClean="0"/>
              <a:t>.</a:t>
            </a:r>
            <a:r>
              <a:rPr lang="en-GB" dirty="0" smtClean="0">
                <a:sym typeface="Wingdings" panose="05000000000000000000" pitchFamily="2" charset="2"/>
              </a:rPr>
              <a:t> This is because the farther away the electron is from the nucleus, the more difficult it is to attract.</a:t>
            </a:r>
            <a:endParaRPr lang="en-GB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72285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Summary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hlinkClick r:id="rId2"/>
              </a:rPr>
              <a:t>http://</a:t>
            </a:r>
            <a:r>
              <a:rPr lang="en-GB" dirty="0" smtClean="0">
                <a:hlinkClick r:id="rId2"/>
              </a:rPr>
              <a:t>www.bbc.co.uk/schools/gcsebitesize/science/add_edexcel/periodic_table/groupsact.shtml</a:t>
            </a:r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4208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Lesson 5 – Groups of the Periodic Table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51217" y="1811557"/>
            <a:ext cx="10889566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/>
              <a:t>Learning Objectives:</a:t>
            </a:r>
          </a:p>
          <a:p>
            <a:pPr marL="514350" indent="-514350">
              <a:buAutoNum type="arabicPeriod"/>
            </a:pPr>
            <a:r>
              <a:rPr lang="en-GB" dirty="0" smtClean="0"/>
              <a:t>Identify metals and non-metals on the periodic table.</a:t>
            </a:r>
          </a:p>
          <a:p>
            <a:pPr marL="514350" indent="-514350">
              <a:buAutoNum type="arabicPeriod"/>
            </a:pPr>
            <a:r>
              <a:rPr lang="en-GB" dirty="0" smtClean="0"/>
              <a:t>Locate and describe the properties of Groups 1, 7, and 0.</a:t>
            </a:r>
          </a:p>
          <a:p>
            <a:pPr marL="514350" indent="-514350">
              <a:buAutoNum type="arabicPeriod"/>
            </a:pPr>
            <a:r>
              <a:rPr lang="en-US" dirty="0" smtClean="0"/>
              <a:t>Explain </a:t>
            </a:r>
            <a:r>
              <a:rPr lang="en-US" dirty="0"/>
              <a:t>the differences between metals and non-metals on the basis of their characteristic physical and chemical </a:t>
            </a:r>
            <a:r>
              <a:rPr lang="en-US" dirty="0" smtClean="0"/>
              <a:t>properties.</a:t>
            </a:r>
          </a:p>
          <a:p>
            <a:pPr marL="514350" indent="-514350">
              <a:buAutoNum type="arabicPeriod"/>
            </a:pPr>
            <a:r>
              <a:rPr lang="en-US" dirty="0" smtClean="0"/>
              <a:t>Explain </a:t>
            </a:r>
            <a:r>
              <a:rPr lang="en-US" dirty="0"/>
              <a:t>how properties of the elements in groups depend on the outer shell of </a:t>
            </a:r>
            <a:r>
              <a:rPr lang="en-US" dirty="0" smtClean="0"/>
              <a:t>electrons of </a:t>
            </a:r>
            <a:r>
              <a:rPr lang="en-US" dirty="0"/>
              <a:t>the </a:t>
            </a:r>
            <a:r>
              <a:rPr lang="en-US" dirty="0" smtClean="0"/>
              <a:t>atoms and predict </a:t>
            </a:r>
            <a:r>
              <a:rPr lang="en-US" dirty="0"/>
              <a:t>properties from given trends down the group</a:t>
            </a:r>
            <a:r>
              <a:rPr lang="en-US" dirty="0" smtClean="0"/>
              <a:t>.</a:t>
            </a:r>
          </a:p>
          <a:p>
            <a:pPr marL="514350" indent="-514350">
              <a:buAutoNum type="arabicPeriod"/>
            </a:pPr>
            <a:r>
              <a:rPr lang="en-GB" dirty="0" smtClean="0"/>
              <a:t>Compare chemical and physical properties between Group 0, 1, and 7.</a:t>
            </a:r>
          </a:p>
        </p:txBody>
      </p:sp>
    </p:spTree>
    <p:extLst>
      <p:ext uri="{BB962C8B-B14F-4D97-AF65-F5344CB8AC3E}">
        <p14:creationId xmlns:p14="http://schemas.microsoft.com/office/powerpoint/2010/main" val="1735122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756897" y="421395"/>
            <a:ext cx="6092483" cy="1325563"/>
          </a:xfrm>
        </p:spPr>
        <p:txBody>
          <a:bodyPr/>
          <a:lstStyle/>
          <a:p>
            <a:pPr algn="ctr"/>
            <a:r>
              <a:rPr lang="en-GB" dirty="0" smtClean="0"/>
              <a:t>Metals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7610622" y="533937"/>
            <a:ext cx="4332849" cy="6026713"/>
          </a:xfrm>
        </p:spPr>
        <p:txBody>
          <a:bodyPr>
            <a:normAutofit/>
          </a:bodyPr>
          <a:lstStyle/>
          <a:p>
            <a:r>
              <a:rPr lang="en-GB" dirty="0" smtClean="0"/>
              <a:t>The majority of elements are metals.</a:t>
            </a:r>
          </a:p>
          <a:p>
            <a:r>
              <a:rPr lang="en-GB" dirty="0" smtClean="0"/>
              <a:t>They are located on the bottom left of the periodic table.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b="1" dirty="0" smtClean="0">
                <a:solidFill>
                  <a:srgbClr val="002060"/>
                </a:solidFill>
              </a:rPr>
              <a:t>Physical Properties</a:t>
            </a:r>
            <a:r>
              <a:rPr lang="en-GB" dirty="0" smtClean="0"/>
              <a:t>:</a:t>
            </a:r>
          </a:p>
          <a:p>
            <a:r>
              <a:rPr lang="en-GB" dirty="0" smtClean="0"/>
              <a:t>Good conductors</a:t>
            </a:r>
          </a:p>
          <a:p>
            <a:r>
              <a:rPr lang="en-GB" dirty="0" smtClean="0"/>
              <a:t>Malleable</a:t>
            </a:r>
          </a:p>
          <a:p>
            <a:r>
              <a:rPr lang="en-GB" dirty="0" smtClean="0"/>
              <a:t>High melting/boiling pts</a:t>
            </a:r>
          </a:p>
          <a:p>
            <a:r>
              <a:rPr lang="en-GB" dirty="0" smtClean="0"/>
              <a:t>High density</a:t>
            </a:r>
          </a:p>
          <a:p>
            <a:r>
              <a:rPr lang="en-GB" dirty="0" smtClean="0"/>
              <a:t>Lustrous (shiny)</a:t>
            </a:r>
            <a:endParaRPr lang="en-US" dirty="0"/>
          </a:p>
        </p:txBody>
      </p:sp>
      <p:pic>
        <p:nvPicPr>
          <p:cNvPr id="4" name="Picture 2" descr="http://www.mhhe.com/physsci/chemistry/chang7/esp/folder_structure/pe/m2/s4/assets/images/pem2s4_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503" y="1958906"/>
            <a:ext cx="6874760" cy="41336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72196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1847" y="365125"/>
            <a:ext cx="5604803" cy="1325563"/>
          </a:xfrm>
        </p:spPr>
        <p:txBody>
          <a:bodyPr/>
          <a:lstStyle/>
          <a:p>
            <a:pPr algn="ctr"/>
            <a:r>
              <a:rPr lang="en-GB" dirty="0" smtClean="0"/>
              <a:t>Metals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6139" y="1690688"/>
            <a:ext cx="5719861" cy="4813008"/>
          </a:xfrm>
        </p:spPr>
        <p:txBody>
          <a:bodyPr/>
          <a:lstStyle/>
          <a:p>
            <a:pPr marL="0" indent="0">
              <a:buNone/>
            </a:pPr>
            <a:r>
              <a:rPr lang="en-GB" b="1" dirty="0" smtClean="0"/>
              <a:t>Chemical Properties</a:t>
            </a:r>
            <a:endParaRPr lang="en-GB" b="1" dirty="0"/>
          </a:p>
          <a:p>
            <a:r>
              <a:rPr lang="en-GB" dirty="0" smtClean="0"/>
              <a:t>Metals have </a:t>
            </a:r>
            <a:r>
              <a:rPr lang="en-GB" b="1" dirty="0" smtClean="0">
                <a:solidFill>
                  <a:srgbClr val="FF0000"/>
                </a:solidFill>
              </a:rPr>
              <a:t>very few electrons </a:t>
            </a:r>
            <a:r>
              <a:rPr lang="en-GB" dirty="0" smtClean="0"/>
              <a:t>in their </a:t>
            </a:r>
            <a:r>
              <a:rPr lang="en-GB" b="1" dirty="0" smtClean="0">
                <a:solidFill>
                  <a:srgbClr val="FF0000"/>
                </a:solidFill>
              </a:rPr>
              <a:t>outer shell</a:t>
            </a:r>
            <a:r>
              <a:rPr lang="en-GB" dirty="0" smtClean="0"/>
              <a:t>.</a:t>
            </a:r>
          </a:p>
          <a:p>
            <a:r>
              <a:rPr lang="en-GB" dirty="0" smtClean="0"/>
              <a:t>They </a:t>
            </a:r>
            <a:r>
              <a:rPr lang="en-GB" b="1" dirty="0" smtClean="0">
                <a:solidFill>
                  <a:srgbClr val="FF0000"/>
                </a:solidFill>
              </a:rPr>
              <a:t>lose</a:t>
            </a:r>
            <a:r>
              <a:rPr lang="en-GB" dirty="0" smtClean="0"/>
              <a:t> these outer electrons to </a:t>
            </a:r>
            <a:r>
              <a:rPr lang="en-GB" b="1" dirty="0" smtClean="0">
                <a:solidFill>
                  <a:srgbClr val="FF0000"/>
                </a:solidFill>
              </a:rPr>
              <a:t>become stable</a:t>
            </a:r>
            <a:r>
              <a:rPr lang="en-GB" dirty="0" smtClean="0"/>
              <a:t>. (Full shell = stable)</a:t>
            </a:r>
          </a:p>
          <a:p>
            <a:r>
              <a:rPr lang="en-GB" dirty="0" smtClean="0"/>
              <a:t>When they lose electrons there are now </a:t>
            </a:r>
            <a:r>
              <a:rPr lang="en-GB" b="1" dirty="0" smtClean="0">
                <a:solidFill>
                  <a:srgbClr val="FF0000"/>
                </a:solidFill>
              </a:rPr>
              <a:t>more protons </a:t>
            </a:r>
            <a:r>
              <a:rPr lang="en-GB" dirty="0" smtClean="0"/>
              <a:t>(</a:t>
            </a:r>
            <a:r>
              <a:rPr lang="en-GB" b="1" dirty="0" smtClean="0">
                <a:solidFill>
                  <a:srgbClr val="FF0000"/>
                </a:solidFill>
              </a:rPr>
              <a:t>+</a:t>
            </a:r>
            <a:r>
              <a:rPr lang="en-GB" dirty="0" smtClean="0"/>
              <a:t>) than electrons (-).</a:t>
            </a:r>
          </a:p>
          <a:p>
            <a:r>
              <a:rPr lang="en-GB" dirty="0" smtClean="0"/>
              <a:t>Metals form </a:t>
            </a:r>
            <a:r>
              <a:rPr lang="en-GB" b="1" dirty="0" smtClean="0">
                <a:solidFill>
                  <a:srgbClr val="FF0000"/>
                </a:solidFill>
              </a:rPr>
              <a:t>positive (+) ions</a:t>
            </a:r>
            <a:r>
              <a:rPr lang="en-GB" dirty="0" smtClean="0"/>
              <a:t>.</a:t>
            </a:r>
          </a:p>
          <a:p>
            <a:endParaRPr lang="en-GB" dirty="0"/>
          </a:p>
        </p:txBody>
      </p:sp>
      <p:pic>
        <p:nvPicPr>
          <p:cNvPr id="1030" name="Picture 6" descr="http://www.bbc.co.uk/staticarchive/66e0e9ee0d7ec51db3b4d1dfbdedee5f55af7008.gif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004" t="13932" r="15875" b="13241"/>
          <a:stretch/>
        </p:blipFill>
        <p:spPr bwMode="auto">
          <a:xfrm>
            <a:off x="5976650" y="2223931"/>
            <a:ext cx="5717725" cy="35565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3021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99215411"/>
              </p:ext>
            </p:extLst>
          </p:nvPr>
        </p:nvGraphicFramePr>
        <p:xfrm>
          <a:off x="416883" y="274320"/>
          <a:ext cx="11361828" cy="6105558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7872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872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872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52536"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Metals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Non-Metals</a:t>
                      </a:r>
                      <a:endParaRPr lang="en-US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1783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Location on Periodic Table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Bottom left of periodic table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Top right of the periodic table</a:t>
                      </a: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2536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State of Matter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Solid at room temp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Most are gases</a:t>
                      </a: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39786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MP/BP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High melting/boiling</a:t>
                      </a:r>
                      <a:r>
                        <a:rPr lang="en-GB" sz="2800" baseline="0" dirty="0" smtClean="0"/>
                        <a:t> pts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Low melting/boiling</a:t>
                      </a:r>
                      <a:r>
                        <a:rPr lang="en-GB" sz="2800" baseline="0" dirty="0" smtClean="0"/>
                        <a:t> pts</a:t>
                      </a: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2536">
                <a:tc rowSpan="2"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Physical Properties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Good conductors</a:t>
                      </a:r>
                      <a:endParaRPr lang="en-US" sz="280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Poor conductors</a:t>
                      </a:r>
                      <a:endParaRPr lang="en-US" sz="280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52536">
                <a:tc vMerge="1"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Malleable</a:t>
                      </a:r>
                      <a:endParaRPr lang="en-US" sz="280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Brittle (solids)</a:t>
                      </a:r>
                      <a:endParaRPr lang="en-US" sz="280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017830">
                <a:tc rowSpan="2"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Chemical</a:t>
                      </a:r>
                      <a:r>
                        <a:rPr lang="en-US" sz="3200" baseline="0" dirty="0" smtClean="0"/>
                        <a:t> Properties</a:t>
                      </a:r>
                      <a:endParaRPr lang="en-US" sz="3200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Form positive</a:t>
                      </a:r>
                      <a:r>
                        <a:rPr lang="en-GB" sz="2800" baseline="0" dirty="0" smtClean="0"/>
                        <a:t> ions</a:t>
                      </a:r>
                      <a:endParaRPr lang="en-US" sz="2800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Form negative</a:t>
                      </a:r>
                      <a:r>
                        <a:rPr lang="en-GB" sz="2800" baseline="0" dirty="0" smtClean="0"/>
                        <a:t> ions (or do not form ions)</a:t>
                      </a:r>
                      <a:endParaRPr lang="en-US" sz="2800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017830">
                <a:tc vMerge="1"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Lose electrons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Gain or share electrons</a:t>
                      </a: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8168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Group 0 (8/18) Noble Gases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https://www.youtube.com/watch?v=qNaBMvJXdJ4&amp;index=70&amp;list=PLW0gavSzhMlReKGMVfUt6YuNQsO0bqSMV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613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Noble Gases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elements in Group 0 of the periodic table are called the </a:t>
            </a:r>
            <a:r>
              <a:rPr lang="en-US" b="1" dirty="0">
                <a:solidFill>
                  <a:srgbClr val="FF0000"/>
                </a:solidFill>
              </a:rPr>
              <a:t>noble gases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They </a:t>
            </a:r>
            <a:r>
              <a:rPr lang="en-US" dirty="0"/>
              <a:t>are </a:t>
            </a:r>
            <a:r>
              <a:rPr lang="en-US" b="1" dirty="0">
                <a:solidFill>
                  <a:srgbClr val="FF0000"/>
                </a:solidFill>
              </a:rPr>
              <a:t>unreactive</a:t>
            </a:r>
            <a:r>
              <a:rPr lang="en-US" dirty="0"/>
              <a:t> and </a:t>
            </a:r>
            <a:r>
              <a:rPr lang="en-US" b="1" dirty="0">
                <a:solidFill>
                  <a:srgbClr val="FF0000"/>
                </a:solidFill>
              </a:rPr>
              <a:t>do not easily form molecules </a:t>
            </a:r>
            <a:r>
              <a:rPr lang="en-US" dirty="0"/>
              <a:t>because their atoms have </a:t>
            </a:r>
            <a:r>
              <a:rPr lang="en-US" b="1" dirty="0">
                <a:solidFill>
                  <a:srgbClr val="FF0000"/>
                </a:solidFill>
              </a:rPr>
              <a:t>stable</a:t>
            </a:r>
            <a:r>
              <a:rPr lang="en-US" dirty="0"/>
              <a:t> arrangements of electrons.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noble gases have </a:t>
            </a:r>
            <a:r>
              <a:rPr lang="en-US" b="1" dirty="0">
                <a:solidFill>
                  <a:srgbClr val="FF0000"/>
                </a:solidFill>
              </a:rPr>
              <a:t>eight electrons </a:t>
            </a:r>
            <a:r>
              <a:rPr lang="en-US" dirty="0"/>
              <a:t>in their outer energy level, except for helium, which has only two electrons.</a:t>
            </a:r>
          </a:p>
          <a:p>
            <a:r>
              <a:rPr lang="en-US" dirty="0"/>
              <a:t>The </a:t>
            </a:r>
            <a:r>
              <a:rPr lang="en-US" b="1" dirty="0">
                <a:solidFill>
                  <a:srgbClr val="FF0000"/>
                </a:solidFill>
              </a:rPr>
              <a:t>boiling points </a:t>
            </a:r>
            <a:r>
              <a:rPr lang="en-US" dirty="0"/>
              <a:t>of the noble gases </a:t>
            </a:r>
            <a:r>
              <a:rPr lang="en-US" b="1" dirty="0">
                <a:solidFill>
                  <a:srgbClr val="FF0000"/>
                </a:solidFill>
              </a:rPr>
              <a:t>increase</a:t>
            </a:r>
            <a:r>
              <a:rPr lang="en-US" dirty="0"/>
              <a:t> with increasing relative atomic mass (</a:t>
            </a:r>
            <a:r>
              <a:rPr lang="en-US" b="1" dirty="0">
                <a:solidFill>
                  <a:srgbClr val="FF0000"/>
                </a:solidFill>
              </a:rPr>
              <a:t>going down the group</a:t>
            </a:r>
            <a:r>
              <a:rPr lang="en-US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31513219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Group 1 – Alkali Metals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hlinkClick r:id="rId2"/>
              </a:rPr>
              <a:t>https://www.youtube.com/watch?v=CmiitvJiCPc</a:t>
            </a:r>
            <a:endParaRPr lang="en-US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Group 2 – Alkaline Earth Metals</a:t>
            </a:r>
            <a:endParaRPr lang="en-GB" dirty="0"/>
          </a:p>
          <a:p>
            <a:pPr marL="0" indent="0">
              <a:buNone/>
            </a:pPr>
            <a:r>
              <a:rPr lang="en-US" dirty="0" smtClean="0">
                <a:hlinkClick r:id="rId3"/>
              </a:rPr>
              <a:t>https://www.youtube.com/watch?v=8qh5myTmcRs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44886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9726" y="140042"/>
            <a:ext cx="10515600" cy="1325563"/>
          </a:xfrm>
        </p:spPr>
        <p:txBody>
          <a:bodyPr/>
          <a:lstStyle/>
          <a:p>
            <a:r>
              <a:rPr lang="en-GB" dirty="0" smtClean="0"/>
              <a:t>Alkali Metals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7962" y="1333254"/>
            <a:ext cx="11451102" cy="5264493"/>
          </a:xfrm>
        </p:spPr>
        <p:txBody>
          <a:bodyPr>
            <a:normAutofit/>
          </a:bodyPr>
          <a:lstStyle/>
          <a:p>
            <a:r>
              <a:rPr lang="en-US" dirty="0"/>
              <a:t>The elements in Group 1 of the periodic table, known as the </a:t>
            </a:r>
            <a:r>
              <a:rPr lang="en-US" b="1" dirty="0">
                <a:solidFill>
                  <a:srgbClr val="FF0000"/>
                </a:solidFill>
              </a:rPr>
              <a:t>alkali </a:t>
            </a:r>
            <a:r>
              <a:rPr lang="en-US" b="1" dirty="0" smtClean="0">
                <a:solidFill>
                  <a:srgbClr val="FF0000"/>
                </a:solidFill>
              </a:rPr>
              <a:t>metals</a:t>
            </a:r>
            <a:r>
              <a:rPr lang="en-US" dirty="0"/>
              <a:t>.</a:t>
            </a:r>
            <a:endParaRPr lang="en-US" dirty="0" smtClean="0"/>
          </a:p>
          <a:p>
            <a:r>
              <a:rPr lang="en-GB" dirty="0" smtClean="0"/>
              <a:t>Are metals with </a:t>
            </a:r>
            <a:r>
              <a:rPr lang="en-GB" b="1" dirty="0" smtClean="0">
                <a:solidFill>
                  <a:srgbClr val="FF0000"/>
                </a:solidFill>
              </a:rPr>
              <a:t>low density </a:t>
            </a:r>
            <a:r>
              <a:rPr lang="en-GB" dirty="0" smtClean="0"/>
              <a:t>(the first three are less dense than water)</a:t>
            </a:r>
          </a:p>
          <a:p>
            <a:r>
              <a:rPr lang="en-GB" b="1" dirty="0" smtClean="0">
                <a:solidFill>
                  <a:srgbClr val="FF0000"/>
                </a:solidFill>
              </a:rPr>
              <a:t>React with non-metals </a:t>
            </a:r>
            <a:r>
              <a:rPr lang="en-GB" dirty="0" smtClean="0"/>
              <a:t>by losing 1 electron to form </a:t>
            </a:r>
            <a:r>
              <a:rPr lang="en-GB" b="1" dirty="0" smtClean="0">
                <a:solidFill>
                  <a:srgbClr val="FF0000"/>
                </a:solidFill>
              </a:rPr>
              <a:t>positive ions </a:t>
            </a:r>
            <a:r>
              <a:rPr lang="en-GB" dirty="0" smtClean="0"/>
              <a:t>(</a:t>
            </a:r>
            <a:r>
              <a:rPr lang="en-GB" b="1" dirty="0" smtClean="0">
                <a:solidFill>
                  <a:srgbClr val="FF0000"/>
                </a:solidFill>
              </a:rPr>
              <a:t>+1 charge</a:t>
            </a:r>
            <a:r>
              <a:rPr lang="en-GB" dirty="0" smtClean="0"/>
              <a:t>)</a:t>
            </a:r>
          </a:p>
          <a:p>
            <a:endParaRPr lang="en-GB" dirty="0" smtClean="0"/>
          </a:p>
          <a:p>
            <a:r>
              <a:rPr lang="en-GB" dirty="0" smtClean="0"/>
              <a:t>Reaction with water gives off hydrogen gas and a metal hydroxide (OH)</a:t>
            </a:r>
          </a:p>
          <a:p>
            <a:pPr marL="0" indent="0" algn="ctr">
              <a:buNone/>
            </a:pPr>
            <a:r>
              <a:rPr lang="en-GB" b="1" dirty="0" smtClean="0">
                <a:solidFill>
                  <a:srgbClr val="FF0000"/>
                </a:solidFill>
              </a:rPr>
              <a:t>Alkali Metal + Water </a:t>
            </a:r>
            <a:r>
              <a:rPr lang="en-GB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 Hydrogen + Alkali Metal Hydroxide</a:t>
            </a:r>
          </a:p>
          <a:p>
            <a:r>
              <a:rPr lang="en-GB" dirty="0" smtClean="0">
                <a:sym typeface="Wingdings" panose="05000000000000000000" pitchFamily="2" charset="2"/>
              </a:rPr>
              <a:t>The alkali metal hydroxide are white solids that dissolve to form alkaline solutions.</a:t>
            </a:r>
          </a:p>
          <a:p>
            <a:r>
              <a:rPr lang="en-GB" dirty="0" smtClean="0">
                <a:sym typeface="Wingdings" panose="05000000000000000000" pitchFamily="2" charset="2"/>
              </a:rPr>
              <a:t>The </a:t>
            </a:r>
            <a:r>
              <a:rPr lang="en-GB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reactivity increases </a:t>
            </a:r>
            <a:r>
              <a:rPr lang="en-GB" dirty="0" smtClean="0">
                <a:sym typeface="Wingdings" panose="05000000000000000000" pitchFamily="2" charset="2"/>
              </a:rPr>
              <a:t>as you </a:t>
            </a:r>
            <a:r>
              <a:rPr lang="en-GB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go down the group</a:t>
            </a:r>
            <a:r>
              <a:rPr lang="en-GB" dirty="0" smtClean="0">
                <a:sym typeface="Wingdings" panose="05000000000000000000" pitchFamily="2" charset="2"/>
              </a:rPr>
              <a:t>. This is because the farther away the electron is from the nucleus, the easier it is to remove.</a:t>
            </a:r>
            <a:endParaRPr lang="en-GB" dirty="0" smtClean="0"/>
          </a:p>
          <a:p>
            <a:pPr marL="457200" lvl="1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522949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</TotalTime>
  <Words>637</Words>
  <Application>Microsoft Office PowerPoint</Application>
  <PresentationFormat>Widescreen</PresentationFormat>
  <Paragraphs>83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Wingdings</vt:lpstr>
      <vt:lpstr>Office Theme</vt:lpstr>
      <vt:lpstr>Periodic Table Quiz</vt:lpstr>
      <vt:lpstr>Lesson 5 – Groups of the Periodic Table</vt:lpstr>
      <vt:lpstr>Metals</vt:lpstr>
      <vt:lpstr>Metals</vt:lpstr>
      <vt:lpstr>PowerPoint Presentation</vt:lpstr>
      <vt:lpstr>Group 0 (8/18) Noble Gases</vt:lpstr>
      <vt:lpstr>Noble Gases Summary</vt:lpstr>
      <vt:lpstr>Group 1 – Alkali Metals</vt:lpstr>
      <vt:lpstr>Alkali Metals Summary</vt:lpstr>
      <vt:lpstr>Group 7 – Halogens </vt:lpstr>
      <vt:lpstr>Halogens Summary</vt:lpstr>
      <vt:lpstr>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Lesson 5 – Groups of the Periodic Table</dc:title>
  <dc:creator>Jessica Luu</dc:creator>
  <cp:lastModifiedBy>Jessica Luu</cp:lastModifiedBy>
  <cp:revision>18</cp:revision>
  <dcterms:created xsi:type="dcterms:W3CDTF">2016-01-02T13:55:14Z</dcterms:created>
  <dcterms:modified xsi:type="dcterms:W3CDTF">2016-03-15T11:23:47Z</dcterms:modified>
</cp:coreProperties>
</file>