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94"/>
      </p:cViewPr>
      <p:guideLst/>
    </p:cSldViewPr>
  </p:slideViewPr>
  <p:notesTextViewPr>
    <p:cViewPr>
      <p:scale>
        <a:sx n="1" d="1"/>
        <a:sy n="1" d="1"/>
      </p:scale>
      <p:origin x="0" y="-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F3999-4F68-43B9-8284-89A0CF46E7D9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F785C-8DA3-4964-AE80-20FE12316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http://www.rsc.org/learn-chemistry/wiki/Expt:The_fractional_distillation_of_crude_oil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785C-8DA3-4964-AE80-20FE12316E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6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7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4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4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8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5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9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971E8-CC59-4038-9D20-E64BDFE928B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AC13C-CFC6-40E4-BB21-A06A6123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2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Desert Island Survival Challenge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714887"/>
          </a:xfrm>
        </p:spPr>
        <p:txBody>
          <a:bodyPr/>
          <a:lstStyle/>
          <a:p>
            <a:r>
              <a:rPr lang="en-GB" dirty="0" smtClean="0"/>
              <a:t>Describe how you could get drinkable fresh water from salt water.</a:t>
            </a:r>
            <a:endParaRPr lang="en-US" dirty="0"/>
          </a:p>
        </p:txBody>
      </p:sp>
      <p:pic>
        <p:nvPicPr>
          <p:cNvPr id="1028" name="Picture 4" descr="http://thumbs.dreamstime.com/z/desert-island-cartoon-illustration-coconut-palm-4069412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4"/>
          <a:stretch/>
        </p:blipFill>
        <p:spPr bwMode="auto">
          <a:xfrm>
            <a:off x="4039892" y="2794311"/>
            <a:ext cx="3444121" cy="351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198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942" y="0"/>
            <a:ext cx="4037428" cy="1325563"/>
          </a:xfrm>
        </p:spPr>
        <p:txBody>
          <a:bodyPr/>
          <a:lstStyle/>
          <a:p>
            <a:r>
              <a:rPr lang="en-GB" dirty="0" smtClean="0"/>
              <a:t>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955" y="1161268"/>
            <a:ext cx="6983438" cy="5433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Separates</a:t>
            </a:r>
            <a:r>
              <a:rPr lang="en-GB" dirty="0" smtClean="0"/>
              <a:t>: dyes from a mixture of dyes</a:t>
            </a:r>
          </a:p>
          <a:p>
            <a:pPr marL="0" indent="0">
              <a:buNone/>
            </a:pPr>
            <a:r>
              <a:rPr lang="en-GB" b="1" u="sng" dirty="0" smtClean="0"/>
              <a:t>Physical Property</a:t>
            </a:r>
            <a:r>
              <a:rPr lang="en-GB" dirty="0" smtClean="0"/>
              <a:t>: solubility and interaction with paper molecules</a:t>
            </a:r>
          </a:p>
          <a:p>
            <a:pPr marL="0" indent="0">
              <a:buNone/>
            </a:pPr>
            <a:r>
              <a:rPr lang="en-GB" b="1" u="sng" dirty="0" smtClean="0"/>
              <a:t>How does it work</a:t>
            </a:r>
            <a:r>
              <a:rPr lang="en-GB" dirty="0" smtClean="0"/>
              <a:t>: </a:t>
            </a:r>
          </a:p>
          <a:p>
            <a:r>
              <a:rPr lang="en-GB" dirty="0" smtClean="0"/>
              <a:t>A spot of the mixture of dyes is placed on chromatography paper (draw a pencil line).</a:t>
            </a:r>
          </a:p>
          <a:p>
            <a:r>
              <a:rPr lang="en-GB" dirty="0" smtClean="0"/>
              <a:t>Only the very bottom of chromatography paper is dipped into a solvent (usually water).</a:t>
            </a:r>
          </a:p>
          <a:p>
            <a:r>
              <a:rPr lang="en-GB" dirty="0" smtClean="0"/>
              <a:t>Paper absorbs the solvent and carries the dyes up the paper.</a:t>
            </a:r>
          </a:p>
          <a:p>
            <a:r>
              <a:rPr lang="en-GB" dirty="0" smtClean="0"/>
              <a:t>Different molecules will interact with the solvent and paper different amounts so will travel different distances up the paper.</a:t>
            </a:r>
            <a:endParaRPr lang="en-US" dirty="0"/>
          </a:p>
        </p:txBody>
      </p:sp>
      <p:pic>
        <p:nvPicPr>
          <p:cNvPr id="7170" name="Picture 2" descr="https://upload.wikimedia.org/wikipedia/commons/thumb/0/0a/Paper.jpg/300px-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317" y="1468217"/>
            <a:ext cx="3977272" cy="482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77393" y="456557"/>
            <a:ext cx="43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Chromatogram</a:t>
            </a:r>
            <a:r>
              <a:rPr lang="en-GB" sz="2000" dirty="0" smtClean="0"/>
              <a:t> = result showing the separation of the coloured substances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123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7 – Separating Mixtures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that a</a:t>
            </a:r>
            <a:r>
              <a:rPr lang="en-US" dirty="0" smtClean="0"/>
              <a:t> </a:t>
            </a:r>
            <a:r>
              <a:rPr lang="en-US" dirty="0"/>
              <a:t>mixture consists of two or more elements or compounds not chemically combined </a:t>
            </a:r>
            <a:r>
              <a:rPr lang="en-US" dirty="0" smtClean="0"/>
              <a:t>together and where the </a:t>
            </a:r>
            <a:r>
              <a:rPr lang="en-US" dirty="0"/>
              <a:t>chemical properties of each substance in the mixture are unchanged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the following method of separating mixtures; a) filtration, b) crystallisation, c) simple distillation, d) fractional distillation, and e) chromatography.</a:t>
            </a:r>
          </a:p>
          <a:p>
            <a:pPr marL="514350" indent="-514350">
              <a:buAutoNum type="arabicPeriod"/>
            </a:pPr>
            <a:r>
              <a:rPr lang="en-US" dirty="0" smtClean="0"/>
              <a:t>Suggest </a:t>
            </a:r>
            <a:r>
              <a:rPr lang="en-US" dirty="0"/>
              <a:t>suitable separation and purification techniques for mixtures when given appropriate </a:t>
            </a:r>
            <a:r>
              <a:rPr lang="en-US" dirty="0" smtClean="0"/>
              <a:t>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4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612" y="1825625"/>
            <a:ext cx="5464126" cy="435133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mixture</a:t>
            </a:r>
            <a:r>
              <a:rPr lang="en-US" dirty="0"/>
              <a:t> consists of two or more elements or compounds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chemically combined together.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chemical properties </a:t>
            </a:r>
            <a:r>
              <a:rPr lang="en-US" dirty="0"/>
              <a:t>of each substance in the mixture are </a:t>
            </a:r>
            <a:r>
              <a:rPr lang="en-US" b="1" dirty="0">
                <a:solidFill>
                  <a:srgbClr val="FF0000"/>
                </a:solidFill>
              </a:rPr>
              <a:t>unchanged</a:t>
            </a:r>
            <a:r>
              <a:rPr lang="en-US" dirty="0" smtClean="0"/>
              <a:t>.</a:t>
            </a:r>
          </a:p>
          <a:p>
            <a:r>
              <a:rPr lang="en-GB" dirty="0" smtClean="0"/>
              <a:t>Mixtures can be </a:t>
            </a:r>
            <a:r>
              <a:rPr lang="en-GB" b="1" dirty="0" smtClean="0">
                <a:solidFill>
                  <a:srgbClr val="FF0000"/>
                </a:solidFill>
              </a:rPr>
              <a:t>separated by physical processes</a:t>
            </a:r>
            <a:r>
              <a:rPr lang="en-GB" dirty="0"/>
              <a:t> </a:t>
            </a:r>
            <a:r>
              <a:rPr lang="en-GB" dirty="0" smtClean="0"/>
              <a:t>(NO chemical reactions involved).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thenakedscientists.com/HTML/uploads/RTEmagicC_CarrotStains-separating1png.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150" y="805570"/>
            <a:ext cx="3403551" cy="512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00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know about…</a:t>
            </a:r>
            <a:br>
              <a:rPr lang="en-GB" dirty="0" smtClean="0"/>
            </a:br>
            <a:r>
              <a:rPr lang="en-GB" dirty="0" smtClean="0"/>
              <a:t>Separation Techniques?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down explanations for the following separation techniques. How does it work? What types of mixtures does it separate? Include ideas about particles in your explanations if you can.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Filtration</a:t>
            </a:r>
          </a:p>
          <a:p>
            <a:r>
              <a:rPr lang="en-GB" dirty="0" smtClean="0"/>
              <a:t>Crystallisation</a:t>
            </a:r>
          </a:p>
          <a:p>
            <a:r>
              <a:rPr lang="en-GB" dirty="0" smtClean="0"/>
              <a:t>Distillation</a:t>
            </a:r>
          </a:p>
          <a:p>
            <a:r>
              <a:rPr lang="en-GB" dirty="0" smtClean="0"/>
              <a:t>Fractional Distillation</a:t>
            </a:r>
          </a:p>
          <a:p>
            <a:r>
              <a:rPr lang="en-GB" dirty="0" smtClean="0"/>
              <a:t>Chromatography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9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629" y="1690688"/>
            <a:ext cx="625191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Separates</a:t>
            </a:r>
            <a:r>
              <a:rPr lang="en-GB" dirty="0" smtClean="0"/>
              <a:t>: insoluble solids from a liquid</a:t>
            </a:r>
          </a:p>
          <a:p>
            <a:pPr marL="0" indent="0">
              <a:buNone/>
            </a:pPr>
            <a:r>
              <a:rPr lang="en-GB" b="1" u="sng" dirty="0" smtClean="0"/>
              <a:t>Physical Property</a:t>
            </a:r>
            <a:r>
              <a:rPr lang="en-GB" dirty="0" smtClean="0"/>
              <a:t>: solubility</a:t>
            </a:r>
          </a:p>
          <a:p>
            <a:pPr marL="0" indent="0">
              <a:buNone/>
            </a:pPr>
            <a:r>
              <a:rPr lang="en-GB" b="1" u="sng" dirty="0" smtClean="0"/>
              <a:t>How does it work</a:t>
            </a:r>
            <a:r>
              <a:rPr lang="en-GB" dirty="0" smtClean="0"/>
              <a:t>: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Filter paper </a:t>
            </a:r>
            <a:r>
              <a:rPr lang="en-GB" dirty="0" smtClean="0"/>
              <a:t>contains small holes that allow water molecules and soluble particles to pass through (</a:t>
            </a:r>
            <a:r>
              <a:rPr lang="en-GB" b="1" dirty="0" smtClean="0">
                <a:solidFill>
                  <a:srgbClr val="FF0000"/>
                </a:solidFill>
              </a:rPr>
              <a:t>filtrate</a:t>
            </a:r>
            <a:r>
              <a:rPr lang="en-GB" dirty="0" smtClean="0"/>
              <a:t>).</a:t>
            </a:r>
          </a:p>
          <a:p>
            <a:r>
              <a:rPr lang="en-GB" dirty="0" smtClean="0"/>
              <a:t>Insoluble solids have atoms which are still bonded together in a large molecule that cannot pass through the holes and is trapped by the filter paper (</a:t>
            </a:r>
            <a:r>
              <a:rPr lang="en-GB" b="1" dirty="0" smtClean="0">
                <a:solidFill>
                  <a:srgbClr val="FF0000"/>
                </a:solidFill>
              </a:rPr>
              <a:t>residue</a:t>
            </a:r>
            <a:r>
              <a:rPr lang="en-GB" dirty="0" smtClean="0"/>
              <a:t>).</a:t>
            </a:r>
            <a:endParaRPr lang="en-US" dirty="0"/>
          </a:p>
        </p:txBody>
      </p:sp>
      <p:pic>
        <p:nvPicPr>
          <p:cNvPr id="3074" name="Picture 2" descr="http://1.bp.blogspot.com/_x2cgV_U_CSI/S7XDsiaL6_I/AAAAAAAAACM/NvERQSTdWT4/s320/filtra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048" y="1640272"/>
            <a:ext cx="3811513" cy="391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81804" y="4832205"/>
            <a:ext cx="2391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Filtrate</a:t>
            </a:r>
            <a:r>
              <a:rPr lang="en-GB" sz="2800" dirty="0" smtClean="0"/>
              <a:t> = </a:t>
            </a:r>
          </a:p>
          <a:p>
            <a:r>
              <a:rPr lang="en-GB" sz="2800" dirty="0" smtClean="0"/>
              <a:t>Filtered liquid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981804" y="2784393"/>
            <a:ext cx="2391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Residue </a:t>
            </a:r>
            <a:r>
              <a:rPr lang="en-GB" sz="2800" dirty="0" smtClean="0"/>
              <a:t>= </a:t>
            </a:r>
          </a:p>
          <a:p>
            <a:r>
              <a:rPr lang="en-GB" sz="2800" dirty="0" smtClean="0"/>
              <a:t>Insoluble solid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54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25" y="113189"/>
            <a:ext cx="10515600" cy="1325563"/>
          </a:xfrm>
        </p:spPr>
        <p:txBody>
          <a:bodyPr/>
          <a:lstStyle/>
          <a:p>
            <a:r>
              <a:rPr lang="en-GB" dirty="0" smtClean="0"/>
              <a:t>Crystallisation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25" y="1372261"/>
            <a:ext cx="5928360" cy="4999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Separates</a:t>
            </a:r>
            <a:r>
              <a:rPr lang="en-GB" dirty="0" smtClean="0"/>
              <a:t>: soluble solids from a solution</a:t>
            </a:r>
          </a:p>
          <a:p>
            <a:pPr marL="0" indent="0">
              <a:buNone/>
            </a:pPr>
            <a:r>
              <a:rPr lang="en-GB" b="1" u="sng" dirty="0" smtClean="0"/>
              <a:t>Physical Property</a:t>
            </a:r>
            <a:r>
              <a:rPr lang="en-GB" dirty="0" smtClean="0"/>
              <a:t>: solubility</a:t>
            </a:r>
          </a:p>
          <a:p>
            <a:pPr marL="0" indent="0">
              <a:buNone/>
            </a:pPr>
            <a:r>
              <a:rPr lang="en-GB" b="1" u="sng" dirty="0" smtClean="0"/>
              <a:t>How does it work</a:t>
            </a:r>
            <a:r>
              <a:rPr lang="en-GB" dirty="0" smtClean="0"/>
              <a:t>: </a:t>
            </a:r>
          </a:p>
          <a:p>
            <a:r>
              <a:rPr lang="en-GB" dirty="0" smtClean="0"/>
              <a:t>Evaporating a liquid from a solution will produce a </a:t>
            </a:r>
            <a:r>
              <a:rPr lang="en-GB" b="1" dirty="0" smtClean="0">
                <a:solidFill>
                  <a:srgbClr val="FF0000"/>
                </a:solidFill>
              </a:rPr>
              <a:t>supersaturated solution </a:t>
            </a:r>
            <a:r>
              <a:rPr lang="en-GB" dirty="0" smtClean="0"/>
              <a:t>(there is more solute in the solution than the solubility limit).</a:t>
            </a:r>
          </a:p>
          <a:p>
            <a:r>
              <a:rPr lang="en-GB" dirty="0" smtClean="0"/>
              <a:t>Once the solution cools, the solid cannot stay in solution past it’s solubility limit and </a:t>
            </a:r>
            <a:r>
              <a:rPr lang="en-GB" b="1" dirty="0" smtClean="0">
                <a:solidFill>
                  <a:srgbClr val="FF0000"/>
                </a:solidFill>
              </a:rPr>
              <a:t>crystallises</a:t>
            </a:r>
            <a:r>
              <a:rPr lang="en-GB" dirty="0" smtClean="0"/>
              <a:t>.</a:t>
            </a:r>
          </a:p>
          <a:p>
            <a:endParaRPr lang="en-US" dirty="0"/>
          </a:p>
        </p:txBody>
      </p:sp>
      <p:pic>
        <p:nvPicPr>
          <p:cNvPr id="4098" name="Picture 2" descr="http://scienceisfun.wiki.hci.edu.sg/file/view/crystallisation.png/249090775/800x532/crystallis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39" y="1571636"/>
            <a:ext cx="5738782" cy="381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30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4" y="1506204"/>
            <a:ext cx="6828692" cy="4780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Separates</a:t>
            </a:r>
            <a:r>
              <a:rPr lang="en-GB" dirty="0" smtClean="0"/>
              <a:t>: liquid from a solution or mixture of two liquids</a:t>
            </a:r>
          </a:p>
          <a:p>
            <a:pPr marL="0" indent="0">
              <a:buNone/>
            </a:pPr>
            <a:r>
              <a:rPr lang="en-GB" b="1" u="sng" dirty="0" smtClean="0"/>
              <a:t>Physical Property</a:t>
            </a:r>
            <a:r>
              <a:rPr lang="en-GB" dirty="0" smtClean="0"/>
              <a:t>: boiling point</a:t>
            </a:r>
          </a:p>
          <a:p>
            <a:pPr marL="0" indent="0">
              <a:buNone/>
            </a:pPr>
            <a:r>
              <a:rPr lang="en-GB" b="1" u="sng" dirty="0" smtClean="0"/>
              <a:t>How does it work</a:t>
            </a:r>
            <a:r>
              <a:rPr lang="en-GB" dirty="0" smtClean="0"/>
              <a:t>: </a:t>
            </a:r>
          </a:p>
          <a:p>
            <a:r>
              <a:rPr lang="en-GB" dirty="0" smtClean="0"/>
              <a:t>Mixtures is heated to the boiling point of one liquid (but not hot enough to boil the second).</a:t>
            </a:r>
          </a:p>
          <a:p>
            <a:r>
              <a:rPr lang="en-GB" dirty="0" smtClean="0"/>
              <a:t>The liquid evaporates and enters the condenser.</a:t>
            </a:r>
          </a:p>
          <a:p>
            <a:r>
              <a:rPr lang="en-GB" dirty="0" smtClean="0"/>
              <a:t>The condenser cools the gas back into a liquid to be collected (</a:t>
            </a:r>
            <a:r>
              <a:rPr lang="en-GB" b="1" dirty="0" smtClean="0">
                <a:solidFill>
                  <a:srgbClr val="FF0000"/>
                </a:solidFill>
              </a:rPr>
              <a:t>distillate</a:t>
            </a:r>
            <a:r>
              <a:rPr lang="en-GB" dirty="0" smtClean="0"/>
              <a:t>).</a:t>
            </a:r>
            <a:endParaRPr lang="en-US" dirty="0"/>
          </a:p>
        </p:txBody>
      </p:sp>
      <p:pic>
        <p:nvPicPr>
          <p:cNvPr id="5122" name="Picture 2" descr="http://www.micromountain.com/sci_diagrams/sci_app/sci_app_assets/distil_lab_n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843" y="452759"/>
            <a:ext cx="3868957" cy="601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98412" y="1027906"/>
            <a:ext cx="2278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Thermometer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98412" y="5667900"/>
            <a:ext cx="2278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Heat source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78616" y="4232995"/>
            <a:ext cx="126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Mixture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102606" y="4864662"/>
            <a:ext cx="1686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Distillate</a:t>
            </a:r>
            <a:r>
              <a:rPr lang="en-GB" sz="2400" dirty="0" smtClean="0"/>
              <a:t> =</a:t>
            </a:r>
          </a:p>
          <a:p>
            <a:r>
              <a:rPr lang="en-GB" sz="2400" dirty="0" smtClean="0"/>
              <a:t>Pure Liquid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537895" y="2816009"/>
            <a:ext cx="2278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Condenser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0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Fractional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Separates</a:t>
            </a:r>
            <a:r>
              <a:rPr lang="en-GB" dirty="0" smtClean="0"/>
              <a:t>: multiple liquids from a mixture</a:t>
            </a:r>
          </a:p>
          <a:p>
            <a:pPr marL="0" indent="0">
              <a:buNone/>
            </a:pPr>
            <a:r>
              <a:rPr lang="en-GB" b="1" u="sng" dirty="0" smtClean="0"/>
              <a:t>Physical Property</a:t>
            </a:r>
            <a:r>
              <a:rPr lang="en-GB" dirty="0" smtClean="0"/>
              <a:t>: boiling point</a:t>
            </a:r>
          </a:p>
          <a:p>
            <a:pPr marL="0" indent="0">
              <a:buNone/>
            </a:pPr>
            <a:r>
              <a:rPr lang="en-GB" b="1" u="sng" dirty="0" smtClean="0"/>
              <a:t>How does it work</a:t>
            </a:r>
            <a:r>
              <a:rPr lang="en-GB" dirty="0" smtClean="0"/>
              <a:t>: METHOD 1</a:t>
            </a:r>
          </a:p>
          <a:p>
            <a:r>
              <a:rPr lang="en-GB" dirty="0" smtClean="0"/>
              <a:t>Mixtures is heated to the boiling point of liquid 1 (but not hot enough to boil the second).</a:t>
            </a:r>
          </a:p>
          <a:p>
            <a:r>
              <a:rPr lang="en-GB" dirty="0" smtClean="0"/>
              <a:t>The liquid evaporates and enters the </a:t>
            </a:r>
            <a:r>
              <a:rPr lang="en-GB" b="1" dirty="0" smtClean="0">
                <a:solidFill>
                  <a:srgbClr val="FF0000"/>
                </a:solidFill>
              </a:rPr>
              <a:t>condenser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condenser cools the gas back into a liquid to be collected.</a:t>
            </a:r>
          </a:p>
          <a:p>
            <a:r>
              <a:rPr lang="en-GB" dirty="0" smtClean="0"/>
              <a:t>Heat the mixture further to the boiling point of liquid 2 and repeat.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1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/>
          <a:lstStyle/>
          <a:p>
            <a:r>
              <a:rPr lang="en-GB" dirty="0" smtClean="0"/>
              <a:t>Fractional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0011"/>
            <a:ext cx="5829886" cy="4724180"/>
          </a:xfrm>
        </p:spPr>
        <p:txBody>
          <a:bodyPr>
            <a:normAutofit lnSpcReduction="10000"/>
          </a:bodyPr>
          <a:lstStyle/>
          <a:p>
            <a:r>
              <a:rPr lang="en-GB" b="1" u="sng" dirty="0" smtClean="0"/>
              <a:t>How does it work</a:t>
            </a:r>
            <a:r>
              <a:rPr lang="en-GB" dirty="0" smtClean="0"/>
              <a:t>: METHOD 2</a:t>
            </a:r>
          </a:p>
          <a:p>
            <a:r>
              <a:rPr lang="en-GB" dirty="0" smtClean="0"/>
              <a:t>Heat the mixture at a high temperature until ALL liquids evaporate.</a:t>
            </a:r>
          </a:p>
          <a:p>
            <a:r>
              <a:rPr lang="en-GB" dirty="0" smtClean="0"/>
              <a:t>Cool the liquids at different temperatures.</a:t>
            </a:r>
          </a:p>
          <a:p>
            <a:r>
              <a:rPr lang="en-GB" dirty="0" smtClean="0"/>
              <a:t>Liquids condense at different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locations with different temperatures (relating to their boiling points)</a:t>
            </a:r>
          </a:p>
          <a:p>
            <a:r>
              <a:rPr lang="en-GB" dirty="0" smtClean="0"/>
              <a:t>Each liquid mixture obtained is called a </a:t>
            </a:r>
            <a:r>
              <a:rPr lang="en-GB" b="1" dirty="0" smtClean="0">
                <a:solidFill>
                  <a:srgbClr val="FF0000"/>
                </a:solidFill>
              </a:rPr>
              <a:t>fraction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6146" name="Picture 2" descr="http://www.chem.ucla.edu/harding/IGOC/D/distillation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"/>
          <a:stretch/>
        </p:blipFill>
        <p:spPr bwMode="auto">
          <a:xfrm>
            <a:off x="6737668" y="1041973"/>
            <a:ext cx="3784966" cy="506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284070" y="1917707"/>
            <a:ext cx="150524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Fractions</a:t>
            </a:r>
            <a:r>
              <a:rPr lang="en-GB" dirty="0" smtClean="0"/>
              <a:t> = mixtures collected at different temperatures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0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627</Words>
  <Application>Microsoft Office PowerPoint</Application>
  <PresentationFormat>Widescreen</PresentationFormat>
  <Paragraphs>74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Desert Island Survival Challenge</vt:lpstr>
      <vt:lpstr>Lesson 7 – Separating Mixtures</vt:lpstr>
      <vt:lpstr>Mixtures</vt:lpstr>
      <vt:lpstr>What do you know about… Separation Techniques?</vt:lpstr>
      <vt:lpstr>Filtration</vt:lpstr>
      <vt:lpstr>Crystallisation</vt:lpstr>
      <vt:lpstr>Distillation</vt:lpstr>
      <vt:lpstr>Fractional Distillation</vt:lpstr>
      <vt:lpstr>Fractional Distillation</vt:lpstr>
      <vt:lpstr>Chromatography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Desert Island Survival Challenge</dc:title>
  <dc:creator>Jessica Luu</dc:creator>
  <cp:lastModifiedBy>Jessica Luu</cp:lastModifiedBy>
  <cp:revision>14</cp:revision>
  <dcterms:created xsi:type="dcterms:W3CDTF">2016-01-02T17:57:41Z</dcterms:created>
  <dcterms:modified xsi:type="dcterms:W3CDTF">2016-01-02T21:17:02Z</dcterms:modified>
</cp:coreProperties>
</file>