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8" r:id="rId2"/>
    <p:sldId id="277" r:id="rId3"/>
    <p:sldId id="270" r:id="rId4"/>
    <p:sldId id="257" r:id="rId5"/>
    <p:sldId id="259" r:id="rId6"/>
    <p:sldId id="272" r:id="rId7"/>
    <p:sldId id="274" r:id="rId8"/>
    <p:sldId id="260" r:id="rId9"/>
    <p:sldId id="261" r:id="rId10"/>
    <p:sldId id="262" r:id="rId11"/>
    <p:sldId id="269" r:id="rId12"/>
    <p:sldId id="276" r:id="rId13"/>
    <p:sldId id="275" r:id="rId14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7" autoAdjust="0"/>
    <p:restoredTop sz="94660"/>
  </p:normalViewPr>
  <p:slideViewPr>
    <p:cSldViewPr snapToGrid="0">
      <p:cViewPr>
        <p:scale>
          <a:sx n="50" d="100"/>
          <a:sy n="50" d="100"/>
        </p:scale>
        <p:origin x="-1200" y="-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081B1-3084-42EE-96C4-CACA1AD26A03}" type="datetimeFigureOut">
              <a:rPr lang="en-GB" smtClean="0"/>
              <a:t>30/01/2017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4BE71-AB00-4E4E-8B73-A62E04EFC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723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C12A-5116-412A-B707-BC415781042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F88A-90BA-47FB-893B-D07210C0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9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C12A-5116-412A-B707-BC415781042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F88A-90BA-47FB-893B-D07210C0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4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C12A-5116-412A-B707-BC415781042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F88A-90BA-47FB-893B-D07210C0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0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C12A-5116-412A-B707-BC415781042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F88A-90BA-47FB-893B-D07210C0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1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C12A-5116-412A-B707-BC415781042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F88A-90BA-47FB-893B-D07210C0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9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C12A-5116-412A-B707-BC415781042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F88A-90BA-47FB-893B-D07210C0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C12A-5116-412A-B707-BC415781042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F88A-90BA-47FB-893B-D07210C0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7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C12A-5116-412A-B707-BC415781042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F88A-90BA-47FB-893B-D07210C0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2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C12A-5116-412A-B707-BC415781042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F88A-90BA-47FB-893B-D07210C0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8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C12A-5116-412A-B707-BC415781042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F88A-90BA-47FB-893B-D07210C0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8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C12A-5116-412A-B707-BC415781042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F88A-90BA-47FB-893B-D07210C0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7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EC12A-5116-412A-B707-BC4157810425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2F88A-90BA-47FB-893B-D07210C0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4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L2: Defence Against Disease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Learning Objectives:</a:t>
            </a:r>
          </a:p>
          <a:p>
            <a:pPr marL="514350" indent="-514350">
              <a:buAutoNum type="arabicPeriod"/>
            </a:pPr>
            <a:r>
              <a:rPr lang="en-GB" dirty="0"/>
              <a:t>Describe the body’s first line of defence against </a:t>
            </a:r>
            <a:r>
              <a:rPr lang="en-GB" b="1" dirty="0">
                <a:solidFill>
                  <a:srgbClr val="FF0000"/>
                </a:solidFill>
              </a:rPr>
              <a:t>pathogens</a:t>
            </a:r>
            <a:r>
              <a:rPr lang="en-GB" dirty="0"/>
              <a:t>.</a:t>
            </a:r>
          </a:p>
          <a:p>
            <a:pPr marL="514350" indent="-514350">
              <a:buAutoNum type="arabicPeriod"/>
            </a:pPr>
            <a:r>
              <a:rPr lang="en-GB" dirty="0"/>
              <a:t>Describe the ways the </a:t>
            </a:r>
            <a:r>
              <a:rPr lang="en-GB" b="1" dirty="0">
                <a:solidFill>
                  <a:srgbClr val="FF0000"/>
                </a:solidFill>
              </a:rPr>
              <a:t>immune system </a:t>
            </a:r>
            <a:r>
              <a:rPr lang="en-GB" dirty="0"/>
              <a:t>deals with pathogens.</a:t>
            </a:r>
          </a:p>
          <a:p>
            <a:pPr marL="514350" indent="-514350">
              <a:buAutoNum type="arabicPeriod"/>
            </a:pPr>
            <a:r>
              <a:rPr lang="en-GB" dirty="0"/>
              <a:t>Explain how </a:t>
            </a:r>
            <a:r>
              <a:rPr lang="en-GB" b="1" dirty="0">
                <a:solidFill>
                  <a:srgbClr val="FF0000"/>
                </a:solidFill>
              </a:rPr>
              <a:t>white blood cells </a:t>
            </a:r>
            <a:r>
              <a:rPr lang="en-GB" dirty="0"/>
              <a:t>deal with pathogens in different ways.</a:t>
            </a:r>
          </a:p>
          <a:p>
            <a:pPr marL="514350" indent="-514350">
              <a:buAutoNum type="arabicPeriod"/>
            </a:pPr>
            <a:r>
              <a:rPr lang="en-GB" dirty="0"/>
              <a:t>Evaluate the effectiveness of </a:t>
            </a:r>
            <a:r>
              <a:rPr lang="en-GB" b="1" dirty="0">
                <a:solidFill>
                  <a:srgbClr val="FF0000"/>
                </a:solidFill>
              </a:rPr>
              <a:t>vaccinations</a:t>
            </a:r>
            <a:r>
              <a:rPr lang="en-GB" dirty="0"/>
              <a:t> in preventing disease.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01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rparry.co.uk/joomla/images/stories/white%20blood%20cel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10" r="27161"/>
          <a:stretch/>
        </p:blipFill>
        <p:spPr bwMode="auto">
          <a:xfrm>
            <a:off x="609601" y="2050473"/>
            <a:ext cx="7238999" cy="31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Produce Antitoxins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039100" y="1896049"/>
            <a:ext cx="365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White blood cells produce </a:t>
            </a:r>
            <a:r>
              <a:rPr lang="en-GB" sz="3600" b="1" dirty="0" smtClean="0">
                <a:solidFill>
                  <a:srgbClr val="FF0000"/>
                </a:solidFill>
              </a:rPr>
              <a:t>antitoxins</a:t>
            </a:r>
            <a:r>
              <a:rPr lang="en-GB" sz="3600" dirty="0" smtClean="0">
                <a:solidFill>
                  <a:srgbClr val="FF0000"/>
                </a:solidFill>
              </a:rPr>
              <a:t> </a:t>
            </a:r>
            <a:r>
              <a:rPr lang="en-GB" sz="3600" dirty="0"/>
              <a:t>that get rid of </a:t>
            </a:r>
            <a:r>
              <a:rPr lang="en-GB" sz="3600" b="1" dirty="0" smtClean="0">
                <a:solidFill>
                  <a:srgbClr val="FF0000"/>
                </a:solidFill>
              </a:rPr>
              <a:t>toxins</a:t>
            </a:r>
            <a:r>
              <a:rPr lang="en-GB" sz="3600" dirty="0" smtClean="0">
                <a:solidFill>
                  <a:srgbClr val="FF0000"/>
                </a:solidFill>
              </a:rPr>
              <a:t> </a:t>
            </a:r>
            <a:r>
              <a:rPr lang="en-GB" sz="3600" dirty="0" smtClean="0"/>
              <a:t>(poisons</a:t>
            </a:r>
            <a:r>
              <a:rPr lang="en-GB" sz="3600" dirty="0"/>
              <a:t>) made by germs.</a:t>
            </a:r>
          </a:p>
        </p:txBody>
      </p:sp>
    </p:spTree>
    <p:extLst>
      <p:ext uri="{BB962C8B-B14F-4D97-AF65-F5344CB8AC3E}">
        <p14:creationId xmlns:p14="http://schemas.microsoft.com/office/powerpoint/2010/main" val="233278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Immunisations (Vaccinations)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603" y="1771650"/>
            <a:ext cx="5274198" cy="47244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4000" dirty="0"/>
              <a:t>A vaccine containing </a:t>
            </a:r>
            <a:r>
              <a:rPr lang="en-GB" sz="4000" b="1" dirty="0">
                <a:solidFill>
                  <a:srgbClr val="FF0000"/>
                </a:solidFill>
              </a:rPr>
              <a:t>dead or inactivated pathogen</a:t>
            </a:r>
            <a:r>
              <a:rPr lang="en-GB" sz="4000" dirty="0"/>
              <a:t> is injected into your body</a:t>
            </a:r>
            <a:r>
              <a:rPr lang="en-GB" sz="4000" dirty="0" smtClean="0"/>
              <a:t>.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dirty="0" smtClean="0"/>
              <a:t>The </a:t>
            </a:r>
            <a:r>
              <a:rPr lang="en-GB" sz="4000" b="1" dirty="0" smtClean="0">
                <a:solidFill>
                  <a:srgbClr val="FF0000"/>
                </a:solidFill>
              </a:rPr>
              <a:t>immune system </a:t>
            </a:r>
            <a:r>
              <a:rPr lang="en-GB" sz="4000" dirty="0" smtClean="0"/>
              <a:t>will then </a:t>
            </a:r>
            <a:r>
              <a:rPr lang="en-GB" sz="4000" b="1" dirty="0" smtClean="0">
                <a:solidFill>
                  <a:srgbClr val="FF0000"/>
                </a:solidFill>
              </a:rPr>
              <a:t>respond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smtClean="0"/>
              <a:t>as if it was the real disease causing microbe.</a:t>
            </a:r>
          </a:p>
          <a:p>
            <a:endParaRPr lang="en-GB" sz="3600" dirty="0"/>
          </a:p>
          <a:p>
            <a:endParaRPr lang="en-US" dirty="0"/>
          </a:p>
        </p:txBody>
      </p:sp>
      <p:pic>
        <p:nvPicPr>
          <p:cNvPr id="4098" name="Picture 2" descr="http://www.activdoctorsonline.com/wp-content/uploads/2015/08/how-vaccines-work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889554"/>
            <a:ext cx="5124450" cy="409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0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Immunisations (Vaccinations)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8625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/>
              <a:t>Your body will then make </a:t>
            </a:r>
            <a:r>
              <a:rPr lang="en-GB" sz="3600" b="1" dirty="0">
                <a:solidFill>
                  <a:srgbClr val="FF0000"/>
                </a:solidFill>
              </a:rPr>
              <a:t>antibodies</a:t>
            </a:r>
            <a:r>
              <a:rPr lang="en-GB" sz="3600" dirty="0"/>
              <a:t> and </a:t>
            </a:r>
            <a:r>
              <a:rPr lang="en-GB" sz="3600" b="1" dirty="0">
                <a:solidFill>
                  <a:srgbClr val="FF0000"/>
                </a:solidFill>
              </a:rPr>
              <a:t>memory cells </a:t>
            </a:r>
            <a:r>
              <a:rPr lang="en-GB" sz="3600" dirty="0"/>
              <a:t>recognising the </a:t>
            </a:r>
            <a:r>
              <a:rPr lang="en-GB" sz="3600" dirty="0" smtClean="0"/>
              <a:t>microbe.</a:t>
            </a:r>
            <a:endParaRPr lang="en-GB" sz="3600" dirty="0"/>
          </a:p>
          <a:p>
            <a:endParaRPr lang="en-GB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1" t="63912" r="8236" b="12823"/>
          <a:stretch/>
        </p:blipFill>
        <p:spPr bwMode="auto">
          <a:xfrm>
            <a:off x="5484395" y="1885950"/>
            <a:ext cx="620829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8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Immunity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78012"/>
            <a:ext cx="603885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/>
              <a:t>You are now </a:t>
            </a:r>
            <a:r>
              <a:rPr lang="en-GB" sz="3600" b="1" dirty="0">
                <a:solidFill>
                  <a:srgbClr val="FF0000"/>
                </a:solidFill>
              </a:rPr>
              <a:t>immune</a:t>
            </a:r>
            <a:r>
              <a:rPr lang="en-GB" sz="3600" dirty="0"/>
              <a:t> to the disease caused by that pathogen</a:t>
            </a:r>
            <a:r>
              <a:rPr lang="en-GB" sz="3600" dirty="0" smtClean="0"/>
              <a:t>.</a:t>
            </a:r>
          </a:p>
          <a:p>
            <a:pPr marL="0" indent="0" algn="ctr">
              <a:buNone/>
            </a:pPr>
            <a:endParaRPr lang="en-GB" sz="1400" dirty="0"/>
          </a:p>
          <a:p>
            <a:pPr marL="0" indent="0" algn="ctr">
              <a:buNone/>
            </a:pPr>
            <a:r>
              <a:rPr lang="en-GB" sz="3600" dirty="0"/>
              <a:t>If the pathogen enters your body, the immune system will </a:t>
            </a:r>
            <a:r>
              <a:rPr lang="en-GB" sz="3600" b="1" dirty="0">
                <a:solidFill>
                  <a:srgbClr val="FF0000"/>
                </a:solidFill>
              </a:rPr>
              <a:t>recognise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/>
              <a:t>it quickly and </a:t>
            </a:r>
            <a:r>
              <a:rPr lang="en-GB" sz="3600" b="1" dirty="0">
                <a:solidFill>
                  <a:srgbClr val="FF0000"/>
                </a:solidFill>
              </a:rPr>
              <a:t>defeat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/>
              <a:t>it </a:t>
            </a:r>
            <a:r>
              <a:rPr lang="en-GB" sz="3600" b="1" u="sng" dirty="0">
                <a:solidFill>
                  <a:srgbClr val="FF0000"/>
                </a:solidFill>
              </a:rPr>
              <a:t>before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/>
              <a:t>it makes you ill.</a:t>
            </a:r>
          </a:p>
          <a:p>
            <a:endParaRPr lang="en-GB" dirty="0"/>
          </a:p>
        </p:txBody>
      </p:sp>
      <p:pic>
        <p:nvPicPr>
          <p:cNvPr id="1026" name="Picture 2" descr="Image result for memory 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802132"/>
            <a:ext cx="4376789" cy="542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78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Pathogen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15050" cy="435133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 </a:t>
            </a:r>
            <a:r>
              <a:rPr lang="en-GB" sz="3600" b="1" dirty="0" smtClean="0">
                <a:solidFill>
                  <a:srgbClr val="FF0000"/>
                </a:solidFill>
              </a:rPr>
              <a:t>pathogen</a:t>
            </a:r>
            <a:r>
              <a:rPr lang="en-GB" sz="3600" dirty="0" smtClean="0">
                <a:solidFill>
                  <a:srgbClr val="FF0000"/>
                </a:solidFill>
              </a:rPr>
              <a:t> </a:t>
            </a:r>
            <a:r>
              <a:rPr lang="en-GB" sz="3600" dirty="0" smtClean="0"/>
              <a:t>is a micro-organism that causes disease.</a:t>
            </a:r>
          </a:p>
          <a:p>
            <a:endParaRPr lang="en-GB" sz="3600" dirty="0"/>
          </a:p>
          <a:p>
            <a:pPr marL="0" indent="0">
              <a:buNone/>
            </a:pPr>
            <a:r>
              <a:rPr lang="en-GB" sz="3600" dirty="0" smtClean="0"/>
              <a:t>Examples:</a:t>
            </a:r>
          </a:p>
          <a:p>
            <a:r>
              <a:rPr lang="en-GB" sz="3600" dirty="0" smtClean="0"/>
              <a:t>Flu virus</a:t>
            </a:r>
          </a:p>
          <a:p>
            <a:r>
              <a:rPr lang="en-GB" sz="3600" dirty="0" smtClean="0"/>
              <a:t>Salmonella bacteria</a:t>
            </a:r>
            <a:endParaRPr lang="en-GB" sz="3600" dirty="0"/>
          </a:p>
        </p:txBody>
      </p:sp>
      <p:pic>
        <p:nvPicPr>
          <p:cNvPr id="1026" name="Picture 2" descr="Image result for micro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135" y="1263650"/>
            <a:ext cx="3577266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407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Defence Against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2110185"/>
            <a:ext cx="6688667" cy="3728508"/>
          </a:xfrm>
        </p:spPr>
        <p:txBody>
          <a:bodyPr>
            <a:noAutofit/>
          </a:bodyPr>
          <a:lstStyle/>
          <a:p>
            <a:r>
              <a:rPr lang="en-GB" sz="3200" dirty="0"/>
              <a:t>The body has two main ways of defending itself against pathogens.</a:t>
            </a:r>
          </a:p>
          <a:p>
            <a:endParaRPr lang="en-GB" sz="3200" dirty="0"/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solidFill>
                  <a:srgbClr val="FF0000"/>
                </a:solidFill>
              </a:rPr>
              <a:t>Non-specific defence system</a:t>
            </a:r>
            <a:r>
              <a:rPr lang="en-GB" sz="3200" dirty="0"/>
              <a:t>: prevents pathogens from getting in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solidFill>
                  <a:srgbClr val="FF0000"/>
                </a:solidFill>
              </a:rPr>
              <a:t>Immune system</a:t>
            </a:r>
            <a:r>
              <a:rPr lang="en-GB" sz="3200" dirty="0"/>
              <a:t>: destroys pathogens that do enter</a:t>
            </a:r>
          </a:p>
        </p:txBody>
      </p:sp>
      <p:pic>
        <p:nvPicPr>
          <p:cNvPr id="1026" name="Picture 2" descr="Image result for shiel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12000" y="1197240"/>
            <a:ext cx="4491424" cy="50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wo handed broadswor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64249">
            <a:off x="6460526" y="1376723"/>
            <a:ext cx="5794376" cy="434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1829138">
            <a:off x="10782817" y="4210138"/>
            <a:ext cx="176474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99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/>
          <p:cNvGrpSpPr/>
          <p:nvPr/>
        </p:nvGrpSpPr>
        <p:grpSpPr>
          <a:xfrm rot="5400000">
            <a:off x="2900911" y="1442685"/>
            <a:ext cx="6189069" cy="4216768"/>
            <a:chOff x="1890769" y="329547"/>
            <a:chExt cx="8508824" cy="6551274"/>
          </a:xfrm>
        </p:grpSpPr>
        <p:pic>
          <p:nvPicPr>
            <p:cNvPr id="4" name="Picture 3" descr="http://cliparts.co/cliparts/kiK/By8/kiKBy8zrT.jp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426359" y="-1206043"/>
              <a:ext cx="5437644" cy="8508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6" name="Picture 2" descr="https://www.musc.edu/website/academics/medstudents/Microbiology/Micro/drawing/RBC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227372" y="5165550"/>
              <a:ext cx="1699698" cy="825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 rot="16200000">
              <a:off x="7572317" y="4585663"/>
              <a:ext cx="1657342" cy="3278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 rot="16200000">
              <a:off x="2603725" y="3327309"/>
              <a:ext cx="104108" cy="645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2603725" y="3068163"/>
              <a:ext cx="104108" cy="645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20" idx="3"/>
            </p:cNvCxnSpPr>
            <p:nvPr/>
          </p:nvCxnSpPr>
          <p:spPr>
            <a:xfrm rot="16200000">
              <a:off x="1788167" y="3916978"/>
              <a:ext cx="1340703" cy="3299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6200000">
              <a:off x="3600920" y="5704096"/>
              <a:ext cx="2196696" cy="1567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 descr="http://cliparts.co/cliparts/k8i/xdR/k8ixdRxcp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1" r="10035"/>
            <a:stretch/>
          </p:blipFill>
          <p:spPr bwMode="auto">
            <a:xfrm rot="16200000">
              <a:off x="3430002" y="2597810"/>
              <a:ext cx="1272444" cy="1109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 rot="16200000">
              <a:off x="3387531" y="2918331"/>
              <a:ext cx="66513" cy="5116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2585843" y="2074460"/>
              <a:ext cx="872580" cy="10664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0" name="Picture 6" descr="http://www.clker.com/cliparts/A/v/E/w/a/w/stomach-hi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877969" y="2733916"/>
              <a:ext cx="876723" cy="628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Straight Arrow Connector 23"/>
            <p:cNvCxnSpPr/>
            <p:nvPr/>
          </p:nvCxnSpPr>
          <p:spPr>
            <a:xfrm rot="16200000" flipH="1" flipV="1">
              <a:off x="6097524" y="-192"/>
              <a:ext cx="2105665" cy="31788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2" name="Picture 8" descr="http://images.clipartpanda.com/band-aid-clipart-LiKkkn9ia.jpe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30476">
              <a:off x="8235826" y="3659480"/>
              <a:ext cx="508183" cy="201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7163411" y="284570"/>
            <a:ext cx="47819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Cells in the </a:t>
            </a:r>
            <a:r>
              <a:rPr lang="en-GB" sz="2800" b="1" dirty="0" smtClean="0">
                <a:solidFill>
                  <a:srgbClr val="FF0000"/>
                </a:solidFill>
              </a:rPr>
              <a:t>airways</a:t>
            </a:r>
            <a:r>
              <a:rPr lang="en-GB" sz="2800" dirty="0" smtClean="0"/>
              <a:t> </a:t>
            </a:r>
            <a:r>
              <a:rPr lang="en-GB" sz="2800" dirty="0"/>
              <a:t>produce </a:t>
            </a:r>
            <a:r>
              <a:rPr lang="en-GB" sz="2800" b="1" dirty="0">
                <a:solidFill>
                  <a:srgbClr val="FF0000"/>
                </a:solidFill>
              </a:rPr>
              <a:t>mucus</a:t>
            </a:r>
            <a:r>
              <a:rPr lang="en-GB" sz="2800" dirty="0"/>
              <a:t>. Pathogens get stuck to the mucus. </a:t>
            </a:r>
            <a:r>
              <a:rPr lang="en-GB" sz="2800" b="1" dirty="0">
                <a:solidFill>
                  <a:srgbClr val="FF0000"/>
                </a:solidFill>
              </a:rPr>
              <a:t>Cilia</a:t>
            </a:r>
            <a:r>
              <a:rPr lang="en-GB" sz="2800" dirty="0"/>
              <a:t> (tiny hairs) sweep the mucus into the </a:t>
            </a:r>
            <a:r>
              <a:rPr lang="en-GB" sz="2800" b="1" dirty="0">
                <a:solidFill>
                  <a:srgbClr val="FF0000"/>
                </a:solidFill>
              </a:rPr>
              <a:t>stomach</a:t>
            </a:r>
            <a:r>
              <a:rPr lang="en-GB" sz="2800" dirty="0"/>
              <a:t>.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970673" y="5454783"/>
            <a:ext cx="3974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Hydrochloric acid </a:t>
            </a:r>
            <a:r>
              <a:rPr lang="en-GB" sz="2800" dirty="0"/>
              <a:t>in the </a:t>
            </a:r>
            <a:r>
              <a:rPr lang="en-GB" sz="2800" b="1" dirty="0">
                <a:solidFill>
                  <a:srgbClr val="FF0000"/>
                </a:solidFill>
              </a:rPr>
              <a:t>stomach</a:t>
            </a:r>
            <a:r>
              <a:rPr lang="en-GB" sz="2800" dirty="0"/>
              <a:t> kills bacteria.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74567" y="272430"/>
            <a:ext cx="5082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Chemicals in </a:t>
            </a:r>
            <a:r>
              <a:rPr lang="en-GB" sz="2800" dirty="0"/>
              <a:t>tears have </a:t>
            </a:r>
            <a:r>
              <a:rPr lang="en-GB" sz="2800" b="1" dirty="0">
                <a:solidFill>
                  <a:srgbClr val="FF0000"/>
                </a:solidFill>
              </a:rPr>
              <a:t>antiseptic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/>
              <a:t>properties (kills bacteria).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503228" y="1739346"/>
            <a:ext cx="37124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</a:t>
            </a:r>
            <a:r>
              <a:rPr lang="en-GB" sz="2800" b="1" dirty="0">
                <a:solidFill>
                  <a:srgbClr val="FF0000"/>
                </a:solidFill>
              </a:rPr>
              <a:t>skin</a:t>
            </a:r>
            <a:r>
              <a:rPr lang="en-GB" sz="2800" dirty="0"/>
              <a:t> is the very first barrier </a:t>
            </a:r>
            <a:r>
              <a:rPr lang="en-GB" sz="2800" dirty="0" smtClean="0"/>
              <a:t>that prevents microbes entering. 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43896" y="4192451"/>
            <a:ext cx="40311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</a:t>
            </a:r>
            <a:r>
              <a:rPr lang="en-GB" sz="2800" b="1" dirty="0" smtClean="0"/>
              <a:t> </a:t>
            </a:r>
            <a:r>
              <a:rPr lang="en-GB" sz="2800" b="1" dirty="0" smtClean="0">
                <a:solidFill>
                  <a:srgbClr val="FF0000"/>
                </a:solidFill>
              </a:rPr>
              <a:t>blood clots </a:t>
            </a:r>
            <a:r>
              <a:rPr lang="en-GB" sz="2800" dirty="0" smtClean="0"/>
              <a:t> </a:t>
            </a:r>
            <a:r>
              <a:rPr lang="en-GB" sz="2800" dirty="0"/>
              <a:t>forming a </a:t>
            </a:r>
            <a:r>
              <a:rPr lang="en-GB" sz="2800" b="1" dirty="0">
                <a:solidFill>
                  <a:srgbClr val="FF0000"/>
                </a:solidFill>
              </a:rPr>
              <a:t>scab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/>
              <a:t>to stop </a:t>
            </a:r>
            <a:r>
              <a:rPr lang="en-GB" sz="2800" dirty="0" smtClean="0"/>
              <a:t>microbes  from entering</a:t>
            </a:r>
            <a:r>
              <a:rPr lang="en-GB" sz="2800" dirty="0"/>
              <a:t>.</a:t>
            </a:r>
            <a:endParaRPr lang="en-US" sz="2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8356118" y="2846101"/>
            <a:ext cx="3310949" cy="2061328"/>
            <a:chOff x="8356118" y="2846101"/>
            <a:chExt cx="3310949" cy="2061328"/>
          </a:xfrm>
        </p:grpSpPr>
        <p:pic>
          <p:nvPicPr>
            <p:cNvPr id="6" name="Picture 2" descr="http://www.expertsmind.com/CMSImages/2216_simple%20columnar%20epithelium1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201"/>
            <a:stretch/>
          </p:blipFill>
          <p:spPr bwMode="auto">
            <a:xfrm>
              <a:off x="8356118" y="2846101"/>
              <a:ext cx="2074815" cy="2061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0803467" y="3045768"/>
              <a:ext cx="86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CILIA</a:t>
              </a:r>
            </a:p>
          </p:txBody>
        </p:sp>
        <p:cxnSp>
          <p:nvCxnSpPr>
            <p:cNvPr id="15" name="Straight Arrow Connector 14"/>
            <p:cNvCxnSpPr>
              <a:stCxn id="11" idx="1"/>
            </p:cNvCxnSpPr>
            <p:nvPr/>
          </p:nvCxnSpPr>
          <p:spPr>
            <a:xfrm flipH="1">
              <a:off x="10430933" y="3230434"/>
              <a:ext cx="3725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886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 Line of Defence: Immune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2348426"/>
            <a:ext cx="4495800" cy="3127375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b="1" dirty="0">
                <a:solidFill>
                  <a:srgbClr val="FF0000"/>
                </a:solidFill>
              </a:rPr>
              <a:t>White blood cells </a:t>
            </a:r>
            <a:r>
              <a:rPr lang="en-GB" sz="3600" dirty="0"/>
              <a:t>are a vital part of the </a:t>
            </a:r>
            <a:r>
              <a:rPr lang="en-GB" sz="3600" b="1" dirty="0">
                <a:solidFill>
                  <a:srgbClr val="FF0000"/>
                </a:solidFill>
              </a:rPr>
              <a:t>immune system </a:t>
            </a:r>
            <a:r>
              <a:rPr lang="en-GB" sz="3600" dirty="0"/>
              <a:t>as they deal with pathogens that do enter the body.</a:t>
            </a:r>
          </a:p>
          <a:p>
            <a:endParaRPr lang="en-GB" dirty="0"/>
          </a:p>
        </p:txBody>
      </p:sp>
      <p:pic>
        <p:nvPicPr>
          <p:cNvPr id="3074" name="Picture 2" descr="Image result for white blood cell engulfing bacteria animated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825625"/>
            <a:ext cx="6057900" cy="417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4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White Blood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They deal with pathogens in three main ways:</a:t>
            </a:r>
          </a:p>
          <a:p>
            <a:pPr marL="0" indent="0">
              <a:buNone/>
            </a:pPr>
            <a:endParaRPr lang="en-GB" sz="1600" dirty="0"/>
          </a:p>
          <a:p>
            <a:pPr marL="514350" indent="-514350">
              <a:buFont typeface="+mj-lt"/>
              <a:buAutoNum type="alphaLcParenR"/>
            </a:pPr>
            <a:r>
              <a:rPr lang="en-GB" sz="3600" b="1" dirty="0">
                <a:solidFill>
                  <a:srgbClr val="FF0000"/>
                </a:solidFill>
              </a:rPr>
              <a:t>Phagocytosis</a:t>
            </a:r>
            <a:r>
              <a:rPr lang="en-GB" sz="3600" dirty="0"/>
              <a:t> – ingesting pathogens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3600" b="1" dirty="0">
                <a:solidFill>
                  <a:srgbClr val="FF0000"/>
                </a:solidFill>
              </a:rPr>
              <a:t>Producing Antitoxins </a:t>
            </a:r>
            <a:r>
              <a:rPr lang="en-GB" sz="3600" dirty="0"/>
              <a:t>– these counteract the toxins produced by pathogens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3600" b="1" dirty="0">
                <a:solidFill>
                  <a:srgbClr val="FF0000"/>
                </a:solidFill>
              </a:rPr>
              <a:t>Producing Antibodies </a:t>
            </a:r>
            <a:r>
              <a:rPr lang="en-GB" sz="3600" dirty="0"/>
              <a:t>– these tag and disable pathogens (these also make you immune to a disease)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9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26" y="254956"/>
            <a:ext cx="11566792" cy="1325563"/>
          </a:xfrm>
        </p:spPr>
        <p:txBody>
          <a:bodyPr/>
          <a:lstStyle/>
          <a:p>
            <a:pPr algn="ctr"/>
            <a:r>
              <a:rPr lang="en-GB" dirty="0" smtClean="0"/>
              <a:t>White Blood Cells Ingest Pathogens</a:t>
            </a:r>
            <a:endParaRPr lang="en-US" dirty="0"/>
          </a:p>
        </p:txBody>
      </p:sp>
      <p:pic>
        <p:nvPicPr>
          <p:cNvPr id="2050" name="Picture 2" descr="https://askabiologist.asu.edu/sites/default/files/resources/activities/body_depot/viral_attack/phagocytos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37" y="1690688"/>
            <a:ext cx="7214367" cy="412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8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613025"/>
            <a:ext cx="3105150" cy="1325563"/>
          </a:xfrm>
        </p:spPr>
        <p:txBody>
          <a:bodyPr/>
          <a:lstStyle/>
          <a:p>
            <a:r>
              <a:rPr lang="en-GB" dirty="0"/>
              <a:t>Phagocytosis</a:t>
            </a:r>
            <a:endParaRPr lang="en-US" dirty="0"/>
          </a:p>
        </p:txBody>
      </p:sp>
      <p:pic>
        <p:nvPicPr>
          <p:cNvPr id="3" name="Picture 2" descr="Image result for white blood cell engulfing bacteria 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0225"/>
            <a:ext cx="8096249" cy="62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0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49" y="252805"/>
            <a:ext cx="3091296" cy="1325563"/>
          </a:xfrm>
        </p:spPr>
        <p:txBody>
          <a:bodyPr/>
          <a:lstStyle/>
          <a:p>
            <a:r>
              <a:rPr lang="en-GB" dirty="0"/>
              <a:t>Antibodies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16" y="1578368"/>
            <a:ext cx="5036704" cy="4756151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GB" sz="3000" dirty="0"/>
              <a:t>White blood cells </a:t>
            </a:r>
            <a:r>
              <a:rPr lang="en-GB" sz="3000" dirty="0">
                <a:solidFill>
                  <a:srgbClr val="FF0000"/>
                </a:solidFill>
              </a:rPr>
              <a:t>produce</a:t>
            </a:r>
            <a:r>
              <a:rPr lang="en-GB" sz="3000" dirty="0"/>
              <a:t> </a:t>
            </a:r>
            <a:r>
              <a:rPr lang="en-GB" sz="3000" b="1" dirty="0">
                <a:solidFill>
                  <a:srgbClr val="FF0000"/>
                </a:solidFill>
              </a:rPr>
              <a:t>antibodies</a:t>
            </a:r>
            <a:r>
              <a:rPr lang="en-GB" sz="3000" dirty="0"/>
              <a:t> that recognise </a:t>
            </a:r>
            <a:r>
              <a:rPr lang="en-GB" sz="3000" dirty="0" smtClean="0"/>
              <a:t>specific germ.</a:t>
            </a:r>
          </a:p>
          <a:p>
            <a:pPr marL="514350" indent="-514350">
              <a:buAutoNum type="arabicPeriod"/>
            </a:pPr>
            <a:endParaRPr lang="en-GB" sz="3000" dirty="0"/>
          </a:p>
          <a:p>
            <a:pPr marL="514350" indent="-514350">
              <a:buAutoNum type="arabicPeriod"/>
            </a:pPr>
            <a:r>
              <a:rPr lang="en-GB" sz="3000" dirty="0"/>
              <a:t>Antibodies </a:t>
            </a:r>
            <a:r>
              <a:rPr lang="en-GB" sz="3000" b="1" dirty="0">
                <a:solidFill>
                  <a:srgbClr val="FF0000"/>
                </a:solidFill>
              </a:rPr>
              <a:t>tag</a:t>
            </a:r>
            <a:r>
              <a:rPr lang="en-GB" sz="3000" dirty="0"/>
              <a:t> and </a:t>
            </a:r>
            <a:r>
              <a:rPr lang="en-GB" sz="3000" b="1" dirty="0">
                <a:solidFill>
                  <a:srgbClr val="FF0000"/>
                </a:solidFill>
              </a:rPr>
              <a:t>disable</a:t>
            </a:r>
            <a:r>
              <a:rPr lang="en-GB" sz="3000" dirty="0"/>
              <a:t> pathogens and make them stick together</a:t>
            </a:r>
            <a:r>
              <a:rPr lang="en-GB" sz="3000" dirty="0" smtClean="0"/>
              <a:t>.</a:t>
            </a:r>
          </a:p>
          <a:p>
            <a:pPr marL="514350" indent="-514350">
              <a:buAutoNum type="arabicPeriod"/>
            </a:pPr>
            <a:endParaRPr lang="en-GB" sz="3000" dirty="0"/>
          </a:p>
          <a:p>
            <a:pPr marL="514350" indent="-514350">
              <a:buAutoNum type="arabicPeriod"/>
            </a:pPr>
            <a:r>
              <a:rPr lang="en-GB" sz="3000" dirty="0"/>
              <a:t>Other white blood cells recognise the antibodies and </a:t>
            </a:r>
            <a:r>
              <a:rPr lang="en-GB" sz="3000" b="1" dirty="0">
                <a:solidFill>
                  <a:srgbClr val="FF0000"/>
                </a:solidFill>
              </a:rPr>
              <a:t>ingest</a:t>
            </a:r>
            <a:r>
              <a:rPr lang="en-GB" sz="3000" dirty="0"/>
              <a:t> the pathogens.</a:t>
            </a:r>
            <a:endParaRPr lang="en-US" sz="3000" dirty="0"/>
          </a:p>
        </p:txBody>
      </p:sp>
      <p:pic>
        <p:nvPicPr>
          <p:cNvPr id="4098" name="Picture 2" descr="http://www.microbiologyonline.org.uk/themed/sgm/img/general-content/3.3.3_antige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81" y="334962"/>
            <a:ext cx="46672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skabiologist.asu.edu/sites/default/files/resources/activities/body_depot/viral_attack/macrophage_antibod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682" y="3842182"/>
            <a:ext cx="20955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cienceaid.co.uk/biology/micro/images/antibodyantig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863" y="4031171"/>
            <a:ext cx="3665222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97236" y="984139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1.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041428" y="3466914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2.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706650" y="3519016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3.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460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390</Words>
  <Application>Microsoft Office PowerPoint</Application>
  <PresentationFormat>Custom</PresentationFormat>
  <Paragraphs>54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L2: Defence Against Disease</vt:lpstr>
      <vt:lpstr>Pathogen</vt:lpstr>
      <vt:lpstr>Defence Against Disease</vt:lpstr>
      <vt:lpstr>PowerPoint Presentation</vt:lpstr>
      <vt:lpstr>Second Line of Defence: Immune System</vt:lpstr>
      <vt:lpstr>White Blood Cells</vt:lpstr>
      <vt:lpstr>White Blood Cells Ingest Pathogens</vt:lpstr>
      <vt:lpstr>Phagocytosis</vt:lpstr>
      <vt:lpstr>Antibodies</vt:lpstr>
      <vt:lpstr>Produce Antitoxins</vt:lpstr>
      <vt:lpstr>Immunisations (Vaccinations)</vt:lpstr>
      <vt:lpstr>Immunisations (Vaccinations)</vt:lpstr>
      <vt:lpstr>Immunity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Luu</dc:creator>
  <cp:lastModifiedBy>User1</cp:lastModifiedBy>
  <cp:revision>38</cp:revision>
  <cp:lastPrinted>2017-01-30T08:54:26Z</cp:lastPrinted>
  <dcterms:created xsi:type="dcterms:W3CDTF">2015-10-25T18:43:36Z</dcterms:created>
  <dcterms:modified xsi:type="dcterms:W3CDTF">2017-01-30T08:57:40Z</dcterms:modified>
</cp:coreProperties>
</file>