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0" r:id="rId4"/>
    <p:sldId id="261" r:id="rId5"/>
    <p:sldId id="274" r:id="rId6"/>
    <p:sldId id="258" r:id="rId7"/>
    <p:sldId id="259" r:id="rId8"/>
    <p:sldId id="275" r:id="rId9"/>
    <p:sldId id="262" r:id="rId10"/>
    <p:sldId id="263" r:id="rId11"/>
    <p:sldId id="276" r:id="rId12"/>
    <p:sldId id="266" r:id="rId13"/>
    <p:sldId id="268" r:id="rId14"/>
    <p:sldId id="270" r:id="rId15"/>
    <p:sldId id="277" r:id="rId16"/>
    <p:sldId id="264" r:id="rId17"/>
    <p:sldId id="265" r:id="rId18"/>
    <p:sldId id="267" r:id="rId19"/>
    <p:sldId id="269" r:id="rId20"/>
    <p:sldId id="278" r:id="rId21"/>
    <p:sldId id="271" r:id="rId22"/>
    <p:sldId id="273" r:id="rId23"/>
    <p:sldId id="272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2777" autoAdjust="0"/>
  </p:normalViewPr>
  <p:slideViewPr>
    <p:cSldViewPr snapToGrid="0">
      <p:cViewPr varScale="1">
        <p:scale>
          <a:sx n="44" d="100"/>
          <a:sy n="44" d="100"/>
        </p:scale>
        <p:origin x="48" y="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56A747-AD2A-4908-BA8D-682B16A3FD73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8435D4-AB24-41D2-B4DA-432E0E7D4818}">
      <dgm:prSet phldrT="[Text]" custT="1"/>
      <dgm:spPr/>
      <dgm:t>
        <a:bodyPr/>
        <a:lstStyle/>
        <a:p>
          <a:r>
            <a:rPr lang="en-US" sz="3600" dirty="0"/>
            <a:t>Bases</a:t>
          </a:r>
          <a:endParaRPr lang="en-US" sz="2100" dirty="0"/>
        </a:p>
      </dgm:t>
    </dgm:pt>
    <dgm:pt modelId="{B227401A-6279-4B5C-8606-46C757E29798}" type="parTrans" cxnId="{C0E71D37-C01F-4851-A44C-98CE1DD5F950}">
      <dgm:prSet/>
      <dgm:spPr/>
      <dgm:t>
        <a:bodyPr/>
        <a:lstStyle/>
        <a:p>
          <a:endParaRPr lang="en-US"/>
        </a:p>
      </dgm:t>
    </dgm:pt>
    <dgm:pt modelId="{0E26DF74-DBEA-44E2-A193-7648F6951BEB}" type="sibTrans" cxnId="{C0E71D37-C01F-4851-A44C-98CE1DD5F950}">
      <dgm:prSet/>
      <dgm:spPr/>
      <dgm:t>
        <a:bodyPr/>
        <a:lstStyle/>
        <a:p>
          <a:endParaRPr lang="en-US"/>
        </a:p>
      </dgm:t>
    </dgm:pt>
    <dgm:pt modelId="{D00D67A6-28C9-42CF-9705-9813167CFA53}">
      <dgm:prSet phldrT="[Text]"/>
      <dgm:spPr/>
      <dgm:t>
        <a:bodyPr/>
        <a:lstStyle/>
        <a:p>
          <a:r>
            <a:rPr lang="en-US" dirty="0"/>
            <a:t>Alkalis</a:t>
          </a:r>
        </a:p>
      </dgm:t>
    </dgm:pt>
    <dgm:pt modelId="{7A5D3173-4F1B-4151-8978-E9B6654DC032}" type="parTrans" cxnId="{DF9F0FAD-D9CC-4355-BEDE-74B369B1673C}">
      <dgm:prSet/>
      <dgm:spPr/>
      <dgm:t>
        <a:bodyPr/>
        <a:lstStyle/>
        <a:p>
          <a:endParaRPr lang="en-US"/>
        </a:p>
      </dgm:t>
    </dgm:pt>
    <dgm:pt modelId="{F49C1C18-8DE2-4E3B-A2BE-AFBB099D162E}" type="sibTrans" cxnId="{DF9F0FAD-D9CC-4355-BEDE-74B369B1673C}">
      <dgm:prSet/>
      <dgm:spPr/>
      <dgm:t>
        <a:bodyPr/>
        <a:lstStyle/>
        <a:p>
          <a:endParaRPr lang="en-US"/>
        </a:p>
      </dgm:t>
    </dgm:pt>
    <dgm:pt modelId="{07670766-91AC-4197-BD50-9FA1493D0CCB}" type="pres">
      <dgm:prSet presAssocID="{B856A747-AD2A-4908-BA8D-682B16A3FD73}" presName="Name0" presStyleCnt="0">
        <dgm:presLayoutVars>
          <dgm:chMax val="7"/>
          <dgm:resizeHandles val="exact"/>
        </dgm:presLayoutVars>
      </dgm:prSet>
      <dgm:spPr/>
    </dgm:pt>
    <dgm:pt modelId="{F19E5808-E555-4660-A668-28B67BD3B2B5}" type="pres">
      <dgm:prSet presAssocID="{B856A747-AD2A-4908-BA8D-682B16A3FD73}" presName="comp1" presStyleCnt="0"/>
      <dgm:spPr/>
    </dgm:pt>
    <dgm:pt modelId="{BD584E5C-CD68-47FB-BC1D-617817166601}" type="pres">
      <dgm:prSet presAssocID="{B856A747-AD2A-4908-BA8D-682B16A3FD73}" presName="circle1" presStyleLbl="node1" presStyleIdx="0" presStyleCnt="2"/>
      <dgm:spPr/>
    </dgm:pt>
    <dgm:pt modelId="{8236D8C4-EC3C-44AC-93DF-25B58AE7BF10}" type="pres">
      <dgm:prSet presAssocID="{B856A747-AD2A-4908-BA8D-682B16A3FD73}" presName="c1text" presStyleLbl="node1" presStyleIdx="0" presStyleCnt="2">
        <dgm:presLayoutVars>
          <dgm:bulletEnabled val="1"/>
        </dgm:presLayoutVars>
      </dgm:prSet>
      <dgm:spPr/>
    </dgm:pt>
    <dgm:pt modelId="{6F57BB50-A4CC-4C0D-BB5D-101C3367A684}" type="pres">
      <dgm:prSet presAssocID="{B856A747-AD2A-4908-BA8D-682B16A3FD73}" presName="comp2" presStyleCnt="0"/>
      <dgm:spPr/>
    </dgm:pt>
    <dgm:pt modelId="{571316F5-3FF0-4940-B317-90507AF2D4EC}" type="pres">
      <dgm:prSet presAssocID="{B856A747-AD2A-4908-BA8D-682B16A3FD73}" presName="circle2" presStyleLbl="node1" presStyleIdx="1" presStyleCnt="2" custScaleX="77113" custScaleY="75522" custLinFactNeighborX="21867" custLinFactNeighborY="1218"/>
      <dgm:spPr/>
    </dgm:pt>
    <dgm:pt modelId="{82712835-6B45-4BC3-9D08-923150B0A582}" type="pres">
      <dgm:prSet presAssocID="{B856A747-AD2A-4908-BA8D-682B16A3FD73}" presName="c2text" presStyleLbl="node1" presStyleIdx="1" presStyleCnt="2">
        <dgm:presLayoutVars>
          <dgm:bulletEnabled val="1"/>
        </dgm:presLayoutVars>
      </dgm:prSet>
      <dgm:spPr/>
    </dgm:pt>
  </dgm:ptLst>
  <dgm:cxnLst>
    <dgm:cxn modelId="{DF9F0FAD-D9CC-4355-BEDE-74B369B1673C}" srcId="{B856A747-AD2A-4908-BA8D-682B16A3FD73}" destId="{D00D67A6-28C9-42CF-9705-9813167CFA53}" srcOrd="1" destOrd="0" parTransId="{7A5D3173-4F1B-4151-8978-E9B6654DC032}" sibTransId="{F49C1C18-8DE2-4E3B-A2BE-AFBB099D162E}"/>
    <dgm:cxn modelId="{C0E71D37-C01F-4851-A44C-98CE1DD5F950}" srcId="{B856A747-AD2A-4908-BA8D-682B16A3FD73}" destId="{038435D4-AB24-41D2-B4DA-432E0E7D4818}" srcOrd="0" destOrd="0" parTransId="{B227401A-6279-4B5C-8606-46C757E29798}" sibTransId="{0E26DF74-DBEA-44E2-A193-7648F6951BEB}"/>
    <dgm:cxn modelId="{C8A67672-78FF-408F-8EEA-6B1827D1CE43}" type="presOf" srcId="{038435D4-AB24-41D2-B4DA-432E0E7D4818}" destId="{8236D8C4-EC3C-44AC-93DF-25B58AE7BF10}" srcOrd="1" destOrd="0" presId="urn:microsoft.com/office/officeart/2005/8/layout/venn2"/>
    <dgm:cxn modelId="{2CE32F14-07D9-4803-AAF7-29B92755798D}" type="presOf" srcId="{B856A747-AD2A-4908-BA8D-682B16A3FD73}" destId="{07670766-91AC-4197-BD50-9FA1493D0CCB}" srcOrd="0" destOrd="0" presId="urn:microsoft.com/office/officeart/2005/8/layout/venn2"/>
    <dgm:cxn modelId="{E0292BD2-E412-4B3E-8416-7879C6B2C6DB}" type="presOf" srcId="{038435D4-AB24-41D2-B4DA-432E0E7D4818}" destId="{BD584E5C-CD68-47FB-BC1D-617817166601}" srcOrd="0" destOrd="0" presId="urn:microsoft.com/office/officeart/2005/8/layout/venn2"/>
    <dgm:cxn modelId="{1CBF3D9A-537A-4B31-96C1-E576B0C2E3D7}" type="presOf" srcId="{D00D67A6-28C9-42CF-9705-9813167CFA53}" destId="{82712835-6B45-4BC3-9D08-923150B0A582}" srcOrd="1" destOrd="0" presId="urn:microsoft.com/office/officeart/2005/8/layout/venn2"/>
    <dgm:cxn modelId="{0256C57A-FF5E-495A-B650-7FC91C07F107}" type="presOf" srcId="{D00D67A6-28C9-42CF-9705-9813167CFA53}" destId="{571316F5-3FF0-4940-B317-90507AF2D4EC}" srcOrd="0" destOrd="0" presId="urn:microsoft.com/office/officeart/2005/8/layout/venn2"/>
    <dgm:cxn modelId="{C636CF00-D2BF-48F3-B7EB-0FFE34604AE9}" type="presParOf" srcId="{07670766-91AC-4197-BD50-9FA1493D0CCB}" destId="{F19E5808-E555-4660-A668-28B67BD3B2B5}" srcOrd="0" destOrd="0" presId="urn:microsoft.com/office/officeart/2005/8/layout/venn2"/>
    <dgm:cxn modelId="{E3BB33B6-5C8A-4318-A22A-AFF19CB0497B}" type="presParOf" srcId="{F19E5808-E555-4660-A668-28B67BD3B2B5}" destId="{BD584E5C-CD68-47FB-BC1D-617817166601}" srcOrd="0" destOrd="0" presId="urn:microsoft.com/office/officeart/2005/8/layout/venn2"/>
    <dgm:cxn modelId="{3A9BD2E0-2E1F-4F8D-B1B5-ECCDBE2AEF17}" type="presParOf" srcId="{F19E5808-E555-4660-A668-28B67BD3B2B5}" destId="{8236D8C4-EC3C-44AC-93DF-25B58AE7BF10}" srcOrd="1" destOrd="0" presId="urn:microsoft.com/office/officeart/2005/8/layout/venn2"/>
    <dgm:cxn modelId="{BD8CCCAE-A9E6-4C91-9CF5-65FF43FF1843}" type="presParOf" srcId="{07670766-91AC-4197-BD50-9FA1493D0CCB}" destId="{6F57BB50-A4CC-4C0D-BB5D-101C3367A684}" srcOrd="1" destOrd="0" presId="urn:microsoft.com/office/officeart/2005/8/layout/venn2"/>
    <dgm:cxn modelId="{C9229343-23B2-4132-B18D-9914DD0C9BCB}" type="presParOf" srcId="{6F57BB50-A4CC-4C0D-BB5D-101C3367A684}" destId="{571316F5-3FF0-4940-B317-90507AF2D4EC}" srcOrd="0" destOrd="0" presId="urn:microsoft.com/office/officeart/2005/8/layout/venn2"/>
    <dgm:cxn modelId="{A4683B4E-6A8A-46F6-81E5-E2FB1CEEC571}" type="presParOf" srcId="{6F57BB50-A4CC-4C0D-BB5D-101C3367A684}" destId="{82712835-6B45-4BC3-9D08-923150B0A58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84E5C-CD68-47FB-BC1D-617817166601}">
      <dsp:nvSpPr>
        <dsp:cNvPr id="0" name=""/>
        <dsp:cNvSpPr/>
      </dsp:nvSpPr>
      <dsp:spPr>
        <a:xfrm>
          <a:off x="0" y="72420"/>
          <a:ext cx="3593206" cy="35932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Bases</a:t>
          </a:r>
          <a:endParaRPr lang="en-US" sz="2100" kern="1200" dirty="0"/>
        </a:p>
      </dsp:txBody>
      <dsp:txXfrm>
        <a:off x="853386" y="341911"/>
        <a:ext cx="1886433" cy="610845"/>
      </dsp:txXfrm>
    </dsp:sp>
    <dsp:sp modelId="{571316F5-3FF0-4940-B317-90507AF2D4EC}">
      <dsp:nvSpPr>
        <dsp:cNvPr id="0" name=""/>
        <dsp:cNvSpPr/>
      </dsp:nvSpPr>
      <dsp:spPr>
        <a:xfrm>
          <a:off x="1346836" y="1333375"/>
          <a:ext cx="2078121" cy="2035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Alkalis</a:t>
          </a:r>
        </a:p>
      </dsp:txBody>
      <dsp:txXfrm>
        <a:off x="1651170" y="1842187"/>
        <a:ext cx="1469453" cy="1017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98233-4BAD-4E18-82BD-58358CBB9F40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DEA05-1A12-4BB4-81A5-343057AC2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7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 scale</a:t>
            </a:r>
            <a:r>
              <a:rPr lang="en-US" baseline="0" dirty="0"/>
              <a:t> used to measure how acidic or alkaline a solution is.</a:t>
            </a:r>
          </a:p>
          <a:p>
            <a:r>
              <a:rPr lang="en-US" baseline="0" dirty="0"/>
              <a:t>Range 0-14</a:t>
            </a:r>
          </a:p>
          <a:p>
            <a:r>
              <a:rPr lang="en-US" baseline="0" dirty="0"/>
              <a:t>Less than 7 is acid (lower the number the more acidic), 7 is neutral, above 7 is alkaline (higher the number the more alkaline).</a:t>
            </a:r>
          </a:p>
          <a:p>
            <a:r>
              <a:rPr lang="en-US" baseline="0" dirty="0"/>
              <a:t>Universal indicator, pH paper, pH meters can be used to measure 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DEA05-1A12-4BB4-81A5-343057AC29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60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DEA05-1A12-4BB4-81A5-343057AC2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DEA05-1A12-4BB4-81A5-343057AC29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05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DEA05-1A12-4BB4-81A5-343057AC297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0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2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3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0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2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4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2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7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8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90FEF-A965-49A9-91A6-45F49FE3C61E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0548B-9841-49FE-9B41-95D424C78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 Quiz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pH scale?</a:t>
            </a:r>
          </a:p>
          <a:p>
            <a:r>
              <a:rPr lang="en-US" dirty="0"/>
              <a:t>What does it measure?</a:t>
            </a:r>
          </a:p>
          <a:p>
            <a:r>
              <a:rPr lang="en-US" dirty="0"/>
              <a:t>What range of values does it have?</a:t>
            </a:r>
          </a:p>
          <a:p>
            <a:r>
              <a:rPr lang="en-US" dirty="0"/>
              <a:t>How do you use the pH scale?</a:t>
            </a:r>
          </a:p>
          <a:p>
            <a:r>
              <a:rPr lang="en-US" dirty="0"/>
              <a:t>What can you use to measure pH?</a:t>
            </a:r>
          </a:p>
        </p:txBody>
      </p:sp>
    </p:spTree>
    <p:extLst>
      <p:ext uri="{BB962C8B-B14F-4D97-AF65-F5344CB8AC3E}">
        <p14:creationId xmlns:p14="http://schemas.microsoft.com/office/powerpoint/2010/main" val="785103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Equation for Neutralisation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simplest equation for neutralisation is…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800" b="1" dirty="0">
                <a:solidFill>
                  <a:srgbClr val="00B050"/>
                </a:solidFill>
              </a:rPr>
              <a:t>H</a:t>
            </a:r>
            <a:r>
              <a:rPr lang="en-US" sz="4800" b="1" baseline="30000" dirty="0">
                <a:solidFill>
                  <a:srgbClr val="00B050"/>
                </a:solidFill>
              </a:rPr>
              <a:t>+</a:t>
            </a:r>
            <a:r>
              <a:rPr lang="en-US" sz="4800" b="1" dirty="0">
                <a:solidFill>
                  <a:srgbClr val="00B050"/>
                </a:solidFill>
              </a:rPr>
              <a:t> + OH</a:t>
            </a:r>
            <a:r>
              <a:rPr lang="en-US" sz="4800" b="1" baseline="30000" dirty="0">
                <a:solidFill>
                  <a:srgbClr val="00B050"/>
                </a:solidFill>
              </a:rPr>
              <a:t>-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>
                <a:solidFill>
                  <a:srgbClr val="00B050"/>
                </a:solidFill>
                <a:sym typeface="Wingdings" panose="05000000000000000000" pitchFamily="2" charset="2"/>
              </a:rPr>
              <a:t> H</a:t>
            </a:r>
            <a:r>
              <a:rPr lang="en-US" sz="48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en-US" sz="4800" b="1" dirty="0">
                <a:solidFill>
                  <a:srgbClr val="00B050"/>
                </a:solidFill>
                <a:sym typeface="Wingdings" panose="05000000000000000000" pitchFamily="2" charset="2"/>
              </a:rPr>
              <a:t>O</a:t>
            </a:r>
          </a:p>
          <a:p>
            <a:pPr marL="0" indent="0" algn="ctr">
              <a:buNone/>
            </a:pPr>
            <a:endParaRPr lang="en-US" sz="4800" dirty="0">
              <a:sym typeface="Wingdings" panose="05000000000000000000" pitchFamily="2" charset="2"/>
            </a:endParaRPr>
          </a:p>
          <a:p>
            <a:r>
              <a:rPr lang="en-US" dirty="0"/>
              <a:t>This is why the acid and alkali are </a:t>
            </a:r>
            <a:r>
              <a:rPr lang="en-US" b="1" dirty="0">
                <a:solidFill>
                  <a:srgbClr val="00B050"/>
                </a:solidFill>
              </a:rPr>
              <a:t>neutralised</a:t>
            </a:r>
            <a:r>
              <a:rPr lang="en-US" dirty="0"/>
              <a:t>. The product is </a:t>
            </a:r>
            <a:r>
              <a:rPr lang="en-US" b="1" dirty="0">
                <a:solidFill>
                  <a:srgbClr val="00B050"/>
                </a:solidFill>
              </a:rPr>
              <a:t>water</a:t>
            </a:r>
            <a:r>
              <a:rPr lang="en-US" dirty="0"/>
              <a:t>, which has a </a:t>
            </a:r>
            <a:r>
              <a:rPr lang="en-US" b="1" dirty="0">
                <a:solidFill>
                  <a:srgbClr val="00B050"/>
                </a:solidFill>
              </a:rPr>
              <a:t>neutral pH of 7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370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Chemical Changes</a:t>
            </a:r>
            <a:br>
              <a:rPr lang="en-US" dirty="0"/>
            </a:br>
            <a:r>
              <a:rPr lang="en-US" dirty="0"/>
              <a:t>L1: 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Understand how to use the pH scale.</a:t>
            </a:r>
          </a:p>
          <a:p>
            <a:pPr marL="514350" indent="-514350">
              <a:buAutoNum type="arabicPeriod"/>
            </a:pPr>
            <a:r>
              <a:rPr lang="en-US" dirty="0"/>
              <a:t>Define acid, alkali, and base.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neutralisation.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Define pH scale as it relates to H</a:t>
            </a:r>
            <a:r>
              <a:rPr lang="en-US" baseline="30000" dirty="0"/>
              <a:t>+</a:t>
            </a:r>
            <a:r>
              <a:rPr lang="en-US" dirty="0"/>
              <a:t> concentration.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the difference between dilute and concentrated, strong and weak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use of universal indicator to measure </a:t>
            </a:r>
            <a:r>
              <a:rPr lang="en-US" dirty="0" err="1"/>
              <a:t>pH.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Draw a pH curve graph for neutralisation.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223911"/>
            <a:ext cx="615700" cy="4712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724746"/>
            <a:ext cx="615700" cy="4712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3135687"/>
            <a:ext cx="615700" cy="4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50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What does the pH number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6" y="1432260"/>
            <a:ext cx="5225716" cy="4351338"/>
          </a:xfrm>
        </p:spPr>
        <p:txBody>
          <a:bodyPr>
            <a:noAutofit/>
          </a:bodyPr>
          <a:lstStyle/>
          <a:p>
            <a:r>
              <a:rPr lang="en-US" sz="3200" dirty="0"/>
              <a:t>The value for pH is related to the </a:t>
            </a:r>
            <a:r>
              <a:rPr lang="en-US" sz="3200" u="sng" dirty="0"/>
              <a:t>H</a:t>
            </a:r>
            <a:r>
              <a:rPr lang="en-US" sz="3200" u="sng" baseline="30000" dirty="0"/>
              <a:t>+</a:t>
            </a:r>
            <a:r>
              <a:rPr lang="en-US" sz="3200" u="sng" dirty="0"/>
              <a:t> concentration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The </a:t>
            </a:r>
            <a:r>
              <a:rPr lang="en-US" sz="3200" b="1" dirty="0">
                <a:solidFill>
                  <a:srgbClr val="FF0000"/>
                </a:solidFill>
              </a:rPr>
              <a:t>more H</a:t>
            </a:r>
            <a:r>
              <a:rPr lang="en-US" sz="3200" b="1" baseline="30000" dirty="0">
                <a:solidFill>
                  <a:srgbClr val="FF0000"/>
                </a:solidFill>
              </a:rPr>
              <a:t>+</a:t>
            </a:r>
            <a:r>
              <a:rPr lang="en-US" sz="3200" dirty="0"/>
              <a:t>, the </a:t>
            </a:r>
            <a:r>
              <a:rPr lang="en-US" sz="3200" b="1" dirty="0">
                <a:solidFill>
                  <a:srgbClr val="FF0000"/>
                </a:solidFill>
              </a:rPr>
              <a:t>lower the pH</a:t>
            </a:r>
            <a:r>
              <a:rPr lang="en-US" sz="3200" dirty="0"/>
              <a:t>, the more </a:t>
            </a:r>
            <a:r>
              <a:rPr lang="en-US" sz="3200" b="1" dirty="0">
                <a:solidFill>
                  <a:srgbClr val="FF0000"/>
                </a:solidFill>
              </a:rPr>
              <a:t>acidic</a:t>
            </a:r>
            <a:r>
              <a:rPr lang="en-US" sz="3200" dirty="0"/>
              <a:t> the substance is.</a:t>
            </a:r>
          </a:p>
          <a:p>
            <a:endParaRPr lang="en-US" sz="3200" dirty="0"/>
          </a:p>
          <a:p>
            <a:r>
              <a:rPr lang="en-US" sz="3200" dirty="0"/>
              <a:t>The </a:t>
            </a:r>
            <a:r>
              <a:rPr lang="en-US" sz="3200" b="1" dirty="0">
                <a:solidFill>
                  <a:srgbClr val="0070C0"/>
                </a:solidFill>
              </a:rPr>
              <a:t>lower the H</a:t>
            </a:r>
            <a:r>
              <a:rPr lang="en-US" sz="3200" b="1" baseline="30000" dirty="0">
                <a:solidFill>
                  <a:srgbClr val="0070C0"/>
                </a:solidFill>
              </a:rPr>
              <a:t>+</a:t>
            </a:r>
            <a:r>
              <a:rPr lang="en-US" sz="3200" dirty="0"/>
              <a:t>, the </a:t>
            </a:r>
            <a:r>
              <a:rPr lang="en-US" sz="3200" b="1" dirty="0">
                <a:solidFill>
                  <a:srgbClr val="0070C0"/>
                </a:solidFill>
              </a:rPr>
              <a:t>higher the pH</a:t>
            </a:r>
            <a:r>
              <a:rPr lang="en-US" sz="3200" dirty="0"/>
              <a:t>, the more </a:t>
            </a:r>
            <a:r>
              <a:rPr lang="en-US" sz="3200" b="1" dirty="0">
                <a:solidFill>
                  <a:srgbClr val="0070C0"/>
                </a:solidFill>
              </a:rPr>
              <a:t>alkaline</a:t>
            </a:r>
            <a:r>
              <a:rPr lang="en-US" sz="3200" dirty="0"/>
              <a:t> the substance is.</a:t>
            </a:r>
          </a:p>
        </p:txBody>
      </p:sp>
      <p:pic>
        <p:nvPicPr>
          <p:cNvPr id="5122" name="Picture 2" descr="http://www.aquainternational.com/images/alkaline_molek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715" y="2009273"/>
            <a:ext cx="5839326" cy="330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09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68" y="279834"/>
            <a:ext cx="10515600" cy="1325563"/>
          </a:xfrm>
        </p:spPr>
        <p:txBody>
          <a:bodyPr/>
          <a:lstStyle/>
          <a:p>
            <a:r>
              <a:rPr lang="en-US" dirty="0"/>
              <a:t>pH – changes by factor of 10 (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Linear)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567" y="1605397"/>
            <a:ext cx="8113295" cy="4351338"/>
          </a:xfrm>
        </p:spPr>
        <p:txBody>
          <a:bodyPr>
            <a:normAutofit/>
          </a:bodyPr>
          <a:lstStyle/>
          <a:p>
            <a:r>
              <a:rPr lang="en-US" sz="3200" dirty="0"/>
              <a:t>A decrease of </a:t>
            </a:r>
            <a:r>
              <a:rPr lang="en-US" sz="3200" b="1" dirty="0">
                <a:solidFill>
                  <a:srgbClr val="FF0000"/>
                </a:solidFill>
              </a:rPr>
              <a:t>1 unit </a:t>
            </a:r>
            <a:r>
              <a:rPr lang="en-US" sz="3200" dirty="0"/>
              <a:t>on the </a:t>
            </a:r>
            <a:r>
              <a:rPr lang="en-US" sz="3200" b="1" dirty="0">
                <a:solidFill>
                  <a:srgbClr val="FF0000"/>
                </a:solidFill>
              </a:rPr>
              <a:t>pH</a:t>
            </a:r>
            <a:r>
              <a:rPr lang="en-US" sz="3200" dirty="0"/>
              <a:t> scale equals an increase of </a:t>
            </a:r>
            <a:r>
              <a:rPr lang="en-US" sz="3200" b="1" dirty="0">
                <a:solidFill>
                  <a:schemeClr val="accent2"/>
                </a:solidFill>
              </a:rPr>
              <a:t>H</a:t>
            </a:r>
            <a:r>
              <a:rPr lang="en-US" sz="3200" b="1" baseline="30000" dirty="0">
                <a:solidFill>
                  <a:schemeClr val="accent2"/>
                </a:solidFill>
              </a:rPr>
              <a:t>+</a:t>
            </a:r>
            <a:r>
              <a:rPr lang="en-US" sz="3200" b="1" dirty="0">
                <a:solidFill>
                  <a:schemeClr val="accent2"/>
                </a:solidFill>
              </a:rPr>
              <a:t> ion concentration x10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Example:</a:t>
            </a:r>
          </a:p>
          <a:p>
            <a:r>
              <a:rPr lang="en-US" sz="3200" dirty="0"/>
              <a:t>pH 2 = 0.01 </a:t>
            </a:r>
            <a:r>
              <a:rPr lang="en-US" sz="3200" dirty="0" err="1"/>
              <a:t>mol</a:t>
            </a:r>
            <a:r>
              <a:rPr lang="en-US" sz="3200" dirty="0"/>
              <a:t>/L</a:t>
            </a:r>
          </a:p>
          <a:p>
            <a:r>
              <a:rPr lang="en-US" sz="3200" dirty="0"/>
              <a:t>pH 1 = 0.10 </a:t>
            </a:r>
            <a:r>
              <a:rPr lang="en-US" sz="3200" dirty="0" err="1"/>
              <a:t>mol</a:t>
            </a:r>
            <a:r>
              <a:rPr lang="en-US" sz="3200" dirty="0"/>
              <a:t>/L</a:t>
            </a:r>
          </a:p>
          <a:p>
            <a:endParaRPr lang="en-US" sz="3200" dirty="0"/>
          </a:p>
        </p:txBody>
      </p:sp>
      <p:pic>
        <p:nvPicPr>
          <p:cNvPr id="7170" name="Picture 2" descr="https://formervegan.files.wordpress.com/2014/08/ph-sca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005" y="1605397"/>
            <a:ext cx="3361754" cy="475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cdn4.explainthatstuff.com/ph-exponentia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989" y="2930960"/>
            <a:ext cx="3879029" cy="342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4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1325563"/>
          </a:xfrm>
        </p:spPr>
        <p:txBody>
          <a:bodyPr/>
          <a:lstStyle/>
          <a:p>
            <a:r>
              <a:rPr lang="en-US" dirty="0"/>
              <a:t>Why is water neutral?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219" y="1411372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pH of 7 </a:t>
            </a:r>
            <a:r>
              <a:rPr lang="en-US" dirty="0"/>
              <a:t>is when there are an </a:t>
            </a:r>
            <a:r>
              <a:rPr lang="en-US" b="1" dirty="0">
                <a:solidFill>
                  <a:srgbClr val="00B050"/>
                </a:solidFill>
              </a:rPr>
              <a:t>equal</a:t>
            </a:r>
            <a:r>
              <a:rPr lang="en-US" dirty="0"/>
              <a:t> </a:t>
            </a:r>
            <a:r>
              <a:rPr lang="en-US" b="1" dirty="0">
                <a:solidFill>
                  <a:srgbClr val="00B050"/>
                </a:solidFill>
              </a:rPr>
              <a:t>number</a:t>
            </a:r>
            <a:r>
              <a:rPr lang="en-US" dirty="0"/>
              <a:t> of 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baseline="30000" dirty="0">
                <a:solidFill>
                  <a:srgbClr val="FF0000"/>
                </a:solidFill>
              </a:rPr>
              <a:t>+</a:t>
            </a:r>
            <a:r>
              <a:rPr lang="en-US" dirty="0"/>
              <a:t> and </a:t>
            </a:r>
            <a:r>
              <a:rPr lang="en-US" b="1" dirty="0">
                <a:solidFill>
                  <a:srgbClr val="0070C0"/>
                </a:solidFill>
              </a:rPr>
              <a:t>OH</a:t>
            </a:r>
            <a:r>
              <a:rPr lang="en-US" b="1" baseline="30000" dirty="0">
                <a:solidFill>
                  <a:srgbClr val="0070C0"/>
                </a:solidFill>
              </a:rPr>
              <a:t>-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ions.</a:t>
            </a:r>
          </a:p>
          <a:p>
            <a:r>
              <a:rPr lang="en-US" b="1" dirty="0">
                <a:solidFill>
                  <a:srgbClr val="00B050"/>
                </a:solidFill>
              </a:rPr>
              <a:t>Water</a:t>
            </a:r>
            <a:r>
              <a:rPr lang="en-US" dirty="0"/>
              <a:t> molecules </a:t>
            </a:r>
            <a:r>
              <a:rPr lang="en-US" b="1" dirty="0">
                <a:solidFill>
                  <a:srgbClr val="00B050"/>
                </a:solidFill>
              </a:rPr>
              <a:t>slightly ionise </a:t>
            </a:r>
            <a:r>
              <a:rPr lang="en-US" dirty="0"/>
              <a:t>to form both H</a:t>
            </a:r>
            <a:r>
              <a:rPr lang="en-US" baseline="30000" dirty="0"/>
              <a:t>+</a:t>
            </a:r>
            <a:r>
              <a:rPr lang="en-US" dirty="0"/>
              <a:t> and OH</a:t>
            </a:r>
            <a:r>
              <a:rPr lang="en-US" baseline="30000" dirty="0"/>
              <a:t>-</a:t>
            </a:r>
            <a:r>
              <a:rPr lang="en-US" dirty="0"/>
              <a:t>, which “cancel out” and is defined as neutral on the pH scale.</a:t>
            </a:r>
          </a:p>
          <a:p>
            <a:r>
              <a:rPr lang="en-US" dirty="0"/>
              <a:t>These quickly react to form water again so there is only a very small number of ions in water.</a:t>
            </a:r>
          </a:p>
          <a:p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8194" name="Picture 2" descr="https://kentuckychemistry.files.wordpress.com/2013/04/water-dissociation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9" t="6127" r="7525" b="28092"/>
          <a:stretch/>
        </p:blipFill>
        <p:spPr bwMode="auto">
          <a:xfrm>
            <a:off x="2211852" y="3994484"/>
            <a:ext cx="7768295" cy="219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58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Chemical Changes</a:t>
            </a:r>
            <a:br>
              <a:rPr lang="en-US" dirty="0"/>
            </a:br>
            <a:r>
              <a:rPr lang="en-US" dirty="0"/>
              <a:t>L1: 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Understand how to use the pH scale.</a:t>
            </a:r>
          </a:p>
          <a:p>
            <a:pPr marL="514350" indent="-514350">
              <a:buAutoNum type="arabicPeriod"/>
            </a:pPr>
            <a:r>
              <a:rPr lang="en-US" dirty="0"/>
              <a:t>Define acid, alkali, and base.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neutralisation.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Define pH scale as it relates to H</a:t>
            </a:r>
            <a:r>
              <a:rPr lang="en-US" baseline="30000" dirty="0"/>
              <a:t>+</a:t>
            </a:r>
            <a:r>
              <a:rPr lang="en-US" dirty="0"/>
              <a:t> concentration.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the difference between dilute and concentrated, strong and weak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use of universal indicator to measure </a:t>
            </a:r>
            <a:r>
              <a:rPr lang="en-US" dirty="0" err="1"/>
              <a:t>pH.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Draw a pH curve graph for neutralisation.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223911"/>
            <a:ext cx="615700" cy="4712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724746"/>
            <a:ext cx="615700" cy="4712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3135687"/>
            <a:ext cx="615700" cy="4712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3606921"/>
            <a:ext cx="615700" cy="4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264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vs. Weak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strong acid </a:t>
            </a:r>
            <a:r>
              <a:rPr lang="en-US" dirty="0"/>
              <a:t>is one is </a:t>
            </a:r>
            <a:r>
              <a:rPr lang="en-US" b="1" dirty="0">
                <a:solidFill>
                  <a:srgbClr val="FF0000"/>
                </a:solidFill>
              </a:rPr>
              <a:t>completely ionised </a:t>
            </a:r>
            <a:r>
              <a:rPr lang="en-US" dirty="0"/>
              <a:t>in aqueous solution.</a:t>
            </a:r>
          </a:p>
          <a:p>
            <a:pPr marL="0" indent="0" algn="ctr">
              <a:buNone/>
            </a:pPr>
            <a:r>
              <a:rPr lang="en-US" sz="3600" dirty="0"/>
              <a:t>HCl </a:t>
            </a:r>
            <a:r>
              <a:rPr lang="en-US" sz="3600" dirty="0">
                <a:sym typeface="Wingdings" panose="05000000000000000000" pitchFamily="2" charset="2"/>
              </a:rPr>
              <a:t> H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  <a:r>
              <a:rPr lang="en-US" sz="3600" dirty="0">
                <a:sym typeface="Wingdings" panose="05000000000000000000" pitchFamily="2" charset="2"/>
              </a:rPr>
              <a:t> + Cl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endParaRPr lang="en-US" sz="3600" baseline="30000" dirty="0"/>
          </a:p>
          <a:p>
            <a:r>
              <a:rPr lang="en-US" dirty="0"/>
              <a:t>This means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HCl molecules turn into H</a:t>
            </a:r>
            <a:r>
              <a:rPr lang="en-US" baseline="30000" dirty="0"/>
              <a:t>+</a:t>
            </a:r>
            <a:r>
              <a:rPr lang="en-US" dirty="0"/>
              <a:t> (and Cl</a:t>
            </a:r>
            <a:r>
              <a:rPr lang="en-US" baseline="30000" dirty="0"/>
              <a:t>-</a:t>
            </a:r>
            <a:r>
              <a:rPr lang="en-US" dirty="0"/>
              <a:t>) ions.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solidFill>
                  <a:schemeClr val="accent2"/>
                </a:solidFill>
              </a:rPr>
              <a:t>weak acid </a:t>
            </a:r>
            <a:r>
              <a:rPr lang="en-US" dirty="0"/>
              <a:t>is only </a:t>
            </a:r>
            <a:r>
              <a:rPr lang="en-US" b="1" dirty="0">
                <a:solidFill>
                  <a:schemeClr val="accent2"/>
                </a:solidFill>
              </a:rPr>
              <a:t>partially ionised </a:t>
            </a:r>
            <a:r>
              <a:rPr lang="en-US" dirty="0"/>
              <a:t>in aqueous solution.</a:t>
            </a:r>
          </a:p>
          <a:p>
            <a:pPr marL="0" indent="0" algn="ctr">
              <a:buNone/>
            </a:pPr>
            <a:r>
              <a:rPr lang="en-US" sz="3600" dirty="0"/>
              <a:t>CH</a:t>
            </a:r>
            <a:r>
              <a:rPr lang="en-US" sz="3600" baseline="-25000" dirty="0"/>
              <a:t>3</a:t>
            </a:r>
            <a:r>
              <a:rPr lang="en-US" sz="3600" dirty="0"/>
              <a:t>COOH        H</a:t>
            </a:r>
            <a:r>
              <a:rPr lang="en-US" sz="3600" baseline="30000" dirty="0"/>
              <a:t>+</a:t>
            </a:r>
            <a:r>
              <a:rPr lang="en-US" sz="3600" dirty="0"/>
              <a:t> + CH</a:t>
            </a:r>
            <a:r>
              <a:rPr lang="en-US" sz="3600" baseline="-25000" dirty="0"/>
              <a:t>3</a:t>
            </a:r>
            <a:r>
              <a:rPr lang="en-US" sz="3600" dirty="0"/>
              <a:t>COO</a:t>
            </a:r>
            <a:r>
              <a:rPr lang="en-US" sz="3600" baseline="30000" dirty="0"/>
              <a:t>-</a:t>
            </a:r>
            <a:endParaRPr lang="en-US" sz="3600" dirty="0"/>
          </a:p>
          <a:p>
            <a:r>
              <a:rPr lang="en-US" dirty="0"/>
              <a:t>This means that only </a:t>
            </a:r>
            <a:r>
              <a:rPr lang="en-US" b="1" dirty="0">
                <a:solidFill>
                  <a:schemeClr val="accent2"/>
                </a:solidFill>
              </a:rPr>
              <a:t>SOME</a:t>
            </a:r>
            <a:r>
              <a:rPr lang="en-US" dirty="0"/>
              <a:t> of the CH</a:t>
            </a:r>
            <a:r>
              <a:rPr lang="en-US" baseline="-25000" dirty="0"/>
              <a:t>3</a:t>
            </a:r>
            <a:r>
              <a:rPr lang="en-US" dirty="0"/>
              <a:t>COOH molecules turn into H</a:t>
            </a:r>
            <a:r>
              <a:rPr lang="en-US" baseline="30000" dirty="0"/>
              <a:t>+</a:t>
            </a:r>
            <a:r>
              <a:rPr lang="en-US" dirty="0"/>
              <a:t> (and CH</a:t>
            </a:r>
            <a:r>
              <a:rPr lang="en-US" baseline="-25000" dirty="0"/>
              <a:t>3</a:t>
            </a:r>
            <a:r>
              <a:rPr lang="en-US" dirty="0"/>
              <a:t>COO</a:t>
            </a:r>
            <a:r>
              <a:rPr lang="en-US" baseline="30000" dirty="0"/>
              <a:t>-</a:t>
            </a:r>
            <a:r>
              <a:rPr lang="en-US" dirty="0"/>
              <a:t>) ions. </a:t>
            </a:r>
            <a:r>
              <a:rPr lang="en-US" sz="2400" dirty="0"/>
              <a:t>(the double arrow means it’s a reversible reaction)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16710" y="797073"/>
            <a:ext cx="2550016" cy="1028552"/>
            <a:chOff x="6516710" y="797073"/>
            <a:chExt cx="2550016" cy="1028552"/>
          </a:xfrm>
        </p:grpSpPr>
        <p:sp>
          <p:nvSpPr>
            <p:cNvPr id="4" name="TextBox 3"/>
            <p:cNvSpPr txBox="1"/>
            <p:nvPr/>
          </p:nvSpPr>
          <p:spPr>
            <a:xfrm>
              <a:off x="6516710" y="797073"/>
              <a:ext cx="2550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turned into ions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6542468" y="1171977"/>
              <a:ext cx="553791" cy="6536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220479" y="797072"/>
            <a:ext cx="3396263" cy="1115313"/>
            <a:chOff x="8220479" y="797072"/>
            <a:chExt cx="3396263" cy="1115313"/>
          </a:xfrm>
        </p:grpSpPr>
        <p:sp>
          <p:nvSpPr>
            <p:cNvPr id="8" name="TextBox 7"/>
            <p:cNvSpPr txBox="1"/>
            <p:nvPr/>
          </p:nvSpPr>
          <p:spPr>
            <a:xfrm>
              <a:off x="9066726" y="797072"/>
              <a:ext cx="2550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dissolved in water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8220479" y="1171977"/>
              <a:ext cx="1712888" cy="7404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 flipV="1">
            <a:off x="5622842" y="4699746"/>
            <a:ext cx="372759" cy="3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610810" y="4848726"/>
            <a:ext cx="372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46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you need to know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Strong Acids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Hydrochloric acid – HCl</a:t>
            </a:r>
          </a:p>
          <a:p>
            <a:r>
              <a:rPr lang="en-US" sz="3200" dirty="0"/>
              <a:t>Nitric acid – HNO</a:t>
            </a:r>
            <a:r>
              <a:rPr lang="en-US" sz="3200" baseline="-25000" dirty="0"/>
              <a:t>3</a:t>
            </a:r>
          </a:p>
          <a:p>
            <a:r>
              <a:rPr lang="en-US" sz="3200" dirty="0"/>
              <a:t>Sulfuric acid – H</a:t>
            </a:r>
            <a:r>
              <a:rPr lang="en-US" sz="3200" baseline="-25000" dirty="0"/>
              <a:t>2</a:t>
            </a:r>
            <a:r>
              <a:rPr lang="en-US" sz="3200" dirty="0"/>
              <a:t>SO</a:t>
            </a:r>
            <a:r>
              <a:rPr lang="en-US" sz="3200" baseline="-25000" dirty="0"/>
              <a:t>4</a:t>
            </a:r>
          </a:p>
          <a:p>
            <a:pPr lvl="1"/>
            <a:r>
              <a:rPr lang="en-US" sz="2800" dirty="0"/>
              <a:t>Note: sulfuric acid produces two H</a:t>
            </a:r>
            <a:r>
              <a:rPr lang="en-US" sz="2800" baseline="30000" dirty="0"/>
              <a:t>+</a:t>
            </a:r>
            <a:r>
              <a:rPr lang="en-US" sz="2800" dirty="0"/>
              <a:t> ions for every one molecule of acid.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/>
                </a:solidFill>
              </a:rPr>
              <a:t>Weak Acids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Ethanoic acid – CH</a:t>
            </a:r>
            <a:r>
              <a:rPr lang="en-US" sz="3200" baseline="-25000" dirty="0"/>
              <a:t>3</a:t>
            </a:r>
            <a:r>
              <a:rPr lang="en-US" sz="3200" dirty="0"/>
              <a:t>COOH</a:t>
            </a:r>
          </a:p>
          <a:p>
            <a:r>
              <a:rPr lang="en-US" sz="3200" dirty="0"/>
              <a:t>Citric acid</a:t>
            </a:r>
          </a:p>
          <a:p>
            <a:r>
              <a:rPr lang="en-US" sz="3200" dirty="0"/>
              <a:t>Carbonic acid – H</a:t>
            </a:r>
            <a:r>
              <a:rPr lang="en-US" sz="3200" baseline="-25000" dirty="0"/>
              <a:t>2</a:t>
            </a:r>
            <a:r>
              <a:rPr lang="en-US" sz="3200" dirty="0"/>
              <a:t>CO</a:t>
            </a:r>
            <a:r>
              <a:rPr lang="en-US" sz="3200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39469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01316" y="224862"/>
            <a:ext cx="10515600" cy="1325563"/>
          </a:xfrm>
        </p:spPr>
        <p:txBody>
          <a:bodyPr/>
          <a:lstStyle/>
          <a:p>
            <a:r>
              <a:rPr lang="en-US" dirty="0"/>
              <a:t>Dilute vs. Concentrated Acids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690688"/>
            <a:ext cx="5213684" cy="494815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Dilute acid </a:t>
            </a:r>
            <a:r>
              <a:rPr lang="en-US" sz="3200" dirty="0"/>
              <a:t>– small amount of acid per unit of volume.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Concentrated</a:t>
            </a:r>
            <a:r>
              <a:rPr lang="en-US" sz="3200" dirty="0"/>
              <a:t> – large amount of acid per unit of volume.</a:t>
            </a:r>
          </a:p>
          <a:p>
            <a:endParaRPr lang="en-US" sz="3200" dirty="0"/>
          </a:p>
          <a:p>
            <a:r>
              <a:rPr lang="en-US" sz="3200" dirty="0"/>
              <a:t>Does this change the pH of an acid?</a:t>
            </a:r>
          </a:p>
        </p:txBody>
      </p:sp>
      <p:pic>
        <p:nvPicPr>
          <p:cNvPr id="6146" name="Picture 2" descr="http://images.slideplayer.com/26/8881076/slides/slide_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14"/>
          <a:stretch/>
        </p:blipFill>
        <p:spPr bwMode="auto">
          <a:xfrm>
            <a:off x="6051884" y="1729582"/>
            <a:ext cx="5860214" cy="267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29163" y="5739063"/>
            <a:ext cx="1431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YES!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77526" y="4728485"/>
            <a:ext cx="4896853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NOTE</a:t>
            </a:r>
            <a:r>
              <a:rPr lang="en-US" sz="2000" dirty="0"/>
              <a:t>: </a:t>
            </a:r>
            <a:r>
              <a:rPr lang="en-US" sz="2000" u="sng" dirty="0"/>
              <a:t>Strength</a:t>
            </a:r>
            <a:r>
              <a:rPr lang="en-US" sz="2000" dirty="0"/>
              <a:t> of acid and </a:t>
            </a:r>
            <a:r>
              <a:rPr lang="en-US" sz="2000" u="sng" dirty="0"/>
              <a:t>concentration</a:t>
            </a:r>
            <a:r>
              <a:rPr lang="en-US" sz="2000" dirty="0"/>
              <a:t> of acid are </a:t>
            </a:r>
            <a:r>
              <a:rPr lang="en-US" sz="2000" b="1" dirty="0">
                <a:solidFill>
                  <a:srgbClr val="FF0000"/>
                </a:solidFill>
              </a:rPr>
              <a:t>SEPARATE PROPERTIES</a:t>
            </a:r>
            <a:r>
              <a:rPr lang="en-US" sz="2000" dirty="0"/>
              <a:t>!</a:t>
            </a:r>
          </a:p>
          <a:p>
            <a:endParaRPr lang="en-US" sz="2000" dirty="0"/>
          </a:p>
          <a:p>
            <a:r>
              <a:rPr lang="en-US" sz="2000" dirty="0"/>
              <a:t>You can have a strong, dilute acid.</a:t>
            </a:r>
          </a:p>
          <a:p>
            <a:r>
              <a:rPr lang="en-US" sz="2000" dirty="0"/>
              <a:t>You can also have a weak, concentrated acid.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699666" y="309033"/>
            <a:ext cx="3212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Amount of space the solution takes up, measured in </a:t>
            </a:r>
            <a:r>
              <a:rPr lang="en-US" sz="2000" i="1" dirty="0" err="1"/>
              <a:t>mL.</a:t>
            </a:r>
            <a:endParaRPr lang="en-US" sz="2000" i="1" dirty="0"/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 flipV="1">
            <a:off x="5450305" y="662976"/>
            <a:ext cx="3249361" cy="1652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43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Both Strength and Concentration will effect the pH of an acid.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stronger</a:t>
            </a:r>
            <a:r>
              <a:rPr lang="en-US" dirty="0"/>
              <a:t> the acid, the </a:t>
            </a:r>
            <a:r>
              <a:rPr lang="en-US" b="1" dirty="0">
                <a:solidFill>
                  <a:srgbClr val="FF0000"/>
                </a:solidFill>
              </a:rPr>
              <a:t>lower</a:t>
            </a:r>
            <a:r>
              <a:rPr lang="en-US" dirty="0"/>
              <a:t> the </a:t>
            </a:r>
            <a:r>
              <a:rPr lang="en-US" b="1" dirty="0">
                <a:solidFill>
                  <a:srgbClr val="FF0000"/>
                </a:solidFill>
              </a:rPr>
              <a:t>pH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higher the concentration </a:t>
            </a:r>
            <a:r>
              <a:rPr lang="en-US" dirty="0"/>
              <a:t>of the acid, the </a:t>
            </a:r>
            <a:r>
              <a:rPr lang="en-US" b="1" dirty="0">
                <a:solidFill>
                  <a:srgbClr val="FF0000"/>
                </a:solidFill>
              </a:rPr>
              <a:t>lower</a:t>
            </a:r>
            <a:r>
              <a:rPr lang="en-US" dirty="0"/>
              <a:t> the </a:t>
            </a:r>
            <a:r>
              <a:rPr lang="en-US" b="1" dirty="0">
                <a:solidFill>
                  <a:srgbClr val="FF0000"/>
                </a:solidFill>
              </a:rPr>
              <a:t>pH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Strong acid</a:t>
            </a:r>
            <a:r>
              <a:rPr lang="en-US" dirty="0"/>
              <a:t>				</a:t>
            </a:r>
            <a:r>
              <a:rPr lang="en-US" b="1" dirty="0">
                <a:solidFill>
                  <a:schemeClr val="accent2"/>
                </a:solidFill>
              </a:rPr>
              <a:t>Weak acid</a:t>
            </a:r>
          </a:p>
          <a:p>
            <a:pPr marL="0" indent="0">
              <a:buNone/>
            </a:pPr>
            <a:r>
              <a:rPr lang="en-US" dirty="0"/>
              <a:t>0.1 M HCl pH = 1 			0.1 M ethanoic acid pH = 2.88</a:t>
            </a:r>
            <a:br>
              <a:rPr lang="en-US" dirty="0"/>
            </a:br>
            <a:r>
              <a:rPr lang="en-US" dirty="0"/>
              <a:t>4 M HCl pH = -0.3			4 M ethanoic acid pH = 2.08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0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Chemical Changes</a:t>
            </a:r>
            <a:br>
              <a:rPr lang="en-US" dirty="0"/>
            </a:br>
            <a:r>
              <a:rPr lang="en-US" dirty="0"/>
              <a:t>L1: 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Understand how to use the pH scale.</a:t>
            </a:r>
          </a:p>
          <a:p>
            <a:pPr marL="514350" indent="-514350">
              <a:buAutoNum type="arabicPeriod"/>
            </a:pPr>
            <a:r>
              <a:rPr lang="en-US" dirty="0"/>
              <a:t>Define acid, alkali, and base.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neutralisation.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Define pH scale as it relates to H</a:t>
            </a:r>
            <a:r>
              <a:rPr lang="en-US" baseline="30000" dirty="0"/>
              <a:t>+</a:t>
            </a:r>
            <a:r>
              <a:rPr lang="en-US" dirty="0"/>
              <a:t> concentration.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the difference between dilute and concentrated, strong and weak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use of universal indicator to measure </a:t>
            </a:r>
            <a:r>
              <a:rPr lang="en-US" dirty="0" err="1"/>
              <a:t>pH.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Draw a pH curve graph for neutralisation.</a:t>
            </a:r>
          </a:p>
        </p:txBody>
      </p:sp>
    </p:spTree>
    <p:extLst>
      <p:ext uri="{BB962C8B-B14F-4D97-AF65-F5344CB8AC3E}">
        <p14:creationId xmlns:p14="http://schemas.microsoft.com/office/powerpoint/2010/main" val="3702674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Chemical Changes</a:t>
            </a:r>
            <a:br>
              <a:rPr lang="en-US" dirty="0"/>
            </a:br>
            <a:r>
              <a:rPr lang="en-US" dirty="0"/>
              <a:t>L1: 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Understand how to use the pH scale.</a:t>
            </a:r>
          </a:p>
          <a:p>
            <a:pPr marL="514350" indent="-514350">
              <a:buAutoNum type="arabicPeriod"/>
            </a:pPr>
            <a:r>
              <a:rPr lang="en-US" dirty="0"/>
              <a:t>Define acid, alkali, and base.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neutralisation.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Define pH scale as it relates to H</a:t>
            </a:r>
            <a:r>
              <a:rPr lang="en-US" baseline="30000" dirty="0"/>
              <a:t>+</a:t>
            </a:r>
            <a:r>
              <a:rPr lang="en-US" dirty="0"/>
              <a:t> concentration.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the difference between dilute and concentrated, strong and weak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use of universal indicator to measure </a:t>
            </a:r>
            <a:r>
              <a:rPr lang="en-US" dirty="0" err="1"/>
              <a:t>pH.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Draw a pH curve graph for neutralisation.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223911"/>
            <a:ext cx="615700" cy="4712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724746"/>
            <a:ext cx="615700" cy="4712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3135687"/>
            <a:ext cx="615700" cy="4712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3606921"/>
            <a:ext cx="615700" cy="4712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4078155"/>
            <a:ext cx="615700" cy="4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54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086" y="184502"/>
            <a:ext cx="10515600" cy="1325563"/>
          </a:xfrm>
        </p:spPr>
        <p:txBody>
          <a:bodyPr/>
          <a:lstStyle/>
          <a:p>
            <a:r>
              <a:rPr lang="en-US" dirty="0"/>
              <a:t>Demo/Practical: Neutralisation (pH change)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85" y="1442333"/>
            <a:ext cx="6550514" cy="503749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We are going to investigate how pH changes during a neutralisation reaction as we add a strong alkali to a strong acid.</a:t>
            </a:r>
          </a:p>
          <a:p>
            <a:endParaRPr lang="en-US" sz="1600" dirty="0"/>
          </a:p>
          <a:p>
            <a:r>
              <a:rPr lang="en-US" sz="3200" dirty="0"/>
              <a:t>We can use </a:t>
            </a:r>
            <a:r>
              <a:rPr lang="en-US" sz="3200" b="1" dirty="0">
                <a:solidFill>
                  <a:srgbClr val="00B050"/>
                </a:solidFill>
              </a:rPr>
              <a:t>universal indicator</a:t>
            </a:r>
            <a:r>
              <a:rPr lang="en-US" sz="3200" dirty="0"/>
              <a:t> or </a:t>
            </a:r>
            <a:r>
              <a:rPr lang="en-US" sz="3200" b="1" dirty="0">
                <a:solidFill>
                  <a:srgbClr val="00B050"/>
                </a:solidFill>
              </a:rPr>
              <a:t>pH paper</a:t>
            </a:r>
            <a:r>
              <a:rPr lang="en-US" sz="3200" dirty="0"/>
              <a:t> to measure the pH of the solution.</a:t>
            </a:r>
          </a:p>
          <a:p>
            <a:r>
              <a:rPr lang="en-US" sz="3200" dirty="0"/>
              <a:t>The indicator will change different colours depending on the pH. We use a chart to match the colour to the pH.</a:t>
            </a:r>
          </a:p>
          <a:p>
            <a:endParaRPr lang="en-US" dirty="0"/>
          </a:p>
        </p:txBody>
      </p:sp>
      <p:pic>
        <p:nvPicPr>
          <p:cNvPr id="9218" name="Picture 2" descr="http://4.bp.blogspot.com/-KCUUyirZRgo/Vb7pF14VnLI/AAAAAAACdSw/MRJc9E4MdpI/s1600/0731151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710" y="2073124"/>
            <a:ext cx="4361788" cy="290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502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Dilute acids and alkali are irritants.</a:t>
            </a:r>
          </a:p>
          <a:p>
            <a:endParaRPr lang="en-US" dirty="0"/>
          </a:p>
          <a:p>
            <a:r>
              <a:rPr lang="en-US" dirty="0"/>
              <a:t>Wear goggles at all times.</a:t>
            </a:r>
          </a:p>
          <a:p>
            <a:r>
              <a:rPr lang="en-US" dirty="0"/>
              <a:t>Stand while doing the experiment.</a:t>
            </a:r>
          </a:p>
          <a:p>
            <a:r>
              <a:rPr lang="en-US" dirty="0"/>
              <a:t>Have long hair tied back and out of the way.</a:t>
            </a:r>
          </a:p>
          <a:p>
            <a:r>
              <a:rPr lang="en-US" dirty="0"/>
              <a:t>Measure out chemicals accurately and carefully.</a:t>
            </a:r>
          </a:p>
          <a:p>
            <a:r>
              <a:rPr lang="en-US" dirty="0"/>
              <a:t>If you spill on yourself, wash the affected area with soap and water.</a:t>
            </a:r>
          </a:p>
          <a:p>
            <a:r>
              <a:rPr lang="en-US" dirty="0"/>
              <a:t>Wipe up any spills with a paper towel straight away.</a:t>
            </a:r>
          </a:p>
        </p:txBody>
      </p:sp>
      <p:pic>
        <p:nvPicPr>
          <p:cNvPr id="10242" name="Picture 2" descr="https://safetystock.co.uk/wp-content/uploads/2015/03/Safety-Gogg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12" b="17548"/>
          <a:stretch/>
        </p:blipFill>
        <p:spPr bwMode="auto">
          <a:xfrm>
            <a:off x="7258705" y="1027906"/>
            <a:ext cx="3648780" cy="257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322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Read method and draw an appropriate results table.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Measure 10 cm</a:t>
            </a:r>
            <a:r>
              <a:rPr lang="en-US" baseline="30000" dirty="0"/>
              <a:t>3</a:t>
            </a:r>
            <a:r>
              <a:rPr lang="en-US" dirty="0"/>
              <a:t> of hydrochloric acid into a 100 cm</a:t>
            </a:r>
            <a:r>
              <a:rPr lang="en-US" baseline="30000" dirty="0"/>
              <a:t>3</a:t>
            </a:r>
            <a:r>
              <a:rPr lang="en-US" dirty="0"/>
              <a:t> beaker.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Measure the starting pH using pH paper and record in results table (0 cm</a:t>
            </a:r>
            <a:r>
              <a:rPr lang="en-US" baseline="30000" dirty="0"/>
              <a:t>3</a:t>
            </a:r>
            <a:r>
              <a:rPr lang="en-US" dirty="0"/>
              <a:t> alkali added).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1 cm</a:t>
            </a:r>
            <a:r>
              <a:rPr lang="en-US" baseline="30000" dirty="0"/>
              <a:t>3</a:t>
            </a:r>
            <a:r>
              <a:rPr lang="en-US" dirty="0"/>
              <a:t> of sodium hydroxide and swirl gently to completely mix so the solution fully reacts. Record the pH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adding 1 cm</a:t>
            </a:r>
            <a:r>
              <a:rPr lang="en-US" baseline="30000" dirty="0"/>
              <a:t>3</a:t>
            </a:r>
            <a:r>
              <a:rPr lang="en-US" dirty="0"/>
              <a:t> of alkali and recording the pH until the pH no longer changes.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HOMEWORK</a:t>
            </a:r>
            <a:r>
              <a:rPr lang="en-US" dirty="0"/>
              <a:t>: draw a graph of your results</a:t>
            </a:r>
          </a:p>
        </p:txBody>
      </p:sp>
    </p:spTree>
    <p:extLst>
      <p:ext uri="{BB962C8B-B14F-4D97-AF65-F5344CB8AC3E}">
        <p14:creationId xmlns:p14="http://schemas.microsoft.com/office/powerpoint/2010/main" val="441828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Chemical Changes</a:t>
            </a:r>
            <a:br>
              <a:rPr lang="en-US" dirty="0"/>
            </a:br>
            <a:r>
              <a:rPr lang="en-US" dirty="0"/>
              <a:t>L1: 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Understand how to use the pH scale.</a:t>
            </a:r>
          </a:p>
          <a:p>
            <a:pPr marL="514350" indent="-514350">
              <a:buAutoNum type="arabicPeriod"/>
            </a:pPr>
            <a:r>
              <a:rPr lang="en-US" dirty="0"/>
              <a:t>Define acid, alkali, and base.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neutralisation.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Define pH scale as it relates to H</a:t>
            </a:r>
            <a:r>
              <a:rPr lang="en-US" baseline="30000" dirty="0"/>
              <a:t>+</a:t>
            </a:r>
            <a:r>
              <a:rPr lang="en-US" dirty="0"/>
              <a:t> concentration.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the difference between dilute and concentrated, strong and weak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use of universal indicator to measure </a:t>
            </a:r>
            <a:r>
              <a:rPr lang="en-US" dirty="0" err="1"/>
              <a:t>pH.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Draw a pH curve graph for neutralisation.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223911"/>
            <a:ext cx="615700" cy="4712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724746"/>
            <a:ext cx="615700" cy="4712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3135687"/>
            <a:ext cx="615700" cy="4712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3606921"/>
            <a:ext cx="615700" cy="4712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4078155"/>
            <a:ext cx="615700" cy="4712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4891942"/>
            <a:ext cx="615700" cy="4712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5363176"/>
            <a:ext cx="615700" cy="4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0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esmerio.co/images/141128%20Phil%20Holliday%20-%20pH%20sca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005" y="191237"/>
            <a:ext cx="9683886" cy="474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eft Arrow 5"/>
          <p:cNvSpPr/>
          <p:nvPr/>
        </p:nvSpPr>
        <p:spPr>
          <a:xfrm>
            <a:off x="1300766" y="4687910"/>
            <a:ext cx="4623516" cy="65682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194738" y="4687910"/>
            <a:ext cx="4443211" cy="66970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50017" y="4754711"/>
            <a:ext cx="2305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Stronger acids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84076" y="4741832"/>
            <a:ext cx="229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Stronger alkali</a:t>
            </a:r>
          </a:p>
        </p:txBody>
      </p:sp>
    </p:spTree>
    <p:extLst>
      <p:ext uri="{BB962C8B-B14F-4D97-AF65-F5344CB8AC3E}">
        <p14:creationId xmlns:p14="http://schemas.microsoft.com/office/powerpoint/2010/main" val="264731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62.tinypic.com/f4mhe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03" y="1250526"/>
            <a:ext cx="10507039" cy="469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09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Chemical Changes</a:t>
            </a:r>
            <a:br>
              <a:rPr lang="en-US" dirty="0"/>
            </a:br>
            <a:r>
              <a:rPr lang="en-US" dirty="0"/>
              <a:t>L1: 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Understand how to use the pH scale.</a:t>
            </a:r>
          </a:p>
          <a:p>
            <a:pPr marL="514350" indent="-514350">
              <a:buAutoNum type="arabicPeriod"/>
            </a:pPr>
            <a:r>
              <a:rPr lang="en-US" dirty="0"/>
              <a:t>Define acid, alkali, and base.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neutralisation.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Define pH scale as it relates to H</a:t>
            </a:r>
            <a:r>
              <a:rPr lang="en-US" baseline="30000" dirty="0"/>
              <a:t>+</a:t>
            </a:r>
            <a:r>
              <a:rPr lang="en-US" dirty="0"/>
              <a:t> concentration.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the difference between dilute and concentrated, strong and weak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use of universal indicator to measure </a:t>
            </a:r>
            <a:r>
              <a:rPr lang="en-US" dirty="0" err="1"/>
              <a:t>pH.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Draw a pH curve graph for neutralisation.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223911"/>
            <a:ext cx="615700" cy="4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6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Acid</a:t>
            </a:r>
            <a:r>
              <a:rPr lang="en-US" dirty="0"/>
              <a:t> = a substance with a pH less than 7 and produces H</a:t>
            </a:r>
            <a:r>
              <a:rPr lang="en-US" baseline="30000" dirty="0"/>
              <a:t>+</a:t>
            </a:r>
            <a:r>
              <a:rPr lang="en-US" dirty="0"/>
              <a:t> (hydrogen) ions in water.</a:t>
            </a:r>
          </a:p>
          <a:p>
            <a:r>
              <a:rPr lang="en-US" dirty="0"/>
              <a:t>Examples: HCl, HNO</a:t>
            </a:r>
            <a:r>
              <a:rPr lang="en-US" baseline="-25000" dirty="0"/>
              <a:t>3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Alkali</a:t>
            </a:r>
            <a:r>
              <a:rPr lang="en-US" dirty="0"/>
              <a:t> = a substance with a pH greater than 7 and produces OH</a:t>
            </a:r>
            <a:r>
              <a:rPr lang="en-US" baseline="30000" dirty="0"/>
              <a:t>- </a:t>
            </a:r>
            <a:r>
              <a:rPr lang="en-US" dirty="0"/>
              <a:t>(hydroxide) ions in water.</a:t>
            </a:r>
          </a:p>
          <a:p>
            <a:r>
              <a:rPr lang="en-US" dirty="0"/>
              <a:t>Examples: </a:t>
            </a:r>
            <a:r>
              <a:rPr lang="en-US" dirty="0" err="1"/>
              <a:t>NaOH</a:t>
            </a:r>
            <a:r>
              <a:rPr lang="en-US" dirty="0"/>
              <a:t>, KOH</a:t>
            </a:r>
          </a:p>
        </p:txBody>
      </p:sp>
    </p:spTree>
    <p:extLst>
      <p:ext uri="{BB962C8B-B14F-4D97-AF65-F5344CB8AC3E}">
        <p14:creationId xmlns:p14="http://schemas.microsoft.com/office/powerpoint/2010/main" val="331331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54" y="1726148"/>
            <a:ext cx="7339885" cy="468753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Base</a:t>
            </a:r>
            <a:r>
              <a:rPr lang="en-US" dirty="0"/>
              <a:t> = a substance that reacts with acids in a neutralisation reaction</a:t>
            </a:r>
          </a:p>
          <a:p>
            <a:r>
              <a:rPr lang="en-US" dirty="0"/>
              <a:t>Examples: </a:t>
            </a:r>
            <a:r>
              <a:rPr lang="en-US" dirty="0" err="1"/>
              <a:t>NaOH</a:t>
            </a:r>
            <a:r>
              <a:rPr lang="en-US" dirty="0"/>
              <a:t>, CaCO</a:t>
            </a:r>
            <a:r>
              <a:rPr lang="en-US" baseline="-25000" dirty="0"/>
              <a:t>3</a:t>
            </a:r>
            <a:r>
              <a:rPr lang="en-US" dirty="0"/>
              <a:t>, CuO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All alkalis are bases</a:t>
            </a:r>
            <a:r>
              <a:rPr lang="en-US" dirty="0"/>
              <a:t>, as they are soluble substances that react with acids and neutralise them.</a:t>
            </a:r>
          </a:p>
          <a:p>
            <a:r>
              <a:rPr lang="en-US" dirty="0"/>
              <a:t>However, </a:t>
            </a:r>
            <a:r>
              <a:rPr lang="en-US" b="1" dirty="0">
                <a:solidFill>
                  <a:srgbClr val="0070C0"/>
                </a:solidFill>
              </a:rPr>
              <a:t>not all bases are alkalis</a:t>
            </a:r>
            <a:r>
              <a:rPr lang="en-US" dirty="0"/>
              <a:t>. Some are </a:t>
            </a:r>
            <a:r>
              <a:rPr lang="en-US" b="1" dirty="0">
                <a:solidFill>
                  <a:srgbClr val="0070C0"/>
                </a:solidFill>
              </a:rPr>
              <a:t>insoluble</a:t>
            </a:r>
            <a:r>
              <a:rPr lang="en-US" dirty="0"/>
              <a:t> and do not produce OH- ions but will still react with acids in a neutralisation reaction.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41422404"/>
              </p:ext>
            </p:extLst>
          </p:nvPr>
        </p:nvGraphicFramePr>
        <p:xfrm>
          <a:off x="8023538" y="1941534"/>
          <a:ext cx="3593206" cy="3738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59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Chemical Changes</a:t>
            </a:r>
            <a:br>
              <a:rPr lang="en-US" dirty="0"/>
            </a:br>
            <a:r>
              <a:rPr lang="en-US" dirty="0"/>
              <a:t>L1: Acids and Alkalis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Understand how to use the pH scale.</a:t>
            </a:r>
          </a:p>
          <a:p>
            <a:pPr marL="514350" indent="-514350">
              <a:buAutoNum type="arabicPeriod"/>
            </a:pPr>
            <a:r>
              <a:rPr lang="en-US" dirty="0"/>
              <a:t>Define acid, alkali, and base.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neutralisation.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Define pH scale as it relates to H</a:t>
            </a:r>
            <a:r>
              <a:rPr lang="en-US" baseline="30000" dirty="0"/>
              <a:t>+</a:t>
            </a:r>
            <a:r>
              <a:rPr lang="en-US" dirty="0"/>
              <a:t> concentration.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the difference between dilute and concentrated, strong and weak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use of universal indicator to measure </a:t>
            </a:r>
            <a:r>
              <a:rPr lang="en-US" dirty="0" err="1"/>
              <a:t>pH.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Draw a pH curve graph for neutralisation.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223911"/>
            <a:ext cx="615700" cy="4712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4" y="2724746"/>
            <a:ext cx="615700" cy="4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06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Neutralisation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During neutralisation 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30000" dirty="0">
                <a:solidFill>
                  <a:srgbClr val="FF0000"/>
                </a:solidFill>
              </a:rPr>
              <a:t>+ </a:t>
            </a:r>
            <a:r>
              <a:rPr lang="en-US" sz="3200" b="1" dirty="0">
                <a:solidFill>
                  <a:srgbClr val="FF0000"/>
                </a:solidFill>
              </a:rPr>
              <a:t>ions </a:t>
            </a:r>
            <a:r>
              <a:rPr lang="en-US" sz="3200" dirty="0"/>
              <a:t>(from acid) </a:t>
            </a:r>
            <a:r>
              <a:rPr lang="en-US" sz="3200" u="sng" dirty="0"/>
              <a:t>react</a:t>
            </a:r>
            <a:r>
              <a:rPr lang="en-US" sz="3200" dirty="0"/>
              <a:t> with </a:t>
            </a:r>
            <a:r>
              <a:rPr lang="en-US" sz="3200" b="1" dirty="0">
                <a:solidFill>
                  <a:srgbClr val="0070C0"/>
                </a:solidFill>
              </a:rPr>
              <a:t>OH</a:t>
            </a:r>
            <a:r>
              <a:rPr lang="en-US" sz="3200" b="1" baseline="30000" dirty="0">
                <a:solidFill>
                  <a:srgbClr val="0070C0"/>
                </a:solidFill>
              </a:rPr>
              <a:t>-</a:t>
            </a:r>
            <a:r>
              <a:rPr lang="en-US" sz="3200" b="1" dirty="0">
                <a:solidFill>
                  <a:srgbClr val="0070C0"/>
                </a:solidFill>
              </a:rPr>
              <a:t> ions </a:t>
            </a:r>
            <a:r>
              <a:rPr lang="en-US" sz="3200" dirty="0"/>
              <a:t>(from alkali).</a:t>
            </a:r>
          </a:p>
          <a:p>
            <a:endParaRPr lang="en-US" sz="1600" dirty="0"/>
          </a:p>
          <a:p>
            <a:r>
              <a:rPr lang="en-US" sz="3200" dirty="0"/>
              <a:t>What is the product of this reaction?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186604" y="4170584"/>
            <a:ext cx="7612729" cy="2025405"/>
            <a:chOff x="2289635" y="4286495"/>
            <a:chExt cx="7612729" cy="202540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9635" y="4286495"/>
              <a:ext cx="7612729" cy="202540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807594" y="5300693"/>
              <a:ext cx="746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O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613820" y="5530632"/>
              <a:ext cx="746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O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25553" y="5299197"/>
              <a:ext cx="746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H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11838" y="5271861"/>
              <a:ext cx="746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H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04499" y="4897180"/>
              <a:ext cx="746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H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095945" y="4897180"/>
              <a:ext cx="7469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12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1438</Words>
  <Application>Microsoft Office PowerPoint</Application>
  <PresentationFormat>Widescreen</PresentationFormat>
  <Paragraphs>186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Starter Quiz</vt:lpstr>
      <vt:lpstr>Unit 4: Chemical Changes L1: Acids and Alkalis</vt:lpstr>
      <vt:lpstr>PowerPoint Presentation</vt:lpstr>
      <vt:lpstr>PowerPoint Presentation</vt:lpstr>
      <vt:lpstr>Unit 4: Chemical Changes L1: Acids and Alkalis</vt:lpstr>
      <vt:lpstr>Acids and Alkalis</vt:lpstr>
      <vt:lpstr>Bases</vt:lpstr>
      <vt:lpstr>Unit 4: Chemical Changes L1: Acids and Alkalis</vt:lpstr>
      <vt:lpstr>Neutralisation</vt:lpstr>
      <vt:lpstr>Ionic Equation for Neutralisation</vt:lpstr>
      <vt:lpstr>Unit 4: Chemical Changes L1: Acids and Alkalis</vt:lpstr>
      <vt:lpstr>What does the pH number mean?</vt:lpstr>
      <vt:lpstr>pH – changes by factor of 10 (NOT Linear)</vt:lpstr>
      <vt:lpstr>Why is water neutral?</vt:lpstr>
      <vt:lpstr>Unit 4: Chemical Changes L1: Acids and Alkalis</vt:lpstr>
      <vt:lpstr>Strong vs. Weak Acids</vt:lpstr>
      <vt:lpstr>Examples you need to know</vt:lpstr>
      <vt:lpstr>Dilute vs. Concentrated Acids</vt:lpstr>
      <vt:lpstr>Both Strength and Concentration will effect the pH of an acid.</vt:lpstr>
      <vt:lpstr>Unit 4: Chemical Changes L1: Acids and Alkalis</vt:lpstr>
      <vt:lpstr>Demo/Practical: Neutralisation (pH change)</vt:lpstr>
      <vt:lpstr>Safety Precautions</vt:lpstr>
      <vt:lpstr>Method</vt:lpstr>
      <vt:lpstr>Unit 4: Chemical Changes L1: Acids and Alkalis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Quiz</dc:title>
  <dc:creator>Penguizaur</dc:creator>
  <cp:lastModifiedBy>Penguizaur</cp:lastModifiedBy>
  <cp:revision>43</cp:revision>
  <dcterms:created xsi:type="dcterms:W3CDTF">2016-08-16T07:04:18Z</dcterms:created>
  <dcterms:modified xsi:type="dcterms:W3CDTF">2016-08-23T08:18:15Z</dcterms:modified>
</cp:coreProperties>
</file>