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75" r:id="rId7"/>
    <p:sldId id="261" r:id="rId8"/>
    <p:sldId id="263" r:id="rId9"/>
    <p:sldId id="264" r:id="rId10"/>
    <p:sldId id="265" r:id="rId11"/>
    <p:sldId id="273" r:id="rId12"/>
    <p:sldId id="274" r:id="rId13"/>
    <p:sldId id="276" r:id="rId14"/>
    <p:sldId id="277" r:id="rId15"/>
    <p:sldId id="260" r:id="rId16"/>
    <p:sldId id="262" r:id="rId17"/>
    <p:sldId id="269" r:id="rId18"/>
    <p:sldId id="267" r:id="rId19"/>
    <p:sldId id="266" r:id="rId20"/>
    <p:sldId id="268" r:id="rId21"/>
    <p:sldId id="278" r:id="rId22"/>
    <p:sldId id="270" r:id="rId23"/>
    <p:sldId id="271" r:id="rId24"/>
    <p:sldId id="272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8" y="1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66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8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7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3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8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9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7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4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7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7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1224-B429-4A59-AD58-D143C13C340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EBE9-757E-4180-A445-22099B16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4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 Quiz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ions are produced by acids and alkalis?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Write the ionic equation for neutralisation.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Why is water neutral?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difference between a strong acid and a weak acid?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effect of concentration on pH?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a 0.1 M HCl acid solution has a pH of 1, what is the concentration of a HCl acid solution with a pH of 2?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8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0" y="95000"/>
            <a:ext cx="10515600" cy="1325563"/>
          </a:xfrm>
        </p:spPr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0" y="1353787"/>
            <a:ext cx="11966369" cy="534389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en-US" dirty="0"/>
              <a:t>Hydrochloric acid + magnesium hydroxide </a:t>
            </a:r>
            <a:r>
              <a:rPr lang="en-US" dirty="0">
                <a:sym typeface="Wingdings" panose="05000000000000000000" pitchFamily="2" charset="2"/>
              </a:rPr>
              <a:t> magnesium chloride + water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Sulfuric acid + potassium oxide </a:t>
            </a:r>
            <a:r>
              <a:rPr lang="en-US" dirty="0">
                <a:sym typeface="Wingdings" panose="05000000000000000000" pitchFamily="2" charset="2"/>
              </a:rPr>
              <a:t> potassium sulfate + water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Hydrochloric acid + sodium carbonate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sodium chloride + water + carbon dioxide.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Sulfuric acid + barium oxide (or barium hydroxide)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barium sulfate + water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Nitric acid + lithium carbonate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lithium nitrate + water + carbon dioxide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04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Write word equations for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Describe how to produce a pure, dry sample of a soluble salt.</a:t>
            </a:r>
          </a:p>
          <a:p>
            <a:pPr marL="514350" indent="-514350">
              <a:buAutoNum type="arabicPeriod"/>
            </a:pPr>
            <a:r>
              <a:rPr lang="en-US" b="1" dirty="0"/>
              <a:t>Required Practical 8</a:t>
            </a:r>
            <a:r>
              <a:rPr lang="en-US" dirty="0"/>
              <a:t>: Prepare a pure, dry sample of a soluble salt</a:t>
            </a:r>
          </a:p>
          <a:p>
            <a:pPr marL="514350" indent="-514350">
              <a:buAutoNum type="arabicPeriod"/>
            </a:pPr>
            <a:r>
              <a:rPr lang="en-US" dirty="0"/>
              <a:t>Write formulae of salts produced.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for neutralisation reactions.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317530"/>
            <a:ext cx="638334" cy="488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806087"/>
            <a:ext cx="638334" cy="4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6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093" y="365125"/>
            <a:ext cx="10515600" cy="1325563"/>
          </a:xfrm>
        </p:spPr>
        <p:txBody>
          <a:bodyPr/>
          <a:lstStyle/>
          <a:p>
            <a:r>
              <a:rPr lang="en-US" b="1" dirty="0"/>
              <a:t>Experimental Technique:</a:t>
            </a:r>
            <a:br>
              <a:rPr lang="en-US" b="1" dirty="0"/>
            </a:br>
            <a:r>
              <a:rPr lang="en-US" dirty="0"/>
              <a:t>Producing a pure, dry sample of a soluble salt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093" y="1999046"/>
            <a:ext cx="10859814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/>
              <a:t>Step 1: Neutralisation reaction</a:t>
            </a:r>
          </a:p>
          <a:p>
            <a:pPr marL="0" indent="0">
              <a:buNone/>
            </a:pPr>
            <a:r>
              <a:rPr lang="en-US" dirty="0"/>
              <a:t>React an acid with an insoluble base (solid) until no more reacts to produce desired salt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Step 2: Filtration</a:t>
            </a:r>
          </a:p>
          <a:p>
            <a:pPr marL="0" indent="0">
              <a:buNone/>
            </a:pPr>
            <a:r>
              <a:rPr lang="en-US" dirty="0"/>
              <a:t>Filter out the excess solid to produce a solution of the soluble salt.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Step 3: </a:t>
            </a:r>
            <a:r>
              <a:rPr lang="en-US" b="1" u="sng" dirty="0" err="1"/>
              <a:t>Crystallisation</a:t>
            </a:r>
            <a:endParaRPr lang="en-US" b="1" u="sng" dirty="0"/>
          </a:p>
          <a:p>
            <a:pPr marL="0" indent="0">
              <a:buNone/>
            </a:pPr>
            <a:r>
              <a:rPr lang="en-US" dirty="0"/>
              <a:t>Evaporate off the water to </a:t>
            </a:r>
            <a:r>
              <a:rPr lang="en-US" dirty="0" err="1"/>
              <a:t>crystallise</a:t>
            </a:r>
            <a:r>
              <a:rPr lang="en-US" dirty="0"/>
              <a:t> the salt and produce a solid salt sample.</a:t>
            </a:r>
          </a:p>
        </p:txBody>
      </p:sp>
    </p:spTree>
    <p:extLst>
      <p:ext uri="{BB962C8B-B14F-4D97-AF65-F5344CB8AC3E}">
        <p14:creationId xmlns:p14="http://schemas.microsoft.com/office/powerpoint/2010/main" val="1700208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Required Practical 8: </a:t>
            </a:r>
            <a:br>
              <a:rPr lang="en-US" dirty="0"/>
            </a:br>
            <a:r>
              <a:rPr lang="en-US" dirty="0"/>
              <a:t>Producing a pure, dry sample of a soluble salt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4924"/>
            <a:ext cx="10515600" cy="4222039"/>
          </a:xfrm>
        </p:spPr>
        <p:txBody>
          <a:bodyPr/>
          <a:lstStyle/>
          <a:p>
            <a:r>
              <a:rPr lang="en-US" dirty="0"/>
              <a:t>We will be preparing a sample of copper sulfate.</a:t>
            </a:r>
          </a:p>
          <a:p>
            <a:r>
              <a:rPr lang="en-US" dirty="0"/>
              <a:t>Read the method and follow it </a:t>
            </a:r>
            <a:r>
              <a:rPr lang="en-US" b="1" dirty="0">
                <a:solidFill>
                  <a:srgbClr val="FF0000"/>
                </a:solidFill>
              </a:rPr>
              <a:t>EXACTLY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Safety:</a:t>
            </a:r>
          </a:p>
          <a:p>
            <a:pPr lvl="0"/>
            <a:r>
              <a:rPr lang="en-GB" dirty="0"/>
              <a:t>1.0M dilute sulfuric acid (IRRITANT)</a:t>
            </a:r>
            <a:endParaRPr lang="en-US" dirty="0"/>
          </a:p>
          <a:p>
            <a:pPr lvl="0"/>
            <a:r>
              <a:rPr lang="en-GB" dirty="0"/>
              <a:t>copper(II) oxide (HARMFUL)</a:t>
            </a:r>
            <a:endParaRPr lang="en-US" dirty="0"/>
          </a:p>
          <a:p>
            <a:pPr lvl="0"/>
            <a:r>
              <a:rPr lang="en-GB" dirty="0"/>
              <a:t>copper(II) </a:t>
            </a:r>
            <a:r>
              <a:rPr lang="en-GB" dirty="0" err="1"/>
              <a:t>sulfate</a:t>
            </a:r>
            <a:r>
              <a:rPr lang="en-GB" dirty="0"/>
              <a:t> (HARMFUL)</a:t>
            </a:r>
          </a:p>
          <a:p>
            <a:pPr lvl="0"/>
            <a:r>
              <a:rPr lang="en-GB" dirty="0"/>
              <a:t>Bunsen burners (FIRE HAZARD)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29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Write word equations for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Describe how to produce a pure, dry sample of a soluble salt.</a:t>
            </a:r>
          </a:p>
          <a:p>
            <a:pPr marL="514350" indent="-514350">
              <a:buAutoNum type="arabicPeriod"/>
            </a:pPr>
            <a:r>
              <a:rPr lang="en-US" b="1" dirty="0"/>
              <a:t>Required Practical 8</a:t>
            </a:r>
            <a:r>
              <a:rPr lang="en-US" dirty="0"/>
              <a:t>: Prepare a pure, dry sample of a soluble salt</a:t>
            </a:r>
          </a:p>
          <a:p>
            <a:pPr marL="514350" indent="-514350">
              <a:buAutoNum type="arabicPeriod"/>
            </a:pPr>
            <a:r>
              <a:rPr lang="en-US" dirty="0"/>
              <a:t>Write formulae of salts produced.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for neutralisation reactions.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317530"/>
            <a:ext cx="638334" cy="488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806087"/>
            <a:ext cx="638334" cy="4885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294644"/>
            <a:ext cx="638334" cy="4885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783201"/>
            <a:ext cx="638334" cy="4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14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14455" cy="4351338"/>
          </a:xfrm>
        </p:spPr>
        <p:txBody>
          <a:bodyPr>
            <a:noAutofit/>
          </a:bodyPr>
          <a:lstStyle/>
          <a:p>
            <a:endParaRPr lang="en-US" sz="1000" dirty="0"/>
          </a:p>
          <a:p>
            <a:r>
              <a:rPr lang="en-US" sz="3200" dirty="0"/>
              <a:t>Remember that </a:t>
            </a:r>
            <a:r>
              <a:rPr lang="en-US" sz="3200" b="1" dirty="0">
                <a:solidFill>
                  <a:srgbClr val="7030A0"/>
                </a:solidFill>
              </a:rPr>
              <a:t>charges</a:t>
            </a:r>
            <a:r>
              <a:rPr lang="en-US" sz="3200" dirty="0"/>
              <a:t> need to </a:t>
            </a:r>
            <a:r>
              <a:rPr lang="en-US" sz="3200" b="1" dirty="0">
                <a:solidFill>
                  <a:srgbClr val="7030A0"/>
                </a:solidFill>
              </a:rPr>
              <a:t>balance out </a:t>
            </a:r>
            <a:r>
              <a:rPr lang="en-US" sz="3200" dirty="0"/>
              <a:t>for ionic compounds.</a:t>
            </a:r>
          </a:p>
        </p:txBody>
      </p:sp>
      <p:pic>
        <p:nvPicPr>
          <p:cNvPr id="1026" name="Picture 2" descr="http://www.middleschoolchemistry.com/img/content/multimedia/chapter_4/lesson_6/ionic_bond_sodium_chlor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754" y="365125"/>
            <a:ext cx="4178918" cy="417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02590" y="4544043"/>
            <a:ext cx="43226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Na = +1</a:t>
            </a:r>
          </a:p>
          <a:p>
            <a:r>
              <a:rPr lang="en-US" sz="2800" dirty="0"/>
              <a:t>Cl = -1</a:t>
            </a:r>
          </a:p>
          <a:p>
            <a:r>
              <a:rPr lang="en-US" sz="2800" dirty="0"/>
              <a:t>(+1) + (-1) = 0 = balanced</a:t>
            </a:r>
          </a:p>
          <a:p>
            <a:r>
              <a:rPr lang="en-US" sz="2800" dirty="0"/>
              <a:t>Formula = </a:t>
            </a:r>
            <a:r>
              <a:rPr lang="en-US" sz="2800" dirty="0" err="1"/>
              <a:t>NaCl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385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Formulae</a:t>
            </a:r>
          </a:p>
        </p:txBody>
      </p:sp>
      <p:pic>
        <p:nvPicPr>
          <p:cNvPr id="2050" name="Picture 2" descr="http://www.chemistry-assignment.com/wp-content/uploads/2013/01/1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43" y="2349850"/>
            <a:ext cx="6004678" cy="267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04561" y="1690688"/>
            <a:ext cx="515389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Mg = +2</a:t>
            </a:r>
          </a:p>
          <a:p>
            <a:r>
              <a:rPr lang="en-US" sz="3200" dirty="0"/>
              <a:t>Cl = -1</a:t>
            </a:r>
          </a:p>
          <a:p>
            <a:endParaRPr lang="en-US" sz="3200" dirty="0"/>
          </a:p>
          <a:p>
            <a:r>
              <a:rPr lang="en-US" sz="3200" dirty="0"/>
              <a:t>(+2) + (-1) = +1 = unbalanced</a:t>
            </a:r>
          </a:p>
          <a:p>
            <a:endParaRPr lang="en-US" sz="3200" dirty="0"/>
          </a:p>
          <a:p>
            <a:r>
              <a:rPr lang="en-US" sz="3200" dirty="0"/>
              <a:t>Use 2Cl = -2</a:t>
            </a:r>
          </a:p>
          <a:p>
            <a:r>
              <a:rPr lang="en-US" sz="3200" dirty="0"/>
              <a:t>(+2) + 2(-1) = 0 = balanced</a:t>
            </a:r>
          </a:p>
          <a:p>
            <a:r>
              <a:rPr lang="en-US" sz="3200" dirty="0"/>
              <a:t>Formula = MgCl</a:t>
            </a:r>
            <a:r>
              <a:rPr lang="en-US" sz="3200" baseline="-25000" dirty="0"/>
              <a:t>2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4148494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Ionic Formulae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3318" y="1825625"/>
            <a:ext cx="4240481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Mg = +2</a:t>
            </a:r>
          </a:p>
          <a:p>
            <a:r>
              <a:rPr lang="en-US" dirty="0"/>
              <a:t>NO</a:t>
            </a:r>
            <a:r>
              <a:rPr lang="en-US" baseline="-25000" dirty="0"/>
              <a:t>3</a:t>
            </a:r>
            <a:r>
              <a:rPr lang="en-US" dirty="0"/>
              <a:t> = -1</a:t>
            </a:r>
          </a:p>
          <a:p>
            <a:endParaRPr lang="en-US" dirty="0"/>
          </a:p>
          <a:p>
            <a:r>
              <a:rPr lang="en-US" dirty="0"/>
              <a:t>(+2) + (-1) = +1 = unbalanced</a:t>
            </a:r>
          </a:p>
          <a:p>
            <a:endParaRPr lang="en-US" dirty="0"/>
          </a:p>
          <a:p>
            <a:r>
              <a:rPr lang="en-US" dirty="0"/>
              <a:t>Use 2 NO</a:t>
            </a:r>
            <a:r>
              <a:rPr lang="en-US" baseline="-25000" dirty="0"/>
              <a:t>3</a:t>
            </a:r>
            <a:r>
              <a:rPr lang="en-US" dirty="0"/>
              <a:t> = -2</a:t>
            </a:r>
          </a:p>
          <a:p>
            <a:r>
              <a:rPr lang="en-US" dirty="0"/>
              <a:t>(+2) + 2(-1) = 0 = balanced</a:t>
            </a:r>
          </a:p>
          <a:p>
            <a:r>
              <a:rPr lang="en-US" dirty="0"/>
              <a:t>Formula = Mg(NO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endParaRPr lang="en-US" sz="2400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926275" y="2897579"/>
            <a:ext cx="2280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[NO</a:t>
            </a:r>
            <a:r>
              <a:rPr lang="en-US" sz="3200" baseline="-25000" dirty="0"/>
              <a:t>3</a:t>
            </a:r>
            <a:r>
              <a:rPr lang="en-US" sz="3200" dirty="0"/>
              <a:t>]</a:t>
            </a:r>
            <a:r>
              <a:rPr lang="en-US" sz="3200" baseline="30000" dirty="0"/>
              <a:t>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93024" y="2897578"/>
            <a:ext cx="2280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[NO</a:t>
            </a:r>
            <a:r>
              <a:rPr lang="en-US" sz="3200" baseline="-25000" dirty="0"/>
              <a:t>3</a:t>
            </a:r>
            <a:r>
              <a:rPr lang="en-US" sz="3200" dirty="0"/>
              <a:t>]</a:t>
            </a:r>
            <a:r>
              <a:rPr lang="en-US" sz="3200" baseline="30000" dirty="0"/>
              <a:t>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1837" y="2897579"/>
            <a:ext cx="2280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[Mg]</a:t>
            </a:r>
            <a:r>
              <a:rPr lang="en-US" sz="3200" baseline="30000" dirty="0"/>
              <a:t>2+</a:t>
            </a:r>
          </a:p>
        </p:txBody>
      </p:sp>
    </p:spTree>
    <p:extLst>
      <p:ext uri="{BB962C8B-B14F-4D97-AF65-F5344CB8AC3E}">
        <p14:creationId xmlns:p14="http://schemas.microsoft.com/office/powerpoint/2010/main" val="18723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 Charges You Need to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Hydrogen = +1	H</a:t>
            </a:r>
            <a:r>
              <a:rPr lang="en-US" sz="4000" b="1" baseline="30000" dirty="0">
                <a:solidFill>
                  <a:srgbClr val="FF0000"/>
                </a:solidFill>
              </a:rPr>
              <a:t>+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Chloride = -1	Cl</a:t>
            </a:r>
            <a:r>
              <a:rPr lang="en-US" sz="4000" b="1" baseline="30000" dirty="0">
                <a:solidFill>
                  <a:srgbClr val="FF0000"/>
                </a:solidFill>
              </a:rPr>
              <a:t>-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Nitrate = -1		NO</a:t>
            </a:r>
            <a:r>
              <a:rPr lang="en-US" sz="4000" b="1" baseline="-25000" dirty="0">
                <a:solidFill>
                  <a:srgbClr val="FF0000"/>
                </a:solidFill>
              </a:rPr>
              <a:t>3</a:t>
            </a:r>
            <a:r>
              <a:rPr lang="en-US" sz="4000" b="1" baseline="30000" dirty="0">
                <a:solidFill>
                  <a:srgbClr val="FF0000"/>
                </a:solidFill>
              </a:rPr>
              <a:t>-</a:t>
            </a:r>
          </a:p>
          <a:p>
            <a:r>
              <a:rPr lang="en-US" sz="4000" b="1" dirty="0">
                <a:solidFill>
                  <a:srgbClr val="FF0000"/>
                </a:solidFill>
              </a:rPr>
              <a:t>Sulfate = -2		SO</a:t>
            </a:r>
            <a:r>
              <a:rPr lang="en-US" sz="4000" b="1" baseline="-25000" dirty="0">
                <a:solidFill>
                  <a:srgbClr val="FF0000"/>
                </a:solidFill>
              </a:rPr>
              <a:t>4</a:t>
            </a:r>
            <a:r>
              <a:rPr lang="en-US" sz="4000" b="1" baseline="30000" dirty="0">
                <a:solidFill>
                  <a:srgbClr val="FF0000"/>
                </a:solidFill>
              </a:rPr>
              <a:t>2-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Hydroxide = -1	OH</a:t>
            </a:r>
            <a:r>
              <a:rPr lang="en-US" sz="4000" b="1" baseline="30000" dirty="0">
                <a:solidFill>
                  <a:srgbClr val="0070C0"/>
                </a:solidFill>
              </a:rPr>
              <a:t>-</a:t>
            </a:r>
          </a:p>
          <a:p>
            <a:r>
              <a:rPr lang="en-US" sz="4000" b="1" dirty="0">
                <a:solidFill>
                  <a:srgbClr val="0070C0"/>
                </a:solidFill>
              </a:rPr>
              <a:t>Carbonate = -2	CO</a:t>
            </a:r>
            <a:r>
              <a:rPr lang="en-US" sz="4000" b="1" baseline="-25000" dirty="0">
                <a:solidFill>
                  <a:srgbClr val="0070C0"/>
                </a:solidFill>
              </a:rPr>
              <a:t>3</a:t>
            </a:r>
            <a:r>
              <a:rPr lang="en-US" sz="4000" b="1" baseline="30000" dirty="0">
                <a:solidFill>
                  <a:srgbClr val="0070C0"/>
                </a:solidFill>
              </a:rPr>
              <a:t>-2</a:t>
            </a:r>
            <a:endParaRPr 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74576" y="2553195"/>
            <a:ext cx="3503221" cy="19389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NOTE</a:t>
            </a:r>
            <a:r>
              <a:rPr lang="en-US" sz="2400" dirty="0"/>
              <a:t>: remember that the charge on a monatomic ion corresponds to the group on the periodic table! </a:t>
            </a:r>
          </a:p>
        </p:txBody>
      </p:sp>
    </p:spTree>
    <p:extLst>
      <p:ext uri="{BB962C8B-B14F-4D97-AF65-F5344CB8AC3E}">
        <p14:creationId xmlns:p14="http://schemas.microsoft.com/office/powerpoint/2010/main" val="47092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11 on your worksheet.</a:t>
            </a:r>
          </a:p>
        </p:txBody>
      </p:sp>
    </p:spTree>
    <p:extLst>
      <p:ext uri="{BB962C8B-B14F-4D97-AF65-F5344CB8AC3E}">
        <p14:creationId xmlns:p14="http://schemas.microsoft.com/office/powerpoint/2010/main" val="330402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Practical: Changes in 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the shape of your pH graph?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Does your graph include:</a:t>
            </a:r>
          </a:p>
          <a:p>
            <a:r>
              <a:rPr lang="en-US" dirty="0"/>
              <a:t>Labelled axes</a:t>
            </a:r>
          </a:p>
          <a:p>
            <a:r>
              <a:rPr lang="en-US" dirty="0"/>
              <a:t>Units</a:t>
            </a:r>
          </a:p>
          <a:p>
            <a:r>
              <a:rPr lang="en-US" dirty="0"/>
              <a:t>Appropriate scale</a:t>
            </a:r>
          </a:p>
          <a:p>
            <a:r>
              <a:rPr lang="en-US" dirty="0"/>
              <a:t>Title</a:t>
            </a:r>
          </a:p>
          <a:p>
            <a:r>
              <a:rPr lang="en-US" dirty="0"/>
              <a:t>Smooth curve of best fit</a:t>
            </a:r>
          </a:p>
        </p:txBody>
      </p:sp>
    </p:spTree>
    <p:extLst>
      <p:ext uri="{BB962C8B-B14F-4D97-AF65-F5344CB8AC3E}">
        <p14:creationId xmlns:p14="http://schemas.microsoft.com/office/powerpoint/2010/main" val="974021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arenR"/>
            </a:pPr>
            <a:r>
              <a:rPr lang="en-US" dirty="0"/>
              <a:t>Potassium nitrate  		KNO</a:t>
            </a:r>
            <a:r>
              <a:rPr lang="en-US" baseline="-25000" dirty="0"/>
              <a:t>3</a:t>
            </a:r>
            <a:r>
              <a:rPr lang="en-US" dirty="0"/>
              <a:t> (salt)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Magnesium sulfate  		MgSO</a:t>
            </a:r>
            <a:r>
              <a:rPr lang="en-US" baseline="-25000" dirty="0"/>
              <a:t>4</a:t>
            </a:r>
            <a:r>
              <a:rPr lang="en-US" dirty="0"/>
              <a:t> (salt)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Nitric acid 			HNO</a:t>
            </a:r>
            <a:r>
              <a:rPr lang="en-US" baseline="-25000" dirty="0"/>
              <a:t>3</a:t>
            </a:r>
            <a:r>
              <a:rPr lang="en-US" dirty="0"/>
              <a:t> (acid)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Calcium carbonate 		CaCO</a:t>
            </a:r>
            <a:r>
              <a:rPr lang="en-US" baseline="-25000" dirty="0"/>
              <a:t>3</a:t>
            </a:r>
            <a:r>
              <a:rPr lang="en-US" dirty="0"/>
              <a:t> (base)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Potassium sulfate  		K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(salt)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calcium nitrate  		Ca(NO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(salt)</a:t>
            </a:r>
            <a:endParaRPr lang="en-US" baseline="-25000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Aluminium oxide  		Al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(base)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468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Write word equations for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Describe how to produce a pure, dry sample of a soluble salt.</a:t>
            </a:r>
          </a:p>
          <a:p>
            <a:pPr marL="514350" indent="-514350">
              <a:buAutoNum type="arabicPeriod"/>
            </a:pPr>
            <a:r>
              <a:rPr lang="en-US" b="1" dirty="0"/>
              <a:t>Required Practical 8</a:t>
            </a:r>
            <a:r>
              <a:rPr lang="en-US" dirty="0"/>
              <a:t>: Prepare a pure, dry sample of a soluble salt</a:t>
            </a:r>
          </a:p>
          <a:p>
            <a:pPr marL="514350" indent="-514350">
              <a:buAutoNum type="arabicPeriod"/>
            </a:pPr>
            <a:r>
              <a:rPr lang="en-US" dirty="0"/>
              <a:t>Write formulae of salts produced.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for neutralisation reactions.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317530"/>
            <a:ext cx="638334" cy="488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806087"/>
            <a:ext cx="638334" cy="4885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294644"/>
            <a:ext cx="638334" cy="4885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783201"/>
            <a:ext cx="638334" cy="4885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8" y="4271758"/>
            <a:ext cx="638334" cy="4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3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Neutralisation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Step 1: Write the word equation</a:t>
            </a:r>
          </a:p>
          <a:p>
            <a:pPr marL="0" indent="0">
              <a:buNone/>
            </a:pPr>
            <a:r>
              <a:rPr lang="en-US" dirty="0"/>
              <a:t>Sulfuric acid + lithium hydroxide </a:t>
            </a:r>
            <a:r>
              <a:rPr lang="en-US" dirty="0">
                <a:sym typeface="Wingdings" panose="05000000000000000000" pitchFamily="2" charset="2"/>
              </a:rPr>
              <a:t> lithium sulfate + water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Step 2: Write the correct formulae for all reactants and products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</a:t>
            </a:r>
            <a:r>
              <a:rPr lang="en-US" dirty="0" err="1">
                <a:sym typeface="Wingdings" panose="05000000000000000000" pitchFamily="2" charset="2"/>
              </a:rPr>
              <a:t>LiOH</a:t>
            </a:r>
            <a:r>
              <a:rPr lang="en-US" dirty="0">
                <a:sym typeface="Wingdings" panose="05000000000000000000" pitchFamily="2" charset="2"/>
              </a:rPr>
              <a:t>  Li</a:t>
            </a:r>
            <a:r>
              <a:rPr lang="en-US" b="1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b="1" u="sng" dirty="0">
                <a:sym typeface="Wingdings" panose="05000000000000000000" pitchFamily="2" charset="2"/>
              </a:rPr>
              <a:t>Step 3: Balance the equation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</a:t>
            </a:r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LiOH  Li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SO</a:t>
            </a:r>
            <a:r>
              <a:rPr lang="en-US" baseline="-25000" dirty="0">
                <a:sym typeface="Wingdings" panose="05000000000000000000" pitchFamily="2" charset="2"/>
              </a:rPr>
              <a:t>4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3171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12 on your worksheet.</a:t>
            </a:r>
          </a:p>
        </p:txBody>
      </p:sp>
    </p:spTree>
    <p:extLst>
      <p:ext uri="{BB962C8B-B14F-4D97-AF65-F5344CB8AC3E}">
        <p14:creationId xmlns:p14="http://schemas.microsoft.com/office/powerpoint/2010/main" val="1526504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80188" cy="4351338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4800" dirty="0"/>
              <a:t>2HCl + Mg(OH)</a:t>
            </a:r>
            <a:r>
              <a:rPr lang="en-US" sz="4800" baseline="-25000" dirty="0"/>
              <a:t>2</a:t>
            </a:r>
            <a:r>
              <a:rPr lang="en-US" sz="4800" dirty="0"/>
              <a:t> </a:t>
            </a:r>
            <a:r>
              <a:rPr lang="en-US" sz="4800" dirty="0">
                <a:sym typeface="Wingdings" panose="05000000000000000000" pitchFamily="2" charset="2"/>
              </a:rPr>
              <a:t> MgCl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 + 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>
                <a:sym typeface="Wingdings" panose="05000000000000000000" pitchFamily="2" charset="2"/>
              </a:rPr>
              <a:t>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SO</a:t>
            </a:r>
            <a:r>
              <a:rPr lang="en-US" sz="4800" baseline="-25000" dirty="0">
                <a:sym typeface="Wingdings" panose="05000000000000000000" pitchFamily="2" charset="2"/>
              </a:rPr>
              <a:t>4</a:t>
            </a:r>
            <a:r>
              <a:rPr lang="en-US" sz="4800" dirty="0">
                <a:sym typeface="Wingdings" panose="05000000000000000000" pitchFamily="2" charset="2"/>
              </a:rPr>
              <a:t> + K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  K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SO</a:t>
            </a:r>
            <a:r>
              <a:rPr lang="en-US" sz="4800" baseline="-25000" dirty="0">
                <a:sym typeface="Wingdings" panose="05000000000000000000" pitchFamily="2" charset="2"/>
              </a:rPr>
              <a:t>4</a:t>
            </a:r>
            <a:r>
              <a:rPr lang="en-US" sz="4800" dirty="0">
                <a:sym typeface="Wingdings" panose="05000000000000000000" pitchFamily="2" charset="2"/>
              </a:rPr>
              <a:t> + 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>
                <a:sym typeface="Wingdings" panose="05000000000000000000" pitchFamily="2" charset="2"/>
              </a:rPr>
              <a:t>2HCl + Na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CO</a:t>
            </a:r>
            <a:r>
              <a:rPr lang="en-US" sz="4800" baseline="-25000" dirty="0">
                <a:sym typeface="Wingdings" panose="05000000000000000000" pitchFamily="2" charset="2"/>
              </a:rPr>
              <a:t>3</a:t>
            </a:r>
            <a:r>
              <a:rPr lang="en-US" sz="4800" dirty="0">
                <a:sym typeface="Wingdings" panose="05000000000000000000" pitchFamily="2" charset="2"/>
              </a:rPr>
              <a:t>  2NaCl + 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 + CO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>
                <a:sym typeface="Wingdings" panose="05000000000000000000" pitchFamily="2" charset="2"/>
              </a:rPr>
              <a:t>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SO</a:t>
            </a:r>
            <a:r>
              <a:rPr lang="en-US" sz="4800" baseline="-25000" dirty="0">
                <a:sym typeface="Wingdings" panose="05000000000000000000" pitchFamily="2" charset="2"/>
              </a:rPr>
              <a:t>4 </a:t>
            </a:r>
            <a:r>
              <a:rPr lang="en-US" sz="4800" dirty="0">
                <a:sym typeface="Wingdings" panose="05000000000000000000" pitchFamily="2" charset="2"/>
              </a:rPr>
              <a:t>+ </a:t>
            </a:r>
            <a:r>
              <a:rPr lang="en-US" sz="4800" dirty="0" err="1">
                <a:sym typeface="Wingdings" panose="05000000000000000000" pitchFamily="2" charset="2"/>
              </a:rPr>
              <a:t>BaO</a:t>
            </a:r>
            <a:r>
              <a:rPr lang="en-US" sz="4800" dirty="0">
                <a:sym typeface="Wingdings" panose="05000000000000000000" pitchFamily="2" charset="2"/>
              </a:rPr>
              <a:t>  BaSO</a:t>
            </a:r>
            <a:r>
              <a:rPr lang="en-US" sz="4800" baseline="-25000" dirty="0">
                <a:sym typeface="Wingdings" panose="05000000000000000000" pitchFamily="2" charset="2"/>
              </a:rPr>
              <a:t>4</a:t>
            </a:r>
            <a:r>
              <a:rPr lang="en-US" sz="4800" dirty="0">
                <a:sym typeface="Wingdings" panose="05000000000000000000" pitchFamily="2" charset="2"/>
              </a:rPr>
              <a:t> + 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4800" dirty="0">
                <a:sym typeface="Wingdings" panose="05000000000000000000" pitchFamily="2" charset="2"/>
              </a:rPr>
              <a:t>2HNO</a:t>
            </a:r>
            <a:r>
              <a:rPr lang="en-US" sz="4800" baseline="-25000" dirty="0">
                <a:sym typeface="Wingdings" panose="05000000000000000000" pitchFamily="2" charset="2"/>
              </a:rPr>
              <a:t>3</a:t>
            </a:r>
            <a:r>
              <a:rPr lang="en-US" sz="4800" dirty="0">
                <a:sym typeface="Wingdings" panose="05000000000000000000" pitchFamily="2" charset="2"/>
              </a:rPr>
              <a:t> + Li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CO</a:t>
            </a:r>
            <a:r>
              <a:rPr lang="en-US" sz="4800" baseline="-25000" dirty="0">
                <a:sym typeface="Wingdings" panose="05000000000000000000" pitchFamily="2" charset="2"/>
              </a:rPr>
              <a:t>3</a:t>
            </a:r>
            <a:r>
              <a:rPr lang="en-US" sz="4800" dirty="0">
                <a:sym typeface="Wingdings" panose="05000000000000000000" pitchFamily="2" charset="2"/>
              </a:rPr>
              <a:t>  2LiNO</a:t>
            </a:r>
            <a:r>
              <a:rPr lang="en-US" sz="4800" baseline="-25000" dirty="0">
                <a:sym typeface="Wingdings" panose="05000000000000000000" pitchFamily="2" charset="2"/>
              </a:rPr>
              <a:t>3</a:t>
            </a:r>
            <a:r>
              <a:rPr lang="en-US" sz="4800" dirty="0">
                <a:sym typeface="Wingdings" panose="05000000000000000000" pitchFamily="2" charset="2"/>
              </a:rPr>
              <a:t> + H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r>
              <a:rPr lang="en-US" sz="4800" dirty="0">
                <a:sym typeface="Wingdings" panose="05000000000000000000" pitchFamily="2" charset="2"/>
              </a:rPr>
              <a:t>O + CO</a:t>
            </a:r>
            <a:r>
              <a:rPr lang="en-US" sz="4800" baseline="-25000" dirty="0">
                <a:sym typeface="Wingdings" panose="05000000000000000000" pitchFamily="2" charset="2"/>
              </a:rPr>
              <a:t>2</a:t>
            </a:r>
            <a:endParaRPr lang="en-US" baseline="-25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641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Write word equations for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Describe how to produce a pure, dry sample of a soluble salt.</a:t>
            </a:r>
          </a:p>
          <a:p>
            <a:pPr marL="514350" indent="-514350">
              <a:buAutoNum type="arabicPeriod"/>
            </a:pPr>
            <a:r>
              <a:rPr lang="en-US" b="1" dirty="0"/>
              <a:t>Required Practical 8</a:t>
            </a:r>
            <a:r>
              <a:rPr lang="en-US" dirty="0"/>
              <a:t>: Prepare a pure, dry sample of a soluble salt</a:t>
            </a:r>
          </a:p>
          <a:p>
            <a:pPr marL="514350" indent="-514350">
              <a:buAutoNum type="arabicPeriod"/>
            </a:pPr>
            <a:r>
              <a:rPr lang="en-US" dirty="0"/>
              <a:t>Write formulae of salts produced.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for neutralisation reactions.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317530"/>
            <a:ext cx="638334" cy="488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2806087"/>
            <a:ext cx="638334" cy="4885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294644"/>
            <a:ext cx="638334" cy="4885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50" y="3783201"/>
            <a:ext cx="638334" cy="4885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8" y="4271758"/>
            <a:ext cx="638334" cy="4885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58" y="4822506"/>
            <a:ext cx="638334" cy="48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806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worksheet on balancing neutralisation equations.</a:t>
            </a:r>
          </a:p>
        </p:txBody>
      </p:sp>
    </p:spTree>
    <p:extLst>
      <p:ext uri="{BB962C8B-B14F-4D97-AF65-F5344CB8AC3E}">
        <p14:creationId xmlns:p14="http://schemas.microsoft.com/office/powerpoint/2010/main" val="26733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L2: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Write word equations for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Predict the products of neutralisation reactions.</a:t>
            </a:r>
          </a:p>
          <a:p>
            <a:pPr marL="514350" indent="-514350">
              <a:buAutoNum type="arabicPeriod"/>
            </a:pPr>
            <a:r>
              <a:rPr lang="en-US" dirty="0"/>
              <a:t>Describe how to produce a pure, dry sample of a soluble salt.</a:t>
            </a:r>
          </a:p>
          <a:p>
            <a:pPr marL="514350" indent="-514350">
              <a:buAutoNum type="arabicPeriod"/>
            </a:pPr>
            <a:r>
              <a:rPr lang="en-US" b="1" dirty="0"/>
              <a:t>Required Practical 8</a:t>
            </a:r>
            <a:r>
              <a:rPr lang="en-US" dirty="0"/>
              <a:t>: Prepare a pure, dry sample of a soluble salt</a:t>
            </a:r>
          </a:p>
          <a:p>
            <a:pPr marL="514350" indent="-514350">
              <a:buAutoNum type="arabicPeriod"/>
            </a:pPr>
            <a:r>
              <a:rPr lang="en-US" dirty="0"/>
              <a:t>Write formulae of salts produced.</a:t>
            </a:r>
          </a:p>
          <a:p>
            <a:pPr marL="514350" indent="-514350">
              <a:buAutoNum type="arabicPeriod"/>
            </a:pPr>
            <a:r>
              <a:rPr lang="en-US" dirty="0"/>
              <a:t>Write balanced equations for neutralisation reactions.</a:t>
            </a:r>
          </a:p>
        </p:txBody>
      </p:sp>
    </p:spTree>
    <p:extLst>
      <p:ext uri="{BB962C8B-B14F-4D97-AF65-F5344CB8AC3E}">
        <p14:creationId xmlns:p14="http://schemas.microsoft.com/office/powerpoint/2010/main" val="130519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1916"/>
            <a:ext cx="10515600" cy="5213267"/>
          </a:xfrm>
        </p:spPr>
        <p:txBody>
          <a:bodyPr/>
          <a:lstStyle/>
          <a:p>
            <a:r>
              <a:rPr lang="en-US" dirty="0"/>
              <a:t>Ionic equation for neutralisation: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H</a:t>
            </a:r>
            <a:r>
              <a:rPr lang="en-US" b="1" baseline="30000" dirty="0">
                <a:solidFill>
                  <a:srgbClr val="FF0000"/>
                </a:solidFill>
              </a:rPr>
              <a:t>+</a:t>
            </a:r>
            <a:r>
              <a:rPr lang="en-US" dirty="0"/>
              <a:t> comes from the </a:t>
            </a:r>
            <a:r>
              <a:rPr lang="en-US" b="1" dirty="0">
                <a:solidFill>
                  <a:srgbClr val="FF0000"/>
                </a:solidFill>
              </a:rPr>
              <a:t>acid</a:t>
            </a:r>
            <a:r>
              <a:rPr lang="en-US" dirty="0"/>
              <a:t>. </a:t>
            </a:r>
          </a:p>
          <a:p>
            <a:r>
              <a:rPr lang="en-US" b="1" dirty="0">
                <a:solidFill>
                  <a:srgbClr val="0070C0"/>
                </a:solidFill>
              </a:rPr>
              <a:t>OH</a:t>
            </a:r>
            <a:r>
              <a:rPr lang="en-US" b="1" baseline="30000" dirty="0">
                <a:solidFill>
                  <a:srgbClr val="0070C0"/>
                </a:solidFill>
              </a:rPr>
              <a:t>-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dirty="0"/>
              <a:t>comes from the </a:t>
            </a:r>
            <a:r>
              <a:rPr lang="en-US" b="1" dirty="0">
                <a:solidFill>
                  <a:srgbClr val="0070C0"/>
                </a:solidFill>
              </a:rPr>
              <a:t>alkali</a:t>
            </a:r>
            <a:r>
              <a:rPr lang="en-US" dirty="0"/>
              <a:t>.</a:t>
            </a:r>
          </a:p>
          <a:p>
            <a:r>
              <a:rPr lang="en-US" dirty="0"/>
              <a:t>This is called neutralisation because the product is neutral water, the </a:t>
            </a:r>
            <a:r>
              <a:rPr lang="en-US" u="sng" dirty="0"/>
              <a:t>H</a:t>
            </a:r>
            <a:r>
              <a:rPr lang="en-US" u="sng" baseline="30000" dirty="0"/>
              <a:t>+ </a:t>
            </a:r>
            <a:r>
              <a:rPr lang="en-US" u="sng" dirty="0"/>
              <a:t>and OH</a:t>
            </a:r>
            <a:r>
              <a:rPr lang="en-US" u="sng" baseline="30000" dirty="0"/>
              <a:t>-</a:t>
            </a:r>
            <a:r>
              <a:rPr lang="en-US" u="sng" dirty="0"/>
              <a:t> ions </a:t>
            </a:r>
            <a:r>
              <a:rPr lang="en-US" dirty="0"/>
              <a:t>(which determine pH) are </a:t>
            </a:r>
            <a:r>
              <a:rPr lang="en-US" u="sng" dirty="0"/>
              <a:t>removed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What happens to the other ions in solution?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195" y="2148672"/>
            <a:ext cx="5451610" cy="696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820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2622"/>
            <a:ext cx="10515600" cy="1325563"/>
          </a:xfrm>
        </p:spPr>
        <p:txBody>
          <a:bodyPr/>
          <a:lstStyle/>
          <a:p>
            <a:r>
              <a:rPr lang="en-US" dirty="0"/>
              <a:t>General Equation: Neutralisation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24463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Acid + Alkali </a:t>
            </a:r>
            <a:r>
              <a:rPr lang="en-US" sz="3600" b="1" dirty="0">
                <a:sym typeface="Wingdings" panose="05000000000000000000" pitchFamily="2" charset="2"/>
              </a:rPr>
              <a:t> Salt + Water</a:t>
            </a:r>
          </a:p>
          <a:p>
            <a:endParaRPr lang="en-US" sz="105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Example:</a:t>
            </a:r>
          </a:p>
          <a:p>
            <a:r>
              <a:rPr lang="en-US" dirty="0"/>
              <a:t>HCl + </a:t>
            </a:r>
            <a:r>
              <a:rPr lang="en-US" dirty="0" err="1"/>
              <a:t>NaOH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NaCl</a:t>
            </a:r>
            <a:r>
              <a:rPr lang="en-US" dirty="0">
                <a:sym typeface="Wingdings" panose="05000000000000000000" pitchFamily="2" charset="2"/>
              </a:rPr>
              <a:t> + H</a:t>
            </a:r>
            <a:r>
              <a:rPr lang="en-US" baseline="-25000" dirty="0">
                <a:sym typeface="Wingdings" panose="05000000000000000000" pitchFamily="2" charset="2"/>
              </a:rPr>
              <a:t>2</a:t>
            </a:r>
            <a:r>
              <a:rPr lang="en-US" dirty="0">
                <a:sym typeface="Wingdings" panose="05000000000000000000" pitchFamily="2" charset="2"/>
              </a:rPr>
              <a:t>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949" y="3943246"/>
            <a:ext cx="7762875" cy="238125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068779" y="2826328"/>
            <a:ext cx="3918861" cy="605642"/>
            <a:chOff x="1068779" y="2826328"/>
            <a:chExt cx="3918861" cy="605642"/>
          </a:xfrm>
        </p:grpSpPr>
        <p:sp>
          <p:nvSpPr>
            <p:cNvPr id="5" name="Oval 4"/>
            <p:cNvSpPr/>
            <p:nvPr/>
          </p:nvSpPr>
          <p:spPr>
            <a:xfrm>
              <a:off x="1068779" y="2861953"/>
              <a:ext cx="391886" cy="4275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349333" y="2861953"/>
              <a:ext cx="548245" cy="4275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309261" y="2826328"/>
              <a:ext cx="678379" cy="60564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94228" y="2861953"/>
            <a:ext cx="2782260" cy="493556"/>
            <a:chOff x="1294228" y="2861953"/>
            <a:chExt cx="2782260" cy="493556"/>
          </a:xfrm>
        </p:grpSpPr>
        <p:sp>
          <p:nvSpPr>
            <p:cNvPr id="9" name="Oval 8"/>
            <p:cNvSpPr/>
            <p:nvPr/>
          </p:nvSpPr>
          <p:spPr>
            <a:xfrm>
              <a:off x="1294228" y="2861953"/>
              <a:ext cx="397016" cy="48104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930761" y="2874467"/>
              <a:ext cx="496377" cy="48104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340594" y="2861953"/>
              <a:ext cx="735894" cy="481042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6595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827"/>
            <a:ext cx="10515600" cy="1325563"/>
          </a:xfrm>
        </p:spPr>
        <p:txBody>
          <a:bodyPr/>
          <a:lstStyle/>
          <a:p>
            <a:r>
              <a:rPr lang="en-US" dirty="0"/>
              <a:t>Salts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482" y="1485732"/>
            <a:ext cx="6928289" cy="503237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7030A0"/>
                </a:solidFill>
              </a:rPr>
              <a:t>Salts</a:t>
            </a:r>
            <a:r>
              <a:rPr lang="en-US" sz="3600" dirty="0"/>
              <a:t> are </a:t>
            </a:r>
            <a:r>
              <a:rPr lang="en-US" sz="3600" b="1" dirty="0">
                <a:solidFill>
                  <a:srgbClr val="7030A0"/>
                </a:solidFill>
              </a:rPr>
              <a:t>ionic compounds </a:t>
            </a:r>
            <a:r>
              <a:rPr lang="en-US" sz="3600" dirty="0"/>
              <a:t>made from a </a:t>
            </a:r>
            <a:r>
              <a:rPr lang="en-US" sz="3600" b="1" dirty="0">
                <a:solidFill>
                  <a:srgbClr val="7030A0"/>
                </a:solidFill>
              </a:rPr>
              <a:t>positive metal ion </a:t>
            </a:r>
            <a:r>
              <a:rPr lang="en-US" sz="3600" dirty="0"/>
              <a:t>and a </a:t>
            </a:r>
            <a:r>
              <a:rPr lang="en-US" sz="3600" b="1" dirty="0">
                <a:solidFill>
                  <a:srgbClr val="7030A0"/>
                </a:solidFill>
              </a:rPr>
              <a:t>negative non-metal ion</a:t>
            </a:r>
            <a:r>
              <a:rPr lang="en-US" sz="3600" dirty="0"/>
              <a:t>.</a:t>
            </a:r>
          </a:p>
          <a:p>
            <a:endParaRPr lang="en-US" sz="1050" dirty="0"/>
          </a:p>
          <a:p>
            <a:r>
              <a:rPr lang="en-US" sz="3600" dirty="0"/>
              <a:t>They are pH </a:t>
            </a:r>
            <a:r>
              <a:rPr lang="en-US" sz="3600" b="1" dirty="0">
                <a:solidFill>
                  <a:srgbClr val="7030A0"/>
                </a:solidFill>
              </a:rPr>
              <a:t>neutral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/>
              <a:t>Examples:</a:t>
            </a:r>
          </a:p>
          <a:p>
            <a:r>
              <a:rPr lang="en-US" sz="3600" dirty="0"/>
              <a:t>Sodium chloride (</a:t>
            </a:r>
            <a:r>
              <a:rPr lang="en-US" sz="3600" dirty="0" err="1"/>
              <a:t>NaCl</a:t>
            </a:r>
            <a:r>
              <a:rPr lang="en-US" sz="3600" dirty="0"/>
              <a:t>) – table salt</a:t>
            </a:r>
          </a:p>
          <a:p>
            <a:endParaRPr lang="en-US" dirty="0"/>
          </a:p>
        </p:txBody>
      </p:sp>
      <p:pic>
        <p:nvPicPr>
          <p:cNvPr id="3074" name="Picture 2" descr="http://d23qp1i7tbv4g0.cloudfront.net/wp-content/uploads/2016/06/Sa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259" y="728360"/>
            <a:ext cx="3095541" cy="399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53580" y="4977740"/>
            <a:ext cx="3704897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NOTE</a:t>
            </a:r>
            <a:r>
              <a:rPr lang="en-US" sz="2400" dirty="0"/>
              <a:t>: the salt that we eat is only one salt out of a large group of compounds with this name.</a:t>
            </a:r>
          </a:p>
        </p:txBody>
      </p:sp>
    </p:spTree>
    <p:extLst>
      <p:ext uri="{BB962C8B-B14F-4D97-AF65-F5344CB8AC3E}">
        <p14:creationId xmlns:p14="http://schemas.microsoft.com/office/powerpoint/2010/main" val="631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Salts Produced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646828"/>
              </p:ext>
            </p:extLst>
          </p:nvPr>
        </p:nvGraphicFramePr>
        <p:xfrm>
          <a:off x="838200" y="1825625"/>
          <a:ext cx="10515600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57577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219853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Acid Reacted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Salt</a:t>
                      </a:r>
                      <a:r>
                        <a:rPr lang="en-US" sz="2800" baseline="0" dirty="0"/>
                        <a:t> Produced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6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278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20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908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13165" y="2552190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Hydrochloric Acid – HCl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55079" y="2552190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Metal Chloride – </a:t>
            </a:r>
            <a:r>
              <a:rPr lang="en-US" sz="2800" dirty="0" err="1"/>
              <a:t>M</a:t>
            </a:r>
            <a:r>
              <a:rPr lang="en-US" sz="2800" baseline="-25000" dirty="0" err="1"/>
              <a:t>x</a:t>
            </a:r>
            <a:r>
              <a:rPr lang="en-US" sz="2800" dirty="0" err="1"/>
              <a:t>Cl</a:t>
            </a:r>
            <a:r>
              <a:rPr lang="en-US" sz="2800" baseline="-25000" dirty="0" err="1"/>
              <a:t>x</a:t>
            </a:r>
            <a:endParaRPr lang="en-US" sz="28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1413165" y="4455355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Sulfuric Acid –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3165" y="3494339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Nitric Acid – HNO</a:t>
            </a:r>
            <a:r>
              <a:rPr lang="en-US" sz="2800" baseline="-25000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55079" y="3494339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Metal Nitrate – </a:t>
            </a:r>
            <a:r>
              <a:rPr lang="en-US" sz="2800" dirty="0" err="1"/>
              <a:t>M</a:t>
            </a:r>
            <a:r>
              <a:rPr lang="en-US" sz="2800" baseline="-25000" dirty="0" err="1"/>
              <a:t>x</a:t>
            </a:r>
            <a:r>
              <a:rPr lang="en-US" sz="2800" dirty="0"/>
              <a:t>(NO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  <a:r>
              <a:rPr lang="en-US" sz="2800" baseline="-25000" dirty="0"/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55079" y="4455355"/>
            <a:ext cx="39307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Metal Sulfate – </a:t>
            </a:r>
            <a:r>
              <a:rPr lang="en-US" sz="2800" dirty="0" err="1"/>
              <a:t>M</a:t>
            </a:r>
            <a:r>
              <a:rPr lang="en-US" sz="2800" baseline="-25000" dirty="0" err="1"/>
              <a:t>x</a:t>
            </a:r>
            <a:r>
              <a:rPr lang="en-US" sz="2800" dirty="0"/>
              <a:t>(SO</a:t>
            </a:r>
            <a:r>
              <a:rPr lang="en-US" sz="2800" baseline="-25000" dirty="0"/>
              <a:t>4</a:t>
            </a:r>
            <a:r>
              <a:rPr lang="en-US" sz="2800" dirty="0"/>
              <a:t>)</a:t>
            </a:r>
            <a:r>
              <a:rPr lang="en-US" sz="2800" baseline="-25000" dirty="0"/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24603" y="581891"/>
            <a:ext cx="3289465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NOTE: We will learn how to write these formulas in just a bit.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9969336" y="1228222"/>
            <a:ext cx="53438" cy="14081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70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Bases Also Neutralise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642" y="1825625"/>
            <a:ext cx="10748158" cy="4351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Alkalis</a:t>
            </a:r>
            <a:r>
              <a:rPr lang="en-US" dirty="0"/>
              <a:t> are </a:t>
            </a:r>
            <a:r>
              <a:rPr lang="en-US" b="1" dirty="0">
                <a:solidFill>
                  <a:srgbClr val="0070C0"/>
                </a:solidFill>
              </a:rPr>
              <a:t>soluble</a:t>
            </a:r>
            <a:r>
              <a:rPr lang="en-US" dirty="0"/>
              <a:t> substances that produce </a:t>
            </a:r>
            <a:r>
              <a:rPr lang="en-US" b="1" dirty="0">
                <a:solidFill>
                  <a:srgbClr val="0070C0"/>
                </a:solidFill>
              </a:rPr>
              <a:t>OH</a:t>
            </a:r>
            <a:r>
              <a:rPr lang="en-US" b="1" baseline="30000" dirty="0">
                <a:solidFill>
                  <a:srgbClr val="0070C0"/>
                </a:solidFill>
              </a:rPr>
              <a:t>-</a:t>
            </a:r>
            <a:r>
              <a:rPr lang="en-US" b="1" dirty="0">
                <a:solidFill>
                  <a:srgbClr val="0070C0"/>
                </a:solidFill>
              </a:rPr>
              <a:t> ions</a:t>
            </a:r>
            <a:r>
              <a:rPr lang="en-US" dirty="0"/>
              <a:t>. </a:t>
            </a:r>
          </a:p>
          <a:p>
            <a:r>
              <a:rPr lang="en-US" dirty="0"/>
              <a:t>Example: soluble metal hydroxides (sodium hydroxide, </a:t>
            </a:r>
            <a:r>
              <a:rPr lang="en-US" dirty="0" err="1"/>
              <a:t>NaOH</a:t>
            </a:r>
            <a:r>
              <a:rPr lang="en-US" dirty="0"/>
              <a:t>).</a:t>
            </a:r>
          </a:p>
          <a:p>
            <a:r>
              <a:rPr lang="en-US" b="1" dirty="0">
                <a:solidFill>
                  <a:srgbClr val="00B0F0"/>
                </a:solidFill>
              </a:rPr>
              <a:t>Bases</a:t>
            </a:r>
            <a:r>
              <a:rPr lang="en-US" dirty="0"/>
              <a:t> are any substances that reacts with acids, they </a:t>
            </a:r>
            <a:r>
              <a:rPr lang="en-US" b="1" dirty="0"/>
              <a:t>can be </a:t>
            </a:r>
            <a:r>
              <a:rPr lang="en-US" b="1" dirty="0">
                <a:solidFill>
                  <a:srgbClr val="00B0F0"/>
                </a:solidFill>
              </a:rPr>
              <a:t>insoluble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Reactions of Other Bases with Acids</a:t>
            </a:r>
          </a:p>
          <a:p>
            <a:r>
              <a:rPr lang="en-US" dirty="0"/>
              <a:t>Acid + Metal Hydroxide </a:t>
            </a:r>
            <a:r>
              <a:rPr lang="en-US" dirty="0">
                <a:sym typeface="Wingdings" panose="05000000000000000000" pitchFamily="2" charset="2"/>
              </a:rPr>
              <a:t> Salt + Water</a:t>
            </a:r>
          </a:p>
          <a:p>
            <a:r>
              <a:rPr lang="en-US" dirty="0">
                <a:sym typeface="Wingdings" panose="05000000000000000000" pitchFamily="2" charset="2"/>
              </a:rPr>
              <a:t>Acid + Metal Oxide  Salt + Water</a:t>
            </a:r>
          </a:p>
          <a:p>
            <a:r>
              <a:rPr lang="en-US" dirty="0">
                <a:sym typeface="Wingdings" panose="05000000000000000000" pitchFamily="2" charset="2"/>
              </a:rPr>
              <a:t>Acid + Metal Carbonate  Salt + Water + Carbon Dioxide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944593" y="4001294"/>
            <a:ext cx="3883231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NOTE: insoluble hydroxides react the same way as soluble ones!</a:t>
            </a:r>
          </a:p>
        </p:txBody>
      </p:sp>
    </p:spTree>
    <p:extLst>
      <p:ext uri="{BB962C8B-B14F-4D97-AF65-F5344CB8AC3E}">
        <p14:creationId xmlns:p14="http://schemas.microsoft.com/office/powerpoint/2010/main" val="309554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7 on your worksheet.</a:t>
            </a:r>
          </a:p>
        </p:txBody>
      </p:sp>
    </p:spTree>
    <p:extLst>
      <p:ext uri="{BB962C8B-B14F-4D97-AF65-F5344CB8AC3E}">
        <p14:creationId xmlns:p14="http://schemas.microsoft.com/office/powerpoint/2010/main" val="3663056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1135</Words>
  <Application>Microsoft Office PowerPoint</Application>
  <PresentationFormat>Widescreen</PresentationFormat>
  <Paragraphs>194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Starter Quiz</vt:lpstr>
      <vt:lpstr>Practical: Changes in pH</vt:lpstr>
      <vt:lpstr>L2: Neutralisation Reactions</vt:lpstr>
      <vt:lpstr>Neutralisation Reactions</vt:lpstr>
      <vt:lpstr>General Equation: Neutralisation Reactions</vt:lpstr>
      <vt:lpstr>Salts</vt:lpstr>
      <vt:lpstr>Salts Produced</vt:lpstr>
      <vt:lpstr>Other Bases Also Neutralise Acids</vt:lpstr>
      <vt:lpstr>Practice</vt:lpstr>
      <vt:lpstr>Answers</vt:lpstr>
      <vt:lpstr>L2: Neutralisation Reactions</vt:lpstr>
      <vt:lpstr>Experimental Technique: Producing a pure, dry sample of a soluble salt</vt:lpstr>
      <vt:lpstr>Required Practical 8:  Producing a pure, dry sample of a soluble salt</vt:lpstr>
      <vt:lpstr>L2: Neutralisation Reactions</vt:lpstr>
      <vt:lpstr>Writing Ionic Formulae</vt:lpstr>
      <vt:lpstr>Writing Ionic Formulae</vt:lpstr>
      <vt:lpstr>Writing Ionic Formulae</vt:lpstr>
      <vt:lpstr>Ion Charges You Need to Know</vt:lpstr>
      <vt:lpstr>Practice</vt:lpstr>
      <vt:lpstr>Answers</vt:lpstr>
      <vt:lpstr>L2: Neutralisation Reactions</vt:lpstr>
      <vt:lpstr>Balanced Neutralisation Equations</vt:lpstr>
      <vt:lpstr>Practice</vt:lpstr>
      <vt:lpstr>Answers</vt:lpstr>
      <vt:lpstr>L2: Neutralisation Reactions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Quiz</dc:title>
  <dc:creator>Penguizaur</dc:creator>
  <cp:lastModifiedBy>Penguizaur</cp:lastModifiedBy>
  <cp:revision>40</cp:revision>
  <dcterms:created xsi:type="dcterms:W3CDTF">2016-08-17T08:11:06Z</dcterms:created>
  <dcterms:modified xsi:type="dcterms:W3CDTF">2016-08-23T08:18:30Z</dcterms:modified>
</cp:coreProperties>
</file>