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8" r:id="rId6"/>
    <p:sldId id="260" r:id="rId7"/>
    <p:sldId id="261" r:id="rId8"/>
    <p:sldId id="269" r:id="rId9"/>
    <p:sldId id="262" r:id="rId10"/>
    <p:sldId id="270" r:id="rId11"/>
    <p:sldId id="263" r:id="rId12"/>
    <p:sldId id="264" r:id="rId13"/>
    <p:sldId id="265" r:id="rId14"/>
    <p:sldId id="267" r:id="rId15"/>
    <p:sldId id="271" r:id="rId16"/>
    <p:sldId id="26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48" y="15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B01CF-DCD0-4132-B0C4-824C52CEBB2B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613F-0A37-4316-BCEE-A955CF96C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672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B01CF-DCD0-4132-B0C4-824C52CEBB2B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613F-0A37-4316-BCEE-A955CF96C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19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B01CF-DCD0-4132-B0C4-824C52CEBB2B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613F-0A37-4316-BCEE-A955CF96C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02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B01CF-DCD0-4132-B0C4-824C52CEBB2B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613F-0A37-4316-BCEE-A955CF96C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397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B01CF-DCD0-4132-B0C4-824C52CEBB2B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613F-0A37-4316-BCEE-A955CF96C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309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B01CF-DCD0-4132-B0C4-824C52CEBB2B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613F-0A37-4316-BCEE-A955CF96C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178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B01CF-DCD0-4132-B0C4-824C52CEBB2B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613F-0A37-4316-BCEE-A955CF96C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09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B01CF-DCD0-4132-B0C4-824C52CEBB2B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613F-0A37-4316-BCEE-A955CF96C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0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B01CF-DCD0-4132-B0C4-824C52CEBB2B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613F-0A37-4316-BCEE-A955CF96C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067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B01CF-DCD0-4132-B0C4-824C52CEBB2B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613F-0A37-4316-BCEE-A955CF96C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29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B01CF-DCD0-4132-B0C4-824C52CEBB2B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E613F-0A37-4316-BCEE-A955CF96C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26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B01CF-DCD0-4132-B0C4-824C52CEBB2B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E613F-0A37-4316-BCEE-A955CF96C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42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ixxJtJPVXk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the balanced equations for the following: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Hydrochloric acid reacts with sodium hydroxide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Hydrochloric acid reacts with magnesium oxide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Sulfuric acid reacts with potassium hydroxide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Nitric acid reacts with calcium oxide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Extension: Sulfuric acid reacts with aluminium carbonate</a:t>
            </a:r>
          </a:p>
        </p:txBody>
      </p:sp>
    </p:spTree>
    <p:extLst>
      <p:ext uri="{BB962C8B-B14F-4D97-AF65-F5344CB8AC3E}">
        <p14:creationId xmlns:p14="http://schemas.microsoft.com/office/powerpoint/2010/main" val="3474812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773412" y="183823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Describe what happens to metals atoms when they react.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Describe what affects the reactivity of a metal.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Explain what the reactivity series is.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Use experimental results to place metals in order of reactivity.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Describe the reactions of metals with water and acids.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Write equations for reactions of metals with water and acids.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L3: Reactivity of Metals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82" y="2313023"/>
            <a:ext cx="582426" cy="4457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82" y="2758790"/>
            <a:ext cx="582426" cy="44576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82" y="3352108"/>
            <a:ext cx="582426" cy="445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046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324" y="365125"/>
            <a:ext cx="11114690" cy="1325563"/>
          </a:xfrm>
        </p:spPr>
        <p:txBody>
          <a:bodyPr/>
          <a:lstStyle/>
          <a:p>
            <a:r>
              <a:rPr lang="en-US" dirty="0"/>
              <a:t>Practical: Metal Reactions with Water and Acid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324" y="1825625"/>
            <a:ext cx="109728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Reaction with Water</a:t>
            </a:r>
          </a:p>
          <a:p>
            <a:pPr marL="0" indent="0">
              <a:buNone/>
            </a:pPr>
            <a:r>
              <a:rPr lang="en-US" dirty="0"/>
              <a:t>Metal + Water </a:t>
            </a:r>
            <a:r>
              <a:rPr lang="en-US" dirty="0">
                <a:sym typeface="Wingdings" panose="05000000000000000000" pitchFamily="2" charset="2"/>
              </a:rPr>
              <a:t> Metal Hydroxide + Hydrogen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Example: 2Na </a:t>
            </a:r>
            <a:r>
              <a:rPr lang="en-US" baseline="-25000" dirty="0">
                <a:sym typeface="Wingdings" panose="05000000000000000000" pitchFamily="2" charset="2"/>
              </a:rPr>
              <a:t>(s) </a:t>
            </a:r>
            <a:r>
              <a:rPr lang="en-US" dirty="0">
                <a:sym typeface="Wingdings" panose="05000000000000000000" pitchFamily="2" charset="2"/>
              </a:rPr>
              <a:t>+ 2H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O </a:t>
            </a:r>
            <a:r>
              <a:rPr lang="en-US" baseline="-25000" dirty="0">
                <a:sym typeface="Wingdings" panose="05000000000000000000" pitchFamily="2" charset="2"/>
              </a:rPr>
              <a:t>(l) </a:t>
            </a:r>
            <a:r>
              <a:rPr lang="en-US" dirty="0">
                <a:sym typeface="Wingdings" panose="05000000000000000000" pitchFamily="2" charset="2"/>
              </a:rPr>
              <a:t> 2NaOH </a:t>
            </a:r>
            <a:r>
              <a:rPr lang="en-US" baseline="-25000" dirty="0">
                <a:sym typeface="Wingdings" panose="05000000000000000000" pitchFamily="2" charset="2"/>
              </a:rPr>
              <a:t>(</a:t>
            </a:r>
            <a:r>
              <a:rPr lang="en-US" baseline="-25000" dirty="0" err="1">
                <a:sym typeface="Wingdings" panose="05000000000000000000" pitchFamily="2" charset="2"/>
              </a:rPr>
              <a:t>aq</a:t>
            </a:r>
            <a:r>
              <a:rPr lang="en-US" baseline="-25000" dirty="0">
                <a:sym typeface="Wingdings" panose="05000000000000000000" pitchFamily="2" charset="2"/>
              </a:rPr>
              <a:t>) </a:t>
            </a:r>
            <a:r>
              <a:rPr lang="en-US" dirty="0">
                <a:sym typeface="Wingdings" panose="05000000000000000000" pitchFamily="2" charset="2"/>
              </a:rPr>
              <a:t>+ H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baseline="-25000" dirty="0">
                <a:sym typeface="Wingdings" panose="05000000000000000000" pitchFamily="2" charset="2"/>
              </a:rPr>
              <a:t>(g)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b="1" u="sng" dirty="0">
                <a:sym typeface="Wingdings" panose="05000000000000000000" pitchFamily="2" charset="2"/>
              </a:rPr>
              <a:t>Reaction with Acid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Metal + Acid  Salt + Hydrogen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Example: 2Na </a:t>
            </a:r>
            <a:r>
              <a:rPr lang="en-US" baseline="-25000" dirty="0">
                <a:sym typeface="Wingdings" panose="05000000000000000000" pitchFamily="2" charset="2"/>
              </a:rPr>
              <a:t>(s)</a:t>
            </a:r>
            <a:r>
              <a:rPr lang="en-US" dirty="0">
                <a:sym typeface="Wingdings" panose="05000000000000000000" pitchFamily="2" charset="2"/>
              </a:rPr>
              <a:t> + 2HCl </a:t>
            </a:r>
            <a:r>
              <a:rPr lang="en-US" baseline="-25000" dirty="0">
                <a:sym typeface="Wingdings" panose="05000000000000000000" pitchFamily="2" charset="2"/>
              </a:rPr>
              <a:t>(</a:t>
            </a:r>
            <a:r>
              <a:rPr lang="en-US" baseline="-25000" dirty="0" err="1">
                <a:sym typeface="Wingdings" panose="05000000000000000000" pitchFamily="2" charset="2"/>
              </a:rPr>
              <a:t>aq</a:t>
            </a:r>
            <a:r>
              <a:rPr lang="en-US" baseline="-25000" dirty="0">
                <a:sym typeface="Wingdings" panose="05000000000000000000" pitchFamily="2" charset="2"/>
              </a:rPr>
              <a:t>) </a:t>
            </a:r>
            <a:r>
              <a:rPr lang="en-US" dirty="0">
                <a:sym typeface="Wingdings" panose="05000000000000000000" pitchFamily="2" charset="2"/>
              </a:rPr>
              <a:t> 2NaCl </a:t>
            </a:r>
            <a:r>
              <a:rPr lang="en-US" baseline="-25000" dirty="0">
                <a:sym typeface="Wingdings" panose="05000000000000000000" pitchFamily="2" charset="2"/>
              </a:rPr>
              <a:t>(</a:t>
            </a:r>
            <a:r>
              <a:rPr lang="en-US" baseline="-25000" dirty="0" err="1">
                <a:sym typeface="Wingdings" panose="05000000000000000000" pitchFamily="2" charset="2"/>
              </a:rPr>
              <a:t>aq</a:t>
            </a:r>
            <a:r>
              <a:rPr lang="en-US" baseline="-25000" dirty="0">
                <a:sym typeface="Wingdings" panose="05000000000000000000" pitchFamily="2" charset="2"/>
              </a:rPr>
              <a:t>) </a:t>
            </a:r>
            <a:r>
              <a:rPr lang="en-US" dirty="0">
                <a:sym typeface="Wingdings" panose="05000000000000000000" pitchFamily="2" charset="2"/>
              </a:rPr>
              <a:t>+ H</a:t>
            </a:r>
            <a:r>
              <a:rPr lang="en-US" baseline="-25000" dirty="0">
                <a:sym typeface="Wingdings" panose="05000000000000000000" pitchFamily="2" charset="2"/>
              </a:rPr>
              <a:t>2 (g)</a:t>
            </a:r>
            <a:endParaRPr lang="en-US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7914290" y="2144110"/>
            <a:ext cx="3783724" cy="341632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What do you notice about both equations?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What should you observe during the reaction?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How will you place the metals in order of reactivity using your observations?</a:t>
            </a:r>
          </a:p>
        </p:txBody>
      </p:sp>
    </p:spTree>
    <p:extLst>
      <p:ext uri="{BB962C8B-B14F-4D97-AF65-F5344CB8AC3E}">
        <p14:creationId xmlns:p14="http://schemas.microsoft.com/office/powerpoint/2010/main" val="380878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669" y="1825625"/>
            <a:ext cx="11177752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We are going to react different metals with water and acid and place the metals in order of reactivity to form a reactivity series.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b="1" u="sng" dirty="0">
                <a:solidFill>
                  <a:srgbClr val="FF0000"/>
                </a:solidFill>
              </a:rPr>
              <a:t>Safety</a:t>
            </a:r>
          </a:p>
          <a:p>
            <a:r>
              <a:rPr lang="en-GB" dirty="0"/>
              <a:t>Follow the instructions carefully. </a:t>
            </a:r>
          </a:p>
          <a:p>
            <a:r>
              <a:rPr lang="en-US" dirty="0"/>
              <a:t>Dilute hydrochloric acid (IRRITANT),</a:t>
            </a:r>
            <a:r>
              <a:rPr lang="en-GB" dirty="0"/>
              <a:t> goggles must be worn at all times.</a:t>
            </a:r>
            <a:endParaRPr lang="en-US" dirty="0"/>
          </a:p>
          <a:p>
            <a:r>
              <a:rPr lang="en-US" dirty="0"/>
              <a:t>Bunsen burner/lit splints (BURN HAZARD), hair must be tied back.</a:t>
            </a:r>
          </a:p>
        </p:txBody>
      </p:sp>
    </p:spTree>
    <p:extLst>
      <p:ext uri="{BB962C8B-B14F-4D97-AF65-F5344CB8AC3E}">
        <p14:creationId xmlns:p14="http://schemas.microsoft.com/office/powerpoint/2010/main" val="4060534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6295"/>
            <a:ext cx="7438697" cy="1325563"/>
          </a:xfrm>
        </p:spPr>
        <p:txBody>
          <a:bodyPr/>
          <a:lstStyle/>
          <a:p>
            <a:r>
              <a:rPr lang="en-US" dirty="0"/>
              <a:t>Reactivity Series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718" y="1690688"/>
            <a:ext cx="7675179" cy="4615520"/>
          </a:xfrm>
        </p:spPr>
        <p:txBody>
          <a:bodyPr>
            <a:normAutofit/>
          </a:bodyPr>
          <a:lstStyle/>
          <a:p>
            <a:r>
              <a:rPr lang="en-US" dirty="0"/>
              <a:t>How does your reactivity series compare with the actual one?</a:t>
            </a:r>
          </a:p>
          <a:p>
            <a:endParaRPr lang="en-US" dirty="0"/>
          </a:p>
          <a:p>
            <a:r>
              <a:rPr lang="en-US" dirty="0"/>
              <a:t>Do you remember the observations when the group 1 metals are placed in water (Unit 1)?</a:t>
            </a:r>
          </a:p>
          <a:p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NOTE</a:t>
            </a:r>
            <a:r>
              <a:rPr lang="en-US" dirty="0"/>
              <a:t>: You will be expected to be able to describe the reactions of potassium, sodium, lithium, calcium, magnesium, zinc, iron and copper with water or dilute acids</a:t>
            </a:r>
          </a:p>
        </p:txBody>
      </p:sp>
      <p:pic>
        <p:nvPicPr>
          <p:cNvPr id="4098" name="Picture 2" descr="http://a.files.bbci.co.uk/bam/live/content/z9trwmn/small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681"/>
          <a:stretch/>
        </p:blipFill>
        <p:spPr bwMode="auto">
          <a:xfrm>
            <a:off x="8765629" y="633140"/>
            <a:ext cx="2712097" cy="5673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414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1 Metals, Reactions With Water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https://www.youtube.com/watch?v=uixxJtJPVXk</a:t>
            </a:r>
            <a:endParaRPr lang="en-US" dirty="0"/>
          </a:p>
          <a:p>
            <a:endParaRPr lang="en-US" dirty="0"/>
          </a:p>
          <a:p>
            <a:r>
              <a:rPr lang="en-US" dirty="0"/>
              <a:t>Watch video, 1:00 – 2:00</a:t>
            </a:r>
          </a:p>
          <a:p>
            <a:endParaRPr lang="en-US" dirty="0"/>
          </a:p>
          <a:p>
            <a:r>
              <a:rPr lang="en-US" dirty="0"/>
              <a:t>Record the observations for lithium, sodium, and potassium reacting with water.</a:t>
            </a:r>
          </a:p>
          <a:p>
            <a:endParaRPr lang="en-US" dirty="0"/>
          </a:p>
          <a:p>
            <a:r>
              <a:rPr lang="en-US" dirty="0"/>
              <a:t>What do you think would be the reactions with acid?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670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773412" y="183823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Describe what happens to metals atoms when they react.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Describe what affects the reactivity of a metal.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Explain what the reactivity series is.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Use experimental results to place metals in order of reactivity.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Describe the reactions of metals with water and acids.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Write equations for reactions of metals with water and acids.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L3: Reactivity of Metals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82" y="2313023"/>
            <a:ext cx="582426" cy="4457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82" y="2758790"/>
            <a:ext cx="582426" cy="44576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82" y="3352108"/>
            <a:ext cx="582426" cy="4457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82" y="3824735"/>
            <a:ext cx="582426" cy="44576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82" y="4379246"/>
            <a:ext cx="582426" cy="44576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82" y="4838644"/>
            <a:ext cx="582426" cy="445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721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Complete the worksheet on the equations for the reactions we studied today.</a:t>
            </a:r>
          </a:p>
        </p:txBody>
      </p:sp>
    </p:spTree>
    <p:extLst>
      <p:ext uri="{BB962C8B-B14F-4D97-AF65-F5344CB8AC3E}">
        <p14:creationId xmlns:p14="http://schemas.microsoft.com/office/powerpoint/2010/main" val="343062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the balanced equations for the following: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HCl + NaOH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NaCl</a:t>
            </a:r>
            <a:r>
              <a:rPr lang="en-US" dirty="0">
                <a:sym typeface="Wingdings" panose="05000000000000000000" pitchFamily="2" charset="2"/>
              </a:rPr>
              <a:t> + H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O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2HCl + </a:t>
            </a:r>
            <a:r>
              <a:rPr lang="en-US" dirty="0" err="1"/>
              <a:t>MgO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MgCl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 + H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O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SO4 + 2KOH </a:t>
            </a:r>
            <a:r>
              <a:rPr lang="en-US" dirty="0">
                <a:sym typeface="Wingdings" panose="05000000000000000000" pitchFamily="2" charset="2"/>
              </a:rPr>
              <a:t> K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SO</a:t>
            </a:r>
            <a:r>
              <a:rPr lang="en-US" baseline="-25000" dirty="0">
                <a:sym typeface="Wingdings" panose="05000000000000000000" pitchFamily="2" charset="2"/>
              </a:rPr>
              <a:t>4</a:t>
            </a:r>
            <a:r>
              <a:rPr lang="en-US" dirty="0">
                <a:sym typeface="Wingdings" panose="05000000000000000000" pitchFamily="2" charset="2"/>
              </a:rPr>
              <a:t> + 2H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2HNO</a:t>
            </a:r>
            <a:r>
              <a:rPr lang="en-US" baseline="-25000" dirty="0"/>
              <a:t>3</a:t>
            </a:r>
            <a:r>
              <a:rPr lang="en-US" dirty="0"/>
              <a:t> +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Ca(NO</a:t>
            </a:r>
            <a:r>
              <a:rPr lang="en-US" baseline="-25000" dirty="0">
                <a:sym typeface="Wingdings" panose="05000000000000000000" pitchFamily="2" charset="2"/>
              </a:rPr>
              <a:t>3</a:t>
            </a:r>
            <a:r>
              <a:rPr lang="en-US" dirty="0">
                <a:sym typeface="Wingdings" panose="05000000000000000000" pitchFamily="2" charset="2"/>
              </a:rPr>
              <a:t>)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 + H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O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Extension: 3H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r>
              <a:rPr lang="en-US" dirty="0"/>
              <a:t> + Al</a:t>
            </a:r>
            <a:r>
              <a:rPr lang="en-US" baseline="-25000" dirty="0"/>
              <a:t>2</a:t>
            </a:r>
            <a:r>
              <a:rPr lang="en-US" dirty="0"/>
              <a:t>(CO</a:t>
            </a:r>
            <a:r>
              <a:rPr lang="en-US" baseline="-25000" dirty="0"/>
              <a:t>3</a:t>
            </a:r>
            <a:r>
              <a:rPr lang="en-US" dirty="0"/>
              <a:t>)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Al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(SO</a:t>
            </a:r>
            <a:r>
              <a:rPr lang="en-US" baseline="-25000" dirty="0">
                <a:sym typeface="Wingdings" panose="05000000000000000000" pitchFamily="2" charset="2"/>
              </a:rPr>
              <a:t>4</a:t>
            </a:r>
            <a:r>
              <a:rPr lang="en-US" dirty="0">
                <a:sym typeface="Wingdings" panose="05000000000000000000" pitchFamily="2" charset="2"/>
              </a:rPr>
              <a:t>)</a:t>
            </a:r>
            <a:r>
              <a:rPr lang="en-US" baseline="-25000" dirty="0">
                <a:sym typeface="Wingdings" panose="05000000000000000000" pitchFamily="2" charset="2"/>
              </a:rPr>
              <a:t>3</a:t>
            </a:r>
            <a:r>
              <a:rPr lang="en-US" dirty="0">
                <a:sym typeface="Wingdings" panose="05000000000000000000" pitchFamily="2" charset="2"/>
              </a:rPr>
              <a:t> + 3H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O + 3CO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910197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L3: Reactivity of Metals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Describe what happens to metals atoms when they react.</a:t>
            </a:r>
          </a:p>
          <a:p>
            <a:pPr marL="514350" indent="-514350">
              <a:buAutoNum type="arabicPeriod"/>
            </a:pPr>
            <a:r>
              <a:rPr lang="en-US" dirty="0"/>
              <a:t>Describe what affects the reactivity of a metal.</a:t>
            </a:r>
          </a:p>
          <a:p>
            <a:pPr marL="514350" indent="-514350">
              <a:buAutoNum type="arabicPeriod"/>
            </a:pPr>
            <a:r>
              <a:rPr lang="en-US" dirty="0"/>
              <a:t>Explain what the reactivity series is.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Use experimental results to place metals in order of reactivity.</a:t>
            </a:r>
          </a:p>
          <a:p>
            <a:pPr marL="514350" indent="-514350">
              <a:buAutoNum type="arabicPeriod"/>
            </a:pPr>
            <a:r>
              <a:rPr lang="en-US" dirty="0"/>
              <a:t>Describe the reactions of metals with water and acids.</a:t>
            </a:r>
          </a:p>
          <a:p>
            <a:pPr marL="514350" indent="-514350">
              <a:buAutoNum type="arabicPeriod"/>
            </a:pPr>
            <a:r>
              <a:rPr lang="en-US" dirty="0"/>
              <a:t>Write equations for reactions of metals with water and acids.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93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Reactions with Metals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372" y="1690688"/>
            <a:ext cx="6053955" cy="4622472"/>
          </a:xfrm>
        </p:spPr>
        <p:txBody>
          <a:bodyPr>
            <a:normAutofit/>
          </a:bodyPr>
          <a:lstStyle/>
          <a:p>
            <a:r>
              <a:rPr lang="en-US" dirty="0"/>
              <a:t>When </a:t>
            </a:r>
            <a:r>
              <a:rPr lang="en-US" b="1" dirty="0">
                <a:solidFill>
                  <a:srgbClr val="FF0000"/>
                </a:solidFill>
              </a:rPr>
              <a:t>metal</a:t>
            </a:r>
            <a:r>
              <a:rPr lang="en-US" dirty="0"/>
              <a:t> atoms react, they form the </a:t>
            </a:r>
            <a:r>
              <a:rPr lang="en-US" b="1" dirty="0">
                <a:solidFill>
                  <a:srgbClr val="FF0000"/>
                </a:solidFill>
              </a:rPr>
              <a:t>most stable electron configuration </a:t>
            </a:r>
            <a:r>
              <a:rPr lang="en-US" dirty="0"/>
              <a:t>possible.</a:t>
            </a:r>
          </a:p>
          <a:p>
            <a:endParaRPr lang="en-US" dirty="0"/>
          </a:p>
          <a:p>
            <a:r>
              <a:rPr lang="en-US" dirty="0"/>
              <a:t>What is the most stable?</a:t>
            </a:r>
          </a:p>
          <a:p>
            <a:r>
              <a:rPr lang="en-US" dirty="0"/>
              <a:t>How do metals become more stable?</a:t>
            </a:r>
          </a:p>
          <a:p>
            <a:endParaRPr lang="en-US" dirty="0"/>
          </a:p>
          <a:p>
            <a:r>
              <a:rPr lang="en-US" dirty="0"/>
              <a:t>Metals </a:t>
            </a:r>
            <a:r>
              <a:rPr lang="en-US" b="1" dirty="0">
                <a:solidFill>
                  <a:srgbClr val="FF0000"/>
                </a:solidFill>
              </a:rPr>
              <a:t>lose e</a:t>
            </a:r>
            <a:r>
              <a:rPr lang="en-US" b="1" baseline="30000" dirty="0">
                <a:solidFill>
                  <a:srgbClr val="FF0000"/>
                </a:solidFill>
              </a:rPr>
              <a:t>-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to form </a:t>
            </a:r>
            <a:r>
              <a:rPr lang="en-US" dirty="0">
                <a:solidFill>
                  <a:srgbClr val="FF0000"/>
                </a:solidFill>
              </a:rPr>
              <a:t>positive ions </a:t>
            </a:r>
            <a:r>
              <a:rPr lang="en-US" dirty="0"/>
              <a:t>with a </a:t>
            </a:r>
            <a:r>
              <a:rPr lang="en-US" b="1" dirty="0">
                <a:solidFill>
                  <a:srgbClr val="FF0000"/>
                </a:solidFill>
              </a:rPr>
              <a:t>full outer shell</a:t>
            </a:r>
            <a:r>
              <a:rPr lang="en-US" dirty="0"/>
              <a:t>.</a:t>
            </a:r>
          </a:p>
        </p:txBody>
      </p:sp>
      <p:pic>
        <p:nvPicPr>
          <p:cNvPr id="1026" name="Picture 2" descr="http://198.185.178.104/iss/electricity/pages/images/b/b11_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8455" y="2268867"/>
            <a:ext cx="5017224" cy="2949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063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773412" y="183823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Describe what happens to metals atoms when they react.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Describe what affects the reactivity of a metal.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Explain what the reactivity series is.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Use experimental results to place metals in order of reactivity.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Describe the reactions of metals with water and acids.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Write equations for reactions of metals with water and acids.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L3: Reactivity of Metals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82" y="2313023"/>
            <a:ext cx="582426" cy="445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027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1999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Reactivity</a:t>
            </a:r>
            <a:r>
              <a:rPr lang="en-US" dirty="0"/>
              <a:t> = how easy it is for a substance to react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421" y="1841391"/>
            <a:ext cx="6634655" cy="4351338"/>
          </a:xfrm>
        </p:spPr>
        <p:txBody>
          <a:bodyPr/>
          <a:lstStyle/>
          <a:p>
            <a:r>
              <a:rPr lang="en-US" sz="3200" dirty="0"/>
              <a:t>Some metals are more </a:t>
            </a:r>
            <a:r>
              <a:rPr lang="en-US" sz="3200" b="1" dirty="0">
                <a:solidFill>
                  <a:srgbClr val="FF0000"/>
                </a:solidFill>
              </a:rPr>
              <a:t>reactive</a:t>
            </a:r>
            <a:r>
              <a:rPr lang="en-US" sz="3200" dirty="0"/>
              <a:t> than others.</a:t>
            </a:r>
          </a:p>
          <a:p>
            <a:endParaRPr lang="en-US" sz="3200" dirty="0"/>
          </a:p>
          <a:p>
            <a:r>
              <a:rPr lang="en-US" sz="3200" dirty="0"/>
              <a:t>Can you think of why?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HINT</a:t>
            </a:r>
            <a:r>
              <a:rPr lang="en-US" sz="3200" dirty="0"/>
              <a:t>: Which groups of the periodic table are more/less reactive?</a:t>
            </a:r>
          </a:p>
          <a:p>
            <a:r>
              <a:rPr lang="en-US" sz="3200" dirty="0"/>
              <a:t>How would you know if a metal was more reactive?</a:t>
            </a:r>
          </a:p>
          <a:p>
            <a:endParaRPr lang="en-US" dirty="0"/>
          </a:p>
        </p:txBody>
      </p:sp>
      <p:pic>
        <p:nvPicPr>
          <p:cNvPr id="2050" name="Picture 2" descr="http://www.bbc.co.uk/bitesize/ks3/science/images/magnesium_burn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1850" y="1841391"/>
            <a:ext cx="3628149" cy="3933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914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732" y="1690688"/>
            <a:ext cx="6542690" cy="488353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FF0000"/>
                </a:solidFill>
              </a:rPr>
              <a:t>reactivity</a:t>
            </a:r>
            <a:r>
              <a:rPr lang="en-US" dirty="0"/>
              <a:t> of a metal is related to </a:t>
            </a:r>
            <a:r>
              <a:rPr lang="en-US" b="1" dirty="0">
                <a:solidFill>
                  <a:srgbClr val="FF0000"/>
                </a:solidFill>
              </a:rPr>
              <a:t>how easily it forms positive ions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Metals with </a:t>
            </a:r>
            <a:r>
              <a:rPr lang="en-US" b="1" dirty="0">
                <a:solidFill>
                  <a:srgbClr val="FF0000"/>
                </a:solidFill>
              </a:rPr>
              <a:t>fewer electrons </a:t>
            </a:r>
            <a:r>
              <a:rPr lang="en-US" dirty="0"/>
              <a:t>on the outer shell to lose are </a:t>
            </a:r>
            <a:r>
              <a:rPr lang="en-US" b="1" dirty="0">
                <a:solidFill>
                  <a:srgbClr val="FF0000"/>
                </a:solidFill>
              </a:rPr>
              <a:t>more reactive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Metals with </a:t>
            </a:r>
            <a:r>
              <a:rPr lang="en-US" b="1" dirty="0">
                <a:solidFill>
                  <a:srgbClr val="FF0000"/>
                </a:solidFill>
              </a:rPr>
              <a:t>more electron shells </a:t>
            </a:r>
            <a:r>
              <a:rPr lang="en-US" dirty="0"/>
              <a:t>are </a:t>
            </a:r>
            <a:r>
              <a:rPr lang="en-US" b="1" dirty="0">
                <a:solidFill>
                  <a:srgbClr val="FF0000"/>
                </a:solidFill>
              </a:rPr>
              <a:t>more reactive</a:t>
            </a:r>
            <a:r>
              <a:rPr lang="en-US" dirty="0"/>
              <a:t>.</a:t>
            </a:r>
          </a:p>
          <a:p>
            <a:pPr lvl="1"/>
            <a:r>
              <a:rPr lang="en-US" sz="2800" dirty="0"/>
              <a:t>Because outer e</a:t>
            </a:r>
            <a:r>
              <a:rPr lang="en-US" sz="2800" baseline="30000" dirty="0"/>
              <a:t>-</a:t>
            </a:r>
            <a:r>
              <a:rPr lang="en-US" sz="2800" dirty="0"/>
              <a:t> are further from the nucleus and feel a weaker pull from the protons.</a:t>
            </a:r>
          </a:p>
        </p:txBody>
      </p:sp>
      <p:pic>
        <p:nvPicPr>
          <p:cNvPr id="3074" name="Picture 2" descr="http://www.benjamin-mills.com/teaching/chemistry/GCSE/electron-configurations/full-size-images/11-Na-sodium-electron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293" y="185853"/>
            <a:ext cx="2737617" cy="2820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benjamin-mills.com/teaching/chemistry/GCSE/electron-configurations/full-size-images/19-K-potassium-electron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020" y="3006332"/>
            <a:ext cx="3474656" cy="3547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278128" y="5825063"/>
            <a:ext cx="16080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more reactive</a:t>
            </a:r>
          </a:p>
        </p:txBody>
      </p:sp>
    </p:spTree>
    <p:extLst>
      <p:ext uri="{BB962C8B-B14F-4D97-AF65-F5344CB8AC3E}">
        <p14:creationId xmlns:p14="http://schemas.microsoft.com/office/powerpoint/2010/main" val="3466177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773412" y="183823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Describe what happens to metals atoms when they react.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Describe what affects the reactivity of a metal.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Explain what the reactivity series is.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Use experimental results to place metals in order of reactivity.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Describe the reactions of metals with water and acids.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Write equations for reactions of metals with water and acids.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L3: Reactivity of Metals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82" y="2313023"/>
            <a:ext cx="582426" cy="4457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82" y="2758790"/>
            <a:ext cx="582426" cy="445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515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Reactivity Series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6713483" cy="4351338"/>
          </a:xfrm>
        </p:spPr>
        <p:txBody>
          <a:bodyPr>
            <a:normAutofit/>
          </a:bodyPr>
          <a:lstStyle/>
          <a:p>
            <a:r>
              <a:rPr lang="en-US" sz="3600" dirty="0"/>
              <a:t>The metals can be placed in order of their reactivity in a </a:t>
            </a:r>
            <a:r>
              <a:rPr lang="en-US" sz="3600" b="1" dirty="0">
                <a:solidFill>
                  <a:srgbClr val="FF0000"/>
                </a:solidFill>
              </a:rPr>
              <a:t>reactivity series</a:t>
            </a:r>
            <a:r>
              <a:rPr lang="en-US" sz="3600" dirty="0"/>
              <a:t>.</a:t>
            </a:r>
          </a:p>
          <a:p>
            <a:endParaRPr lang="en-US" sz="3600" dirty="0"/>
          </a:p>
          <a:p>
            <a:r>
              <a:rPr lang="en-US" sz="3600" dirty="0"/>
              <a:t>We are going to do an investigation to try to place metals in the correct places on the reactivity series.</a:t>
            </a:r>
          </a:p>
        </p:txBody>
      </p:sp>
      <p:sp>
        <p:nvSpPr>
          <p:cNvPr id="4" name="Up Arrow 3"/>
          <p:cNvSpPr/>
          <p:nvPr/>
        </p:nvSpPr>
        <p:spPr>
          <a:xfrm>
            <a:off x="9232024" y="1576552"/>
            <a:ext cx="1040524" cy="3736428"/>
          </a:xfrm>
          <a:prstGeom prst="up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150772" y="991777"/>
            <a:ext cx="32030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MOST REACTIVE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50772" y="5372922"/>
            <a:ext cx="32030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B0F0"/>
                </a:solidFill>
              </a:rPr>
              <a:t>LEAST REACTIVE</a:t>
            </a:r>
          </a:p>
        </p:txBody>
      </p:sp>
    </p:spTree>
    <p:extLst>
      <p:ext uri="{BB962C8B-B14F-4D97-AF65-F5344CB8AC3E}">
        <p14:creationId xmlns:p14="http://schemas.microsoft.com/office/powerpoint/2010/main" val="2556582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891</Words>
  <Application>Microsoft Office PowerPoint</Application>
  <PresentationFormat>Widescreen</PresentationFormat>
  <Paragraphs>119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Starter</vt:lpstr>
      <vt:lpstr>Starter</vt:lpstr>
      <vt:lpstr>L3: Reactivity of Metals</vt:lpstr>
      <vt:lpstr>Reactions with Metals</vt:lpstr>
      <vt:lpstr>L3: Reactivity of Metals</vt:lpstr>
      <vt:lpstr>Reactivity = how easy it is for a substance to react</vt:lpstr>
      <vt:lpstr>Reactivity</vt:lpstr>
      <vt:lpstr>L3: Reactivity of Metals</vt:lpstr>
      <vt:lpstr>The Reactivity Series</vt:lpstr>
      <vt:lpstr>L3: Reactivity of Metals</vt:lpstr>
      <vt:lpstr>Practical: Metal Reactions with Water and Acid</vt:lpstr>
      <vt:lpstr>Practical</vt:lpstr>
      <vt:lpstr>Reactivity Series</vt:lpstr>
      <vt:lpstr>Group 1 Metals, Reactions With Water</vt:lpstr>
      <vt:lpstr>L3: Reactivity of Metals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Penguizaur</dc:creator>
  <cp:lastModifiedBy>Penguizaur</cp:lastModifiedBy>
  <cp:revision>23</cp:revision>
  <dcterms:created xsi:type="dcterms:W3CDTF">2016-08-18T08:16:28Z</dcterms:created>
  <dcterms:modified xsi:type="dcterms:W3CDTF">2016-08-23T08:19:08Z</dcterms:modified>
</cp:coreProperties>
</file>