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59" r:id="rId5"/>
    <p:sldId id="290" r:id="rId6"/>
    <p:sldId id="260" r:id="rId7"/>
    <p:sldId id="289" r:id="rId8"/>
    <p:sldId id="262" r:id="rId9"/>
    <p:sldId id="261" r:id="rId10"/>
    <p:sldId id="263" r:id="rId11"/>
    <p:sldId id="264" r:id="rId12"/>
    <p:sldId id="288" r:id="rId13"/>
    <p:sldId id="271" r:id="rId14"/>
    <p:sldId id="273" r:id="rId15"/>
    <p:sldId id="272" r:id="rId16"/>
    <p:sldId id="291" r:id="rId17"/>
    <p:sldId id="287" r:id="rId18"/>
    <p:sldId id="269" r:id="rId19"/>
    <p:sldId id="274" r:id="rId20"/>
    <p:sldId id="275" r:id="rId21"/>
    <p:sldId id="292" r:id="rId22"/>
    <p:sldId id="286" r:id="rId23"/>
    <p:sldId id="265" r:id="rId24"/>
    <p:sldId id="284" r:id="rId25"/>
    <p:sldId id="270" r:id="rId26"/>
    <p:sldId id="277" r:id="rId27"/>
    <p:sldId id="276" r:id="rId28"/>
    <p:sldId id="293" r:id="rId29"/>
    <p:sldId id="294" r:id="rId30"/>
    <p:sldId id="278" r:id="rId31"/>
    <p:sldId id="267" r:id="rId32"/>
    <p:sldId id="295" r:id="rId33"/>
    <p:sldId id="285"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1" d="100"/>
          <a:sy n="61" d="100"/>
        </p:scale>
        <p:origin x="96" y="1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879B1CB-2D41-4F6C-AFDB-CFB1F6F4F65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981B-F586-41BE-9864-D316ABE15ABE}" type="slidenum">
              <a:rPr lang="en-US" smtClean="0"/>
              <a:t>‹#›</a:t>
            </a:fld>
            <a:endParaRPr lang="en-US"/>
          </a:p>
        </p:txBody>
      </p:sp>
    </p:spTree>
    <p:extLst>
      <p:ext uri="{BB962C8B-B14F-4D97-AF65-F5344CB8AC3E}">
        <p14:creationId xmlns:p14="http://schemas.microsoft.com/office/powerpoint/2010/main" val="199934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79B1CB-2D41-4F6C-AFDB-CFB1F6F4F65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981B-F586-41BE-9864-D316ABE15ABE}" type="slidenum">
              <a:rPr lang="en-US" smtClean="0"/>
              <a:t>‹#›</a:t>
            </a:fld>
            <a:endParaRPr lang="en-US"/>
          </a:p>
        </p:txBody>
      </p:sp>
    </p:spTree>
    <p:extLst>
      <p:ext uri="{BB962C8B-B14F-4D97-AF65-F5344CB8AC3E}">
        <p14:creationId xmlns:p14="http://schemas.microsoft.com/office/powerpoint/2010/main" val="3182227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79B1CB-2D41-4F6C-AFDB-CFB1F6F4F65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981B-F586-41BE-9864-D316ABE15ABE}" type="slidenum">
              <a:rPr lang="en-US" smtClean="0"/>
              <a:t>‹#›</a:t>
            </a:fld>
            <a:endParaRPr lang="en-US"/>
          </a:p>
        </p:txBody>
      </p:sp>
    </p:spTree>
    <p:extLst>
      <p:ext uri="{BB962C8B-B14F-4D97-AF65-F5344CB8AC3E}">
        <p14:creationId xmlns:p14="http://schemas.microsoft.com/office/powerpoint/2010/main" val="37686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79B1CB-2D41-4F6C-AFDB-CFB1F6F4F65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981B-F586-41BE-9864-D316ABE15ABE}" type="slidenum">
              <a:rPr lang="en-US" smtClean="0"/>
              <a:t>‹#›</a:t>
            </a:fld>
            <a:endParaRPr lang="en-US"/>
          </a:p>
        </p:txBody>
      </p:sp>
    </p:spTree>
    <p:extLst>
      <p:ext uri="{BB962C8B-B14F-4D97-AF65-F5344CB8AC3E}">
        <p14:creationId xmlns:p14="http://schemas.microsoft.com/office/powerpoint/2010/main" val="111216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79B1CB-2D41-4F6C-AFDB-CFB1F6F4F65A}" type="datetimeFigureOut">
              <a:rPr lang="en-US" smtClean="0"/>
              <a:t>8/19/2016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981B-F586-41BE-9864-D316ABE15ABE}" type="slidenum">
              <a:rPr lang="en-US" smtClean="0"/>
              <a:t>‹#›</a:t>
            </a:fld>
            <a:endParaRPr lang="en-US"/>
          </a:p>
        </p:txBody>
      </p:sp>
    </p:spTree>
    <p:extLst>
      <p:ext uri="{BB962C8B-B14F-4D97-AF65-F5344CB8AC3E}">
        <p14:creationId xmlns:p14="http://schemas.microsoft.com/office/powerpoint/2010/main" val="285432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79B1CB-2D41-4F6C-AFDB-CFB1F6F4F65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3981B-F586-41BE-9864-D316ABE15ABE}" type="slidenum">
              <a:rPr lang="en-US" smtClean="0"/>
              <a:t>‹#›</a:t>
            </a:fld>
            <a:endParaRPr lang="en-US"/>
          </a:p>
        </p:txBody>
      </p:sp>
    </p:spTree>
    <p:extLst>
      <p:ext uri="{BB962C8B-B14F-4D97-AF65-F5344CB8AC3E}">
        <p14:creationId xmlns:p14="http://schemas.microsoft.com/office/powerpoint/2010/main" val="1830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79B1CB-2D41-4F6C-AFDB-CFB1F6F4F65A}" type="datetimeFigureOut">
              <a:rPr lang="en-US" smtClean="0"/>
              <a:t>8/19/2016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3981B-F586-41BE-9864-D316ABE15ABE}" type="slidenum">
              <a:rPr lang="en-US" smtClean="0"/>
              <a:t>‹#›</a:t>
            </a:fld>
            <a:endParaRPr lang="en-US"/>
          </a:p>
        </p:txBody>
      </p:sp>
    </p:spTree>
    <p:extLst>
      <p:ext uri="{BB962C8B-B14F-4D97-AF65-F5344CB8AC3E}">
        <p14:creationId xmlns:p14="http://schemas.microsoft.com/office/powerpoint/2010/main" val="4773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79B1CB-2D41-4F6C-AFDB-CFB1F6F4F65A}" type="datetimeFigureOut">
              <a:rPr lang="en-US" smtClean="0"/>
              <a:t>8/19/2016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3981B-F586-41BE-9864-D316ABE15ABE}" type="slidenum">
              <a:rPr lang="en-US" smtClean="0"/>
              <a:t>‹#›</a:t>
            </a:fld>
            <a:endParaRPr lang="en-US"/>
          </a:p>
        </p:txBody>
      </p:sp>
    </p:spTree>
    <p:extLst>
      <p:ext uri="{BB962C8B-B14F-4D97-AF65-F5344CB8AC3E}">
        <p14:creationId xmlns:p14="http://schemas.microsoft.com/office/powerpoint/2010/main" val="234958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9B1CB-2D41-4F6C-AFDB-CFB1F6F4F65A}" type="datetimeFigureOut">
              <a:rPr lang="en-US" smtClean="0"/>
              <a:t>8/19/2016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3981B-F586-41BE-9864-D316ABE15ABE}" type="slidenum">
              <a:rPr lang="en-US" smtClean="0"/>
              <a:t>‹#›</a:t>
            </a:fld>
            <a:endParaRPr lang="en-US"/>
          </a:p>
        </p:txBody>
      </p:sp>
    </p:spTree>
    <p:extLst>
      <p:ext uri="{BB962C8B-B14F-4D97-AF65-F5344CB8AC3E}">
        <p14:creationId xmlns:p14="http://schemas.microsoft.com/office/powerpoint/2010/main" val="200202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79B1CB-2D41-4F6C-AFDB-CFB1F6F4F65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3981B-F586-41BE-9864-D316ABE15ABE}" type="slidenum">
              <a:rPr lang="en-US" smtClean="0"/>
              <a:t>‹#›</a:t>
            </a:fld>
            <a:endParaRPr lang="en-US"/>
          </a:p>
        </p:txBody>
      </p:sp>
    </p:spTree>
    <p:extLst>
      <p:ext uri="{BB962C8B-B14F-4D97-AF65-F5344CB8AC3E}">
        <p14:creationId xmlns:p14="http://schemas.microsoft.com/office/powerpoint/2010/main" val="3125086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79B1CB-2D41-4F6C-AFDB-CFB1F6F4F65A}" type="datetimeFigureOut">
              <a:rPr lang="en-US" smtClean="0"/>
              <a:t>8/19/2016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3981B-F586-41BE-9864-D316ABE15ABE}" type="slidenum">
              <a:rPr lang="en-US" smtClean="0"/>
              <a:t>‹#›</a:t>
            </a:fld>
            <a:endParaRPr lang="en-US"/>
          </a:p>
        </p:txBody>
      </p:sp>
    </p:spTree>
    <p:extLst>
      <p:ext uri="{BB962C8B-B14F-4D97-AF65-F5344CB8AC3E}">
        <p14:creationId xmlns:p14="http://schemas.microsoft.com/office/powerpoint/2010/main" val="2676319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9B1CB-2D41-4F6C-AFDB-CFB1F6F4F65A}" type="datetimeFigureOut">
              <a:rPr lang="en-US" smtClean="0"/>
              <a:t>8/19/2016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3981B-F586-41BE-9864-D316ABE15ABE}" type="slidenum">
              <a:rPr lang="en-US" smtClean="0"/>
              <a:t>‹#›</a:t>
            </a:fld>
            <a:endParaRPr lang="en-US"/>
          </a:p>
        </p:txBody>
      </p:sp>
    </p:spTree>
    <p:extLst>
      <p:ext uri="{BB962C8B-B14F-4D97-AF65-F5344CB8AC3E}">
        <p14:creationId xmlns:p14="http://schemas.microsoft.com/office/powerpoint/2010/main" val="765613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Starter</a:t>
            </a:r>
          </a:p>
        </p:txBody>
      </p:sp>
      <p:sp>
        <p:nvSpPr>
          <p:cNvPr id="5" name="Content Placeholder 4"/>
          <p:cNvSpPr>
            <a:spLocks noGrp="1"/>
          </p:cNvSpPr>
          <p:nvPr>
            <p:ph idx="1"/>
          </p:nvPr>
        </p:nvSpPr>
        <p:spPr/>
        <p:txBody>
          <a:bodyPr/>
          <a:lstStyle/>
          <a:p>
            <a:pPr marL="0" indent="0">
              <a:buNone/>
            </a:pPr>
            <a:r>
              <a:rPr lang="en-US" dirty="0"/>
              <a:t>Write the word equation for the following reactions.</a:t>
            </a:r>
          </a:p>
          <a:p>
            <a:pPr marL="514350" indent="-514350">
              <a:buFont typeface="+mj-lt"/>
              <a:buAutoNum type="arabicPeriod"/>
            </a:pPr>
            <a:r>
              <a:rPr lang="en-US" dirty="0"/>
              <a:t>Iron reacts with sulfuric acid</a:t>
            </a:r>
          </a:p>
          <a:p>
            <a:pPr marL="514350" indent="-514350">
              <a:buFont typeface="+mj-lt"/>
              <a:buAutoNum type="arabicPeriod"/>
            </a:pPr>
            <a:r>
              <a:rPr lang="en-US" dirty="0"/>
              <a:t>Potassium reacts with hydrochloric acid</a:t>
            </a:r>
          </a:p>
          <a:p>
            <a:endParaRPr lang="en-US" dirty="0"/>
          </a:p>
          <a:p>
            <a:pPr marL="0" indent="0">
              <a:buNone/>
            </a:pPr>
            <a:r>
              <a:rPr lang="en-US" dirty="0"/>
              <a:t>Write the balanced equations for the following reactions.</a:t>
            </a:r>
          </a:p>
          <a:p>
            <a:pPr marL="514350" indent="-514350">
              <a:buFont typeface="+mj-lt"/>
              <a:buAutoNum type="arabicPeriod" startAt="3"/>
            </a:pPr>
            <a:r>
              <a:rPr lang="en-US" dirty="0"/>
              <a:t>Lithium reacts with hydrochloric acid</a:t>
            </a:r>
          </a:p>
          <a:p>
            <a:pPr marL="514350" indent="-514350">
              <a:buFont typeface="+mj-lt"/>
              <a:buAutoNum type="arabicPeriod" startAt="3"/>
            </a:pPr>
            <a:r>
              <a:rPr lang="en-US" dirty="0"/>
              <a:t>Magnesium reacts with hydrochloric acid</a:t>
            </a:r>
          </a:p>
          <a:p>
            <a:pPr marL="514350" indent="-514350">
              <a:buFont typeface="+mj-lt"/>
              <a:buAutoNum type="arabicPeriod" startAt="3"/>
            </a:pPr>
            <a:r>
              <a:rPr lang="en-US" dirty="0"/>
              <a:t>Sodium reacts with sulfuric acid</a:t>
            </a:r>
          </a:p>
          <a:p>
            <a:endParaRPr lang="en-US" dirty="0"/>
          </a:p>
          <a:p>
            <a:endParaRPr lang="en-US" dirty="0"/>
          </a:p>
        </p:txBody>
      </p:sp>
    </p:spTree>
    <p:extLst>
      <p:ext uri="{BB962C8B-B14F-4D97-AF65-F5344CB8AC3E}">
        <p14:creationId xmlns:p14="http://schemas.microsoft.com/office/powerpoint/2010/main" val="97409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906" y="245856"/>
            <a:ext cx="10515600" cy="1325563"/>
          </a:xfrm>
        </p:spPr>
        <p:txBody>
          <a:bodyPr/>
          <a:lstStyle/>
          <a:p>
            <a:r>
              <a:rPr lang="en-US" dirty="0"/>
              <a:t>Extraction: </a:t>
            </a:r>
            <a:br>
              <a:rPr lang="en-US" dirty="0"/>
            </a:br>
            <a:r>
              <a:rPr lang="en-US" dirty="0"/>
              <a:t>Reduction With Carbon</a:t>
            </a:r>
          </a:p>
        </p:txBody>
      </p:sp>
      <p:sp>
        <p:nvSpPr>
          <p:cNvPr id="3" name="Content Placeholder 2"/>
          <p:cNvSpPr>
            <a:spLocks noGrp="1"/>
          </p:cNvSpPr>
          <p:nvPr>
            <p:ph idx="1"/>
          </p:nvPr>
        </p:nvSpPr>
        <p:spPr>
          <a:xfrm>
            <a:off x="361123" y="1885259"/>
            <a:ext cx="7453752" cy="4351338"/>
          </a:xfrm>
        </p:spPr>
        <p:txBody>
          <a:bodyPr/>
          <a:lstStyle/>
          <a:p>
            <a:pPr marL="0" indent="0" algn="ctr">
              <a:buNone/>
            </a:pPr>
            <a:r>
              <a:rPr lang="en-US" b="1" dirty="0">
                <a:solidFill>
                  <a:srgbClr val="00B0F0"/>
                </a:solidFill>
              </a:rPr>
              <a:t>metal oxide + carbon </a:t>
            </a:r>
            <a:r>
              <a:rPr lang="en-US" b="1" dirty="0">
                <a:solidFill>
                  <a:srgbClr val="00B0F0"/>
                </a:solidFill>
                <a:sym typeface="Wingdings" panose="05000000000000000000" pitchFamily="2" charset="2"/>
              </a:rPr>
              <a:t> metal + carbon dioxide</a:t>
            </a:r>
          </a:p>
          <a:p>
            <a:endParaRPr lang="en-US" dirty="0">
              <a:sym typeface="Wingdings" panose="05000000000000000000" pitchFamily="2" charset="2"/>
            </a:endParaRPr>
          </a:p>
          <a:p>
            <a:r>
              <a:rPr lang="en-US" dirty="0">
                <a:sym typeface="Wingdings" panose="05000000000000000000" pitchFamily="2" charset="2"/>
              </a:rPr>
              <a:t>The metal is </a:t>
            </a:r>
            <a:r>
              <a:rPr lang="en-US" b="1" dirty="0">
                <a:solidFill>
                  <a:srgbClr val="00B0F0"/>
                </a:solidFill>
                <a:sym typeface="Wingdings" panose="05000000000000000000" pitchFamily="2" charset="2"/>
              </a:rPr>
              <a:t>reduced</a:t>
            </a:r>
            <a:r>
              <a:rPr lang="en-US" dirty="0">
                <a:sym typeface="Wingdings" panose="05000000000000000000" pitchFamily="2" charset="2"/>
              </a:rPr>
              <a:t> as the </a:t>
            </a:r>
            <a:r>
              <a:rPr lang="en-US" b="1" dirty="0">
                <a:solidFill>
                  <a:srgbClr val="00B0F0"/>
                </a:solidFill>
                <a:sym typeface="Wingdings" panose="05000000000000000000" pitchFamily="2" charset="2"/>
              </a:rPr>
              <a:t>oxygen</a:t>
            </a:r>
            <a:r>
              <a:rPr lang="en-US" dirty="0">
                <a:sym typeface="Wingdings" panose="05000000000000000000" pitchFamily="2" charset="2"/>
              </a:rPr>
              <a:t> has been </a:t>
            </a:r>
            <a:r>
              <a:rPr lang="en-US" b="1" dirty="0">
                <a:solidFill>
                  <a:srgbClr val="00B0F0"/>
                </a:solidFill>
                <a:sym typeface="Wingdings" panose="05000000000000000000" pitchFamily="2" charset="2"/>
              </a:rPr>
              <a:t>removed</a:t>
            </a:r>
            <a:r>
              <a:rPr lang="en-US" dirty="0">
                <a:sym typeface="Wingdings" panose="05000000000000000000" pitchFamily="2" charset="2"/>
              </a:rPr>
              <a:t>.</a:t>
            </a:r>
          </a:p>
          <a:p>
            <a:endParaRPr lang="en-US" sz="1400" dirty="0">
              <a:sym typeface="Wingdings" panose="05000000000000000000" pitchFamily="2" charset="2"/>
            </a:endParaRPr>
          </a:p>
          <a:p>
            <a:r>
              <a:rPr lang="en-US" dirty="0">
                <a:sym typeface="Wingdings" panose="05000000000000000000" pitchFamily="2" charset="2"/>
              </a:rPr>
              <a:t>This leaves pure metal that we can use.</a:t>
            </a:r>
          </a:p>
          <a:p>
            <a:endParaRPr lang="en-US" sz="1400" dirty="0">
              <a:sym typeface="Wingdings" panose="05000000000000000000" pitchFamily="2" charset="2"/>
            </a:endParaRPr>
          </a:p>
          <a:p>
            <a:r>
              <a:rPr lang="en-US" dirty="0">
                <a:sym typeface="Wingdings" panose="05000000000000000000" pitchFamily="2" charset="2"/>
              </a:rPr>
              <a:t>This only works for </a:t>
            </a:r>
            <a:r>
              <a:rPr lang="en-US" b="1" dirty="0">
                <a:solidFill>
                  <a:srgbClr val="00B0F0"/>
                </a:solidFill>
                <a:sym typeface="Wingdings" panose="05000000000000000000" pitchFamily="2" charset="2"/>
              </a:rPr>
              <a:t>metals</a:t>
            </a:r>
            <a:r>
              <a:rPr lang="en-US" dirty="0">
                <a:sym typeface="Wingdings" panose="05000000000000000000" pitchFamily="2" charset="2"/>
              </a:rPr>
              <a:t> that are </a:t>
            </a:r>
            <a:r>
              <a:rPr lang="en-US" b="1" dirty="0">
                <a:solidFill>
                  <a:srgbClr val="00B0F0"/>
                </a:solidFill>
                <a:sym typeface="Wingdings" panose="05000000000000000000" pitchFamily="2" charset="2"/>
              </a:rPr>
              <a:t>below carbon on the reactivity series</a:t>
            </a:r>
            <a:r>
              <a:rPr lang="en-US" dirty="0">
                <a:sym typeface="Wingdings" panose="05000000000000000000" pitchFamily="2" charset="2"/>
              </a:rPr>
              <a:t>.</a:t>
            </a:r>
            <a:endParaRPr lang="en-US" dirty="0"/>
          </a:p>
        </p:txBody>
      </p:sp>
      <p:pic>
        <p:nvPicPr>
          <p:cNvPr id="4" name="Picture 2" descr="https://www.edplace.com/userfiles/image/Reactivity%20Series%20AD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84" y="1017819"/>
            <a:ext cx="3864631" cy="499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30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09112" y="2671576"/>
            <a:ext cx="3163957" cy="1798445"/>
          </a:xfrm>
        </p:spPr>
        <p:txBody>
          <a:bodyPr>
            <a:normAutofit lnSpcReduction="10000"/>
          </a:bodyPr>
          <a:lstStyle/>
          <a:p>
            <a:pPr marL="0" indent="0" algn="ctr">
              <a:buNone/>
            </a:pPr>
            <a:r>
              <a:rPr lang="en-US" sz="3200" dirty="0"/>
              <a:t>Here is a picture of the process for obtaining usable lead.</a:t>
            </a:r>
          </a:p>
          <a:p>
            <a:endParaRPr lang="en-US" dirty="0"/>
          </a:p>
        </p:txBody>
      </p:sp>
      <p:pic>
        <p:nvPicPr>
          <p:cNvPr id="4" name="Picture 2" descr="lead alloy pours or lead products for all your needs from Nuclea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400" y="1064024"/>
            <a:ext cx="7128046" cy="4973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984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838200" y="1661758"/>
            <a:ext cx="11111552" cy="4819294"/>
          </a:xfrm>
        </p:spPr>
        <p:txBody>
          <a:bodyPr>
            <a:normAutofit lnSpcReduction="10000"/>
          </a:bodyPr>
          <a:lstStyle/>
          <a:p>
            <a:pPr marL="0" indent="0">
              <a:buNone/>
            </a:pPr>
            <a:r>
              <a:rPr lang="en-US" dirty="0"/>
              <a:t>Learning Objectives:</a:t>
            </a:r>
          </a:p>
          <a:p>
            <a:pPr marL="514350" indent="-514350">
              <a:buFont typeface="+mj-lt"/>
              <a:buAutoNum type="arabicPeriod"/>
            </a:pPr>
            <a:r>
              <a:rPr lang="en-US" dirty="0"/>
              <a:t>Define the terms oxidation and reduction in terms of oxygen.</a:t>
            </a:r>
          </a:p>
          <a:p>
            <a:pPr marL="514350" indent="-514350">
              <a:buFont typeface="+mj-lt"/>
              <a:buAutoNum type="arabicPeriod"/>
            </a:pPr>
            <a:r>
              <a:rPr lang="en-US" dirty="0"/>
              <a:t>Recall that metal oxide formation is oxidation.</a:t>
            </a:r>
          </a:p>
          <a:p>
            <a:pPr marL="514350" indent="-514350">
              <a:buFont typeface="+mj-lt"/>
              <a:buAutoNum type="arabicPeriod"/>
            </a:pPr>
            <a:r>
              <a:rPr lang="en-US" dirty="0"/>
              <a:t>Describe how metals can be extracted using reduction with carbon.</a:t>
            </a:r>
          </a:p>
          <a:p>
            <a:pPr marL="514350" indent="-514350">
              <a:buFont typeface="+mj-lt"/>
              <a:buAutoNum type="arabicPeriod"/>
            </a:pPr>
            <a:r>
              <a:rPr lang="en-US" dirty="0"/>
              <a:t>Describe what a displacement reaction is.</a:t>
            </a:r>
          </a:p>
          <a:p>
            <a:pPr marL="514350" indent="-514350">
              <a:buFont typeface="+mj-lt"/>
              <a:buAutoNum type="arabicPeriod"/>
            </a:pPr>
            <a:r>
              <a:rPr lang="en-US" dirty="0"/>
              <a:t>Use the reactivity series to predict the products of displacement.</a:t>
            </a:r>
          </a:p>
          <a:p>
            <a:pPr marL="514350" indent="-514350">
              <a:buFont typeface="+mj-lt"/>
              <a:buAutoNum type="arabicPeriod"/>
            </a:pPr>
            <a:r>
              <a:rPr lang="en-US" dirty="0"/>
              <a:t>Write ionic equations for displacement reactions.</a:t>
            </a:r>
          </a:p>
          <a:p>
            <a:pPr marL="514350" indent="-514350">
              <a:buFont typeface="+mj-lt"/>
              <a:buAutoNum type="arabicPeriod"/>
            </a:pPr>
            <a:r>
              <a:rPr lang="en-US" dirty="0"/>
              <a:t>Define oxidation, reduction, and redox in terms of electrons.</a:t>
            </a:r>
          </a:p>
          <a:p>
            <a:pPr marL="514350" indent="-514350">
              <a:buFont typeface="+mj-lt"/>
              <a:buAutoNum type="arabicPeriod"/>
            </a:pPr>
            <a:r>
              <a:rPr lang="en-US" dirty="0"/>
              <a:t>Identify what is being oxidised and reduced using half equation for redox reactions.</a:t>
            </a:r>
          </a:p>
        </p:txBody>
      </p:sp>
      <p:sp>
        <p:nvSpPr>
          <p:cNvPr id="2" name="Title 1"/>
          <p:cNvSpPr>
            <a:spLocks noGrp="1"/>
          </p:cNvSpPr>
          <p:nvPr>
            <p:ph type="title"/>
          </p:nvPr>
        </p:nvSpPr>
        <p:spPr/>
        <p:txBody>
          <a:bodyPr/>
          <a:lstStyle/>
          <a:p>
            <a:r>
              <a:rPr lang="en-US" dirty="0"/>
              <a:t>L4: Redox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6" y="2083993"/>
            <a:ext cx="591133" cy="45243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5" y="2536424"/>
            <a:ext cx="591133" cy="452431"/>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5" y="3052561"/>
            <a:ext cx="591133" cy="452431"/>
          </a:xfrm>
          <a:prstGeom prst="rect">
            <a:avLst/>
          </a:prstGeom>
        </p:spPr>
      </p:pic>
    </p:spTree>
    <p:extLst>
      <p:ext uri="{BB962C8B-B14F-4D97-AF65-F5344CB8AC3E}">
        <p14:creationId xmlns:p14="http://schemas.microsoft.com/office/powerpoint/2010/main" val="3546494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Extraction: </a:t>
            </a:r>
            <a:br>
              <a:rPr lang="en-US" dirty="0"/>
            </a:br>
            <a:r>
              <a:rPr lang="en-US" dirty="0"/>
              <a:t>Displacement Reactions</a:t>
            </a:r>
          </a:p>
        </p:txBody>
      </p:sp>
      <p:sp>
        <p:nvSpPr>
          <p:cNvPr id="3" name="Content Placeholder 2"/>
          <p:cNvSpPr>
            <a:spLocks noGrp="1"/>
          </p:cNvSpPr>
          <p:nvPr>
            <p:ph idx="1"/>
          </p:nvPr>
        </p:nvSpPr>
        <p:spPr>
          <a:xfrm>
            <a:off x="532261" y="1903765"/>
            <a:ext cx="7001301" cy="4723758"/>
          </a:xfrm>
        </p:spPr>
        <p:txBody>
          <a:bodyPr>
            <a:normAutofit/>
          </a:bodyPr>
          <a:lstStyle/>
          <a:p>
            <a:r>
              <a:rPr lang="en-US" dirty="0"/>
              <a:t>More reactive metals can be used to </a:t>
            </a:r>
            <a:r>
              <a:rPr lang="en-US" b="1" dirty="0">
                <a:solidFill>
                  <a:srgbClr val="FF0000"/>
                </a:solidFill>
              </a:rPr>
              <a:t>extract</a:t>
            </a:r>
            <a:r>
              <a:rPr lang="en-US" dirty="0"/>
              <a:t> other metals from their compounds.</a:t>
            </a:r>
          </a:p>
          <a:p>
            <a:endParaRPr lang="en-US" sz="1200" dirty="0"/>
          </a:p>
          <a:p>
            <a:r>
              <a:rPr lang="en-US" dirty="0"/>
              <a:t>Displacement reaction: reaction when a more reactive metal will </a:t>
            </a:r>
            <a:r>
              <a:rPr lang="en-US" b="1" dirty="0">
                <a:solidFill>
                  <a:srgbClr val="FF0000"/>
                </a:solidFill>
              </a:rPr>
              <a:t>displace</a:t>
            </a:r>
            <a:r>
              <a:rPr lang="en-US" dirty="0"/>
              <a:t> (</a:t>
            </a:r>
            <a:r>
              <a:rPr lang="en-US" b="1" dirty="0">
                <a:solidFill>
                  <a:srgbClr val="FF0000"/>
                </a:solidFill>
              </a:rPr>
              <a:t>switch places with</a:t>
            </a:r>
            <a:r>
              <a:rPr lang="en-US" dirty="0"/>
              <a:t>) a less reactive metal in a compound.</a:t>
            </a:r>
          </a:p>
          <a:p>
            <a:endParaRPr lang="en-US" sz="1400" dirty="0"/>
          </a:p>
          <a:p>
            <a:pPr marL="0" indent="0" algn="ctr">
              <a:buNone/>
            </a:pPr>
            <a:r>
              <a:rPr lang="en-US" dirty="0"/>
              <a:t>Ex: scrap iron can be used to extract copper</a:t>
            </a:r>
          </a:p>
          <a:p>
            <a:pPr marL="0" indent="0" algn="ctr">
              <a:buNone/>
            </a:pPr>
            <a:r>
              <a:rPr lang="en-US" dirty="0"/>
              <a:t>CuSO</a:t>
            </a:r>
            <a:r>
              <a:rPr lang="en-US" baseline="-25000" dirty="0"/>
              <a:t>4 (</a:t>
            </a:r>
            <a:r>
              <a:rPr lang="en-US" baseline="-25000" dirty="0" err="1"/>
              <a:t>aq</a:t>
            </a:r>
            <a:r>
              <a:rPr lang="en-US" baseline="-25000" dirty="0"/>
              <a:t>)</a:t>
            </a:r>
            <a:r>
              <a:rPr lang="en-US" dirty="0"/>
              <a:t> + Fe</a:t>
            </a:r>
            <a:r>
              <a:rPr lang="en-US" baseline="-25000" dirty="0"/>
              <a:t> (s) </a:t>
            </a:r>
            <a:r>
              <a:rPr lang="en-US" dirty="0">
                <a:sym typeface="Wingdings" panose="05000000000000000000" pitchFamily="2" charset="2"/>
              </a:rPr>
              <a:t> FeSO</a:t>
            </a:r>
            <a:r>
              <a:rPr lang="en-US" baseline="-25000" dirty="0">
                <a:sym typeface="Wingdings" panose="05000000000000000000" pitchFamily="2" charset="2"/>
              </a:rPr>
              <a:t>4 (</a:t>
            </a:r>
            <a:r>
              <a:rPr lang="en-US" baseline="-25000" dirty="0" err="1">
                <a:sym typeface="Wingdings" panose="05000000000000000000" pitchFamily="2" charset="2"/>
              </a:rPr>
              <a:t>aq</a:t>
            </a:r>
            <a:r>
              <a:rPr lang="en-US" baseline="-25000" dirty="0">
                <a:sym typeface="Wingdings" panose="05000000000000000000" pitchFamily="2" charset="2"/>
              </a:rPr>
              <a:t>)</a:t>
            </a:r>
            <a:r>
              <a:rPr lang="en-US" dirty="0">
                <a:sym typeface="Wingdings" panose="05000000000000000000" pitchFamily="2" charset="2"/>
              </a:rPr>
              <a:t> + Cu </a:t>
            </a:r>
            <a:r>
              <a:rPr lang="en-US" baseline="-25000" dirty="0">
                <a:sym typeface="Wingdings" panose="05000000000000000000" pitchFamily="2" charset="2"/>
              </a:rPr>
              <a:t>(s)</a:t>
            </a:r>
            <a:endParaRPr lang="en-US" baseline="-25000" dirty="0"/>
          </a:p>
          <a:p>
            <a:endParaRPr lang="en-US" dirty="0"/>
          </a:p>
        </p:txBody>
      </p:sp>
      <p:pic>
        <p:nvPicPr>
          <p:cNvPr id="4" name="Picture 2" descr="https://www.edplace.com/userfiles/image/Reactivity%20Series%20AD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3562" y="1191680"/>
            <a:ext cx="3864631" cy="499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312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Displacement Reactions</a:t>
            </a:r>
          </a:p>
        </p:txBody>
      </p:sp>
      <p:sp>
        <p:nvSpPr>
          <p:cNvPr id="3" name="Content Placeholder 2"/>
          <p:cNvSpPr>
            <a:spLocks noGrp="1"/>
          </p:cNvSpPr>
          <p:nvPr>
            <p:ph idx="1"/>
          </p:nvPr>
        </p:nvSpPr>
        <p:spPr/>
        <p:txBody>
          <a:bodyPr/>
          <a:lstStyle/>
          <a:p>
            <a:r>
              <a:rPr lang="en-US" dirty="0"/>
              <a:t>Complete question 7 on your worksheet (except for the last column) to predict what will happen when the four combinations of substances are mixed together.</a:t>
            </a:r>
          </a:p>
          <a:p>
            <a:endParaRPr lang="en-US" dirty="0"/>
          </a:p>
          <a:p>
            <a:r>
              <a:rPr lang="en-US" dirty="0"/>
              <a:t>What do you observe?</a:t>
            </a:r>
          </a:p>
          <a:p>
            <a:r>
              <a:rPr lang="en-US" dirty="0"/>
              <a:t>How do you know if a reaction has taken place?</a:t>
            </a:r>
          </a:p>
          <a:p>
            <a:r>
              <a:rPr lang="en-US" dirty="0"/>
              <a:t>Does this match with the equation?</a:t>
            </a:r>
          </a:p>
          <a:p>
            <a:endParaRPr lang="en-US" dirty="0"/>
          </a:p>
          <a:p>
            <a:r>
              <a:rPr lang="en-US" dirty="0"/>
              <a:t>Record your observations onto your worksheet.</a:t>
            </a:r>
          </a:p>
        </p:txBody>
      </p:sp>
    </p:spTree>
    <p:extLst>
      <p:ext uri="{BB962C8B-B14F-4D97-AF65-F5344CB8AC3E}">
        <p14:creationId xmlns:p14="http://schemas.microsoft.com/office/powerpoint/2010/main" val="653110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586854" y="1811977"/>
            <a:ext cx="6619164" cy="4351338"/>
          </a:xfrm>
        </p:spPr>
        <p:txBody>
          <a:bodyPr>
            <a:normAutofit lnSpcReduction="10000"/>
          </a:bodyPr>
          <a:lstStyle/>
          <a:p>
            <a:r>
              <a:rPr lang="en-US" dirty="0"/>
              <a:t>Complete question 8 on your worksheet.</a:t>
            </a:r>
          </a:p>
          <a:p>
            <a:endParaRPr lang="en-US" dirty="0"/>
          </a:p>
          <a:p>
            <a:r>
              <a:rPr lang="en-US" dirty="0"/>
              <a:t>Predict whether or not the following reactions will take place. </a:t>
            </a:r>
          </a:p>
          <a:p>
            <a:r>
              <a:rPr lang="en-US" dirty="0"/>
              <a:t>If you predict the reaction will take place, write out the word equation or balanced symbol equation for the reaction.</a:t>
            </a:r>
          </a:p>
          <a:p>
            <a:endParaRPr lang="en-US" dirty="0"/>
          </a:p>
          <a:p>
            <a:pPr marL="0" indent="0">
              <a:buNone/>
            </a:pPr>
            <a:r>
              <a:rPr lang="en-US" b="1" dirty="0">
                <a:solidFill>
                  <a:srgbClr val="FF0000"/>
                </a:solidFill>
              </a:rPr>
              <a:t>NOTE</a:t>
            </a:r>
            <a:r>
              <a:rPr lang="en-US" dirty="0"/>
              <a:t>: roman numerals = charge of ion</a:t>
            </a:r>
          </a:p>
          <a:p>
            <a:pPr marL="0" indent="0">
              <a:buNone/>
            </a:pPr>
            <a:r>
              <a:rPr lang="en-US" dirty="0"/>
              <a:t>copper (II) means that it is Cu</a:t>
            </a:r>
            <a:r>
              <a:rPr lang="en-US" baseline="30000" dirty="0"/>
              <a:t>2+</a:t>
            </a:r>
          </a:p>
          <a:p>
            <a:endParaRPr lang="en-US" dirty="0"/>
          </a:p>
          <a:p>
            <a:endParaRPr lang="en-US" dirty="0"/>
          </a:p>
        </p:txBody>
      </p:sp>
      <p:pic>
        <p:nvPicPr>
          <p:cNvPr id="4" name="Picture 2" descr="https://www.edplace.com/userfiles/image/Reactivity%20Series%20AD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5080" y="1068850"/>
            <a:ext cx="3864631" cy="4991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56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a:xfrm>
            <a:off x="838200" y="1434662"/>
            <a:ext cx="10515600" cy="5076496"/>
          </a:xfrm>
        </p:spPr>
        <p:txBody>
          <a:bodyPr>
            <a:normAutofit/>
          </a:bodyPr>
          <a:lstStyle/>
          <a:p>
            <a:pPr marL="514350" lvl="0" indent="-514350">
              <a:lnSpc>
                <a:spcPct val="200000"/>
              </a:lnSpc>
              <a:buFont typeface="+mj-lt"/>
              <a:buAutoNum type="alphaLcParenR"/>
            </a:pPr>
            <a:r>
              <a:rPr lang="en-US" dirty="0"/>
              <a:t>2Na </a:t>
            </a:r>
            <a:r>
              <a:rPr lang="en-US" baseline="-25000" dirty="0"/>
              <a:t>(s)</a:t>
            </a:r>
            <a:r>
              <a:rPr lang="en-US" dirty="0"/>
              <a:t> + CaCl</a:t>
            </a:r>
            <a:r>
              <a:rPr lang="en-US" baseline="-25000" dirty="0"/>
              <a:t>2 (</a:t>
            </a:r>
            <a:r>
              <a:rPr lang="en-US" baseline="-25000" dirty="0" err="1"/>
              <a:t>aq</a:t>
            </a:r>
            <a:r>
              <a:rPr lang="en-US" baseline="-25000" dirty="0"/>
              <a:t>) </a:t>
            </a:r>
            <a:r>
              <a:rPr lang="en-US" dirty="0">
                <a:sym typeface="Wingdings" panose="05000000000000000000" pitchFamily="2" charset="2"/>
              </a:rPr>
              <a:t> 2NaCl</a:t>
            </a:r>
            <a:r>
              <a:rPr lang="en-US" baseline="-25000" dirty="0">
                <a:sym typeface="Wingdings" panose="05000000000000000000" pitchFamily="2" charset="2"/>
              </a:rPr>
              <a:t> (</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Ca</a:t>
            </a:r>
            <a:r>
              <a:rPr lang="en-US" baseline="-25000" dirty="0">
                <a:sym typeface="Wingdings" panose="05000000000000000000" pitchFamily="2" charset="2"/>
              </a:rPr>
              <a:t> (s)</a:t>
            </a:r>
            <a:endParaRPr lang="en-US" baseline="-25000" dirty="0"/>
          </a:p>
          <a:p>
            <a:pPr marL="514350" lvl="0" indent="-514350">
              <a:lnSpc>
                <a:spcPct val="200000"/>
              </a:lnSpc>
              <a:buFont typeface="+mj-lt"/>
              <a:buAutoNum type="alphaLcParenR"/>
            </a:pPr>
            <a:r>
              <a:rPr lang="en-US" dirty="0"/>
              <a:t>No reaction</a:t>
            </a:r>
          </a:p>
          <a:p>
            <a:pPr marL="514350" lvl="0" indent="-514350">
              <a:lnSpc>
                <a:spcPct val="200000"/>
              </a:lnSpc>
              <a:buFont typeface="+mj-lt"/>
              <a:buAutoNum type="alphaLcParenR"/>
            </a:pPr>
            <a:r>
              <a:rPr lang="en-US" dirty="0"/>
              <a:t>Mg </a:t>
            </a:r>
            <a:r>
              <a:rPr lang="en-US" baseline="-25000" dirty="0"/>
              <a:t>(s)</a:t>
            </a:r>
            <a:r>
              <a:rPr lang="en-US" dirty="0"/>
              <a:t> + CuSO</a:t>
            </a:r>
            <a:r>
              <a:rPr lang="en-US" baseline="-25000" dirty="0"/>
              <a:t>4 (</a:t>
            </a:r>
            <a:r>
              <a:rPr lang="en-US" baseline="-25000" dirty="0" err="1"/>
              <a:t>aq</a:t>
            </a:r>
            <a:r>
              <a:rPr lang="en-US" baseline="-25000" dirty="0"/>
              <a:t>) </a:t>
            </a:r>
            <a:r>
              <a:rPr lang="en-US" dirty="0">
                <a:sym typeface="Wingdings" panose="05000000000000000000" pitchFamily="2" charset="2"/>
              </a:rPr>
              <a:t> MgSO</a:t>
            </a:r>
            <a:r>
              <a:rPr lang="en-US" baseline="-25000" dirty="0">
                <a:sym typeface="Wingdings" panose="05000000000000000000" pitchFamily="2" charset="2"/>
              </a:rPr>
              <a:t>4 (</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Cu</a:t>
            </a:r>
            <a:r>
              <a:rPr lang="en-US" baseline="-25000" dirty="0">
                <a:sym typeface="Wingdings" panose="05000000000000000000" pitchFamily="2" charset="2"/>
              </a:rPr>
              <a:t> (s)</a:t>
            </a:r>
            <a:endParaRPr lang="en-US" baseline="-25000" dirty="0"/>
          </a:p>
          <a:p>
            <a:pPr marL="514350" lvl="0" indent="-514350">
              <a:lnSpc>
                <a:spcPct val="200000"/>
              </a:lnSpc>
              <a:buFont typeface="+mj-lt"/>
              <a:buAutoNum type="alphaLcParenR"/>
            </a:pPr>
            <a:r>
              <a:rPr lang="en-US" dirty="0"/>
              <a:t>No reaction</a:t>
            </a:r>
          </a:p>
          <a:p>
            <a:pPr marL="514350" lvl="0" indent="-514350">
              <a:lnSpc>
                <a:spcPct val="200000"/>
              </a:lnSpc>
              <a:buFont typeface="+mj-lt"/>
              <a:buAutoNum type="alphaLcParenR"/>
            </a:pPr>
            <a:r>
              <a:rPr lang="en-US" dirty="0"/>
              <a:t>Na </a:t>
            </a:r>
            <a:r>
              <a:rPr lang="en-US" baseline="-25000" dirty="0"/>
              <a:t>(s)</a:t>
            </a:r>
            <a:r>
              <a:rPr lang="en-US" dirty="0"/>
              <a:t> + Fe(NO</a:t>
            </a:r>
            <a:r>
              <a:rPr lang="en-US" baseline="-25000" dirty="0"/>
              <a:t>3</a:t>
            </a:r>
            <a:r>
              <a:rPr lang="en-US" dirty="0"/>
              <a:t>)</a:t>
            </a:r>
            <a:r>
              <a:rPr lang="en-US" baseline="-25000" dirty="0"/>
              <a:t>2 (</a:t>
            </a:r>
            <a:r>
              <a:rPr lang="en-US" baseline="-25000" dirty="0" err="1"/>
              <a:t>aq</a:t>
            </a:r>
            <a:r>
              <a:rPr lang="en-US" baseline="-25000" dirty="0"/>
              <a:t>) </a:t>
            </a:r>
            <a:r>
              <a:rPr lang="en-US" dirty="0">
                <a:sym typeface="Wingdings" panose="05000000000000000000" pitchFamily="2" charset="2"/>
              </a:rPr>
              <a:t> NaNO</a:t>
            </a:r>
            <a:r>
              <a:rPr lang="en-US" baseline="-25000" dirty="0">
                <a:sym typeface="Wingdings" panose="05000000000000000000" pitchFamily="2" charset="2"/>
              </a:rPr>
              <a:t>3 (</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Fe</a:t>
            </a:r>
            <a:r>
              <a:rPr lang="en-US" baseline="-25000" dirty="0">
                <a:sym typeface="Wingdings" panose="05000000000000000000" pitchFamily="2" charset="2"/>
              </a:rPr>
              <a:t> (s)</a:t>
            </a:r>
            <a:endParaRPr lang="en-US" baseline="-25000" dirty="0"/>
          </a:p>
          <a:p>
            <a:endParaRPr lang="en-US" dirty="0"/>
          </a:p>
        </p:txBody>
      </p:sp>
    </p:spTree>
    <p:extLst>
      <p:ext uri="{BB962C8B-B14F-4D97-AF65-F5344CB8AC3E}">
        <p14:creationId xmlns:p14="http://schemas.microsoft.com/office/powerpoint/2010/main" val="1489502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838200" y="1661758"/>
            <a:ext cx="11111552" cy="4819294"/>
          </a:xfrm>
        </p:spPr>
        <p:txBody>
          <a:bodyPr>
            <a:normAutofit lnSpcReduction="10000"/>
          </a:bodyPr>
          <a:lstStyle/>
          <a:p>
            <a:pPr marL="0" indent="0">
              <a:buNone/>
            </a:pPr>
            <a:r>
              <a:rPr lang="en-US" dirty="0"/>
              <a:t>Learning Objectives:</a:t>
            </a:r>
          </a:p>
          <a:p>
            <a:pPr marL="514350" indent="-514350">
              <a:buFont typeface="+mj-lt"/>
              <a:buAutoNum type="arabicPeriod"/>
            </a:pPr>
            <a:r>
              <a:rPr lang="en-US" dirty="0"/>
              <a:t>Define the terms oxidation and reduction in terms of oxygen.</a:t>
            </a:r>
          </a:p>
          <a:p>
            <a:pPr marL="514350" indent="-514350">
              <a:buFont typeface="+mj-lt"/>
              <a:buAutoNum type="arabicPeriod"/>
            </a:pPr>
            <a:r>
              <a:rPr lang="en-US" dirty="0"/>
              <a:t>Recall that metal oxide formation is oxidation.</a:t>
            </a:r>
          </a:p>
          <a:p>
            <a:pPr marL="514350" indent="-514350">
              <a:buFont typeface="+mj-lt"/>
              <a:buAutoNum type="arabicPeriod"/>
            </a:pPr>
            <a:r>
              <a:rPr lang="en-US" dirty="0"/>
              <a:t>Describe how metals can be extracted using reduction with carbon.</a:t>
            </a:r>
          </a:p>
          <a:p>
            <a:pPr marL="514350" indent="-514350">
              <a:buFont typeface="+mj-lt"/>
              <a:buAutoNum type="arabicPeriod"/>
            </a:pPr>
            <a:r>
              <a:rPr lang="en-US" dirty="0"/>
              <a:t>Describe what a displacement reaction is.</a:t>
            </a:r>
          </a:p>
          <a:p>
            <a:pPr marL="514350" indent="-514350">
              <a:buFont typeface="+mj-lt"/>
              <a:buAutoNum type="arabicPeriod"/>
            </a:pPr>
            <a:r>
              <a:rPr lang="en-US" dirty="0"/>
              <a:t>Use the reactivity series to predict the products of displacement.</a:t>
            </a:r>
          </a:p>
          <a:p>
            <a:pPr marL="514350" indent="-514350">
              <a:buFont typeface="+mj-lt"/>
              <a:buAutoNum type="arabicPeriod"/>
            </a:pPr>
            <a:r>
              <a:rPr lang="en-US" dirty="0"/>
              <a:t>Write ionic equations for displacement reactions.</a:t>
            </a:r>
          </a:p>
          <a:p>
            <a:pPr marL="514350" indent="-514350">
              <a:buFont typeface="+mj-lt"/>
              <a:buAutoNum type="arabicPeriod"/>
            </a:pPr>
            <a:r>
              <a:rPr lang="en-US" dirty="0"/>
              <a:t>Define oxidation, reduction, and redox in terms of electrons.</a:t>
            </a:r>
          </a:p>
          <a:p>
            <a:pPr marL="514350" indent="-514350">
              <a:buFont typeface="+mj-lt"/>
              <a:buAutoNum type="arabicPeriod"/>
            </a:pPr>
            <a:r>
              <a:rPr lang="en-US" dirty="0"/>
              <a:t>Identify what is being oxidised and reduced using half equation for redox reactions.</a:t>
            </a:r>
          </a:p>
        </p:txBody>
      </p:sp>
      <p:sp>
        <p:nvSpPr>
          <p:cNvPr id="2" name="Title 1"/>
          <p:cNvSpPr>
            <a:spLocks noGrp="1"/>
          </p:cNvSpPr>
          <p:nvPr>
            <p:ph type="title"/>
          </p:nvPr>
        </p:nvSpPr>
        <p:spPr/>
        <p:txBody>
          <a:bodyPr/>
          <a:lstStyle/>
          <a:p>
            <a:r>
              <a:rPr lang="en-US" dirty="0"/>
              <a:t>L4: Redox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6" y="2083993"/>
            <a:ext cx="591133" cy="45243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5" y="2536424"/>
            <a:ext cx="591133" cy="452431"/>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5" y="3052561"/>
            <a:ext cx="591133" cy="452431"/>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4" y="3538922"/>
            <a:ext cx="591133" cy="45243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3" y="4000040"/>
            <a:ext cx="591133" cy="452431"/>
          </a:xfrm>
          <a:prstGeom prst="rect">
            <a:avLst/>
          </a:prstGeom>
        </p:spPr>
      </p:pic>
    </p:spTree>
    <p:extLst>
      <p:ext uri="{BB962C8B-B14F-4D97-AF65-F5344CB8AC3E}">
        <p14:creationId xmlns:p14="http://schemas.microsoft.com/office/powerpoint/2010/main" val="421551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Ionic Equations</a:t>
            </a:r>
          </a:p>
        </p:txBody>
      </p:sp>
      <p:sp>
        <p:nvSpPr>
          <p:cNvPr id="3" name="Content Placeholder 2"/>
          <p:cNvSpPr>
            <a:spLocks noGrp="1"/>
          </p:cNvSpPr>
          <p:nvPr>
            <p:ph sz="half" idx="1"/>
          </p:nvPr>
        </p:nvSpPr>
        <p:spPr>
          <a:xfrm>
            <a:off x="606187" y="1877041"/>
            <a:ext cx="11472081" cy="4351338"/>
          </a:xfrm>
        </p:spPr>
        <p:txBody>
          <a:bodyPr>
            <a:normAutofit/>
          </a:bodyPr>
          <a:lstStyle/>
          <a:p>
            <a:r>
              <a:rPr lang="en-US" b="1" dirty="0">
                <a:solidFill>
                  <a:srgbClr val="FF0000"/>
                </a:solidFill>
              </a:rPr>
              <a:t>Displacement reactions </a:t>
            </a:r>
            <a:r>
              <a:rPr lang="en-US" dirty="0"/>
              <a:t>can be represented using </a:t>
            </a:r>
            <a:r>
              <a:rPr lang="en-US" b="1" dirty="0">
                <a:solidFill>
                  <a:srgbClr val="FF0000"/>
                </a:solidFill>
              </a:rPr>
              <a:t>ionic equations</a:t>
            </a:r>
            <a:r>
              <a:rPr lang="en-US" dirty="0"/>
              <a:t>.</a:t>
            </a:r>
          </a:p>
          <a:p>
            <a:endParaRPr lang="en-US" dirty="0"/>
          </a:p>
          <a:p>
            <a:r>
              <a:rPr lang="en-US" dirty="0"/>
              <a:t>This shows all the </a:t>
            </a:r>
            <a:r>
              <a:rPr lang="en-US" b="1" dirty="0">
                <a:solidFill>
                  <a:srgbClr val="FF0000"/>
                </a:solidFill>
              </a:rPr>
              <a:t>ions</a:t>
            </a:r>
            <a:r>
              <a:rPr lang="en-US" dirty="0"/>
              <a:t> participating in the chemical reaction.</a:t>
            </a:r>
          </a:p>
          <a:p>
            <a:r>
              <a:rPr lang="en-US" b="1" dirty="0">
                <a:solidFill>
                  <a:srgbClr val="7030A0"/>
                </a:solidFill>
              </a:rPr>
              <a:t>Spectator ions </a:t>
            </a:r>
            <a:r>
              <a:rPr lang="en-US" dirty="0"/>
              <a:t>(those that stay the same) are removed.</a:t>
            </a:r>
          </a:p>
          <a:p>
            <a:endParaRPr lang="en-US" dirty="0"/>
          </a:p>
          <a:p>
            <a:r>
              <a:rPr lang="en-US" dirty="0"/>
              <a:t>Equation: 		CuSO</a:t>
            </a:r>
            <a:r>
              <a:rPr lang="en-US" baseline="-25000" dirty="0"/>
              <a:t>4 (</a:t>
            </a:r>
            <a:r>
              <a:rPr lang="en-US" baseline="-25000" dirty="0" err="1"/>
              <a:t>aq</a:t>
            </a:r>
            <a:r>
              <a:rPr lang="en-US" baseline="-25000" dirty="0"/>
              <a:t>)</a:t>
            </a:r>
            <a:r>
              <a:rPr lang="en-US" dirty="0"/>
              <a:t> + Mg </a:t>
            </a:r>
            <a:r>
              <a:rPr lang="en-US" baseline="-25000" dirty="0"/>
              <a:t>(s) </a:t>
            </a:r>
            <a:r>
              <a:rPr lang="en-US" dirty="0">
                <a:sym typeface="Wingdings" panose="05000000000000000000" pitchFamily="2" charset="2"/>
              </a:rPr>
              <a:t> MgSO</a:t>
            </a:r>
            <a:r>
              <a:rPr lang="en-US" baseline="-25000" dirty="0">
                <a:sym typeface="Wingdings" panose="05000000000000000000" pitchFamily="2" charset="2"/>
              </a:rPr>
              <a:t>4 (</a:t>
            </a:r>
            <a:r>
              <a:rPr lang="en-US" baseline="-25000" dirty="0" err="1">
                <a:sym typeface="Wingdings" panose="05000000000000000000" pitchFamily="2" charset="2"/>
              </a:rPr>
              <a:t>aq</a:t>
            </a:r>
            <a:r>
              <a:rPr lang="en-US" baseline="-25000" dirty="0">
                <a:sym typeface="Wingdings" panose="05000000000000000000" pitchFamily="2" charset="2"/>
              </a:rPr>
              <a:t>)</a:t>
            </a:r>
            <a:r>
              <a:rPr lang="en-US" dirty="0">
                <a:sym typeface="Wingdings" panose="05000000000000000000" pitchFamily="2" charset="2"/>
              </a:rPr>
              <a:t> + Cu </a:t>
            </a:r>
            <a:r>
              <a:rPr lang="en-US" baseline="-25000" dirty="0">
                <a:sym typeface="Wingdings" panose="05000000000000000000" pitchFamily="2" charset="2"/>
              </a:rPr>
              <a:t>(s)</a:t>
            </a:r>
          </a:p>
          <a:p>
            <a:r>
              <a:rPr lang="en-US" dirty="0">
                <a:sym typeface="Wingdings" panose="05000000000000000000" pitchFamily="2" charset="2"/>
              </a:rPr>
              <a:t>Ionic Equation: 	Cu</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Mg </a:t>
            </a:r>
            <a:r>
              <a:rPr lang="en-US" baseline="-25000" dirty="0">
                <a:sym typeface="Wingdings" panose="05000000000000000000" pitchFamily="2" charset="2"/>
              </a:rPr>
              <a:t>(s) </a:t>
            </a:r>
            <a:r>
              <a:rPr lang="en-US" dirty="0">
                <a:sym typeface="Wingdings" panose="05000000000000000000" pitchFamily="2" charset="2"/>
              </a:rPr>
              <a:t> Mg</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Cu</a:t>
            </a:r>
            <a:r>
              <a:rPr lang="en-US" baseline="-25000" dirty="0">
                <a:sym typeface="Wingdings" panose="05000000000000000000" pitchFamily="2" charset="2"/>
              </a:rPr>
              <a:t> (s)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63429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2"/>
          </p:nvPr>
        </p:nvSpPr>
        <p:spPr>
          <a:xfrm>
            <a:off x="442415" y="571572"/>
            <a:ext cx="10515600" cy="6102183"/>
          </a:xfrm>
        </p:spPr>
        <p:txBody>
          <a:bodyPr/>
          <a:lstStyle/>
          <a:p>
            <a:pPr marL="0" indent="0">
              <a:buNone/>
            </a:pPr>
            <a:r>
              <a:rPr lang="en-US" dirty="0"/>
              <a:t>Step 1: Balanced Equation</a:t>
            </a:r>
          </a:p>
          <a:p>
            <a:pPr marL="0" indent="0">
              <a:buNone/>
            </a:pPr>
            <a:r>
              <a:rPr lang="en-US" dirty="0"/>
              <a:t>CuSO</a:t>
            </a:r>
            <a:r>
              <a:rPr lang="en-US" baseline="-25000" dirty="0"/>
              <a:t>4 (</a:t>
            </a:r>
            <a:r>
              <a:rPr lang="en-US" baseline="-25000" dirty="0" err="1"/>
              <a:t>aq</a:t>
            </a:r>
            <a:r>
              <a:rPr lang="en-US" baseline="-25000" dirty="0"/>
              <a:t>)</a:t>
            </a:r>
            <a:r>
              <a:rPr lang="en-US" dirty="0"/>
              <a:t> + Mg </a:t>
            </a:r>
            <a:r>
              <a:rPr lang="en-US" baseline="-25000" dirty="0"/>
              <a:t>(s) </a:t>
            </a:r>
            <a:r>
              <a:rPr lang="en-US" dirty="0">
                <a:sym typeface="Wingdings" panose="05000000000000000000" pitchFamily="2" charset="2"/>
              </a:rPr>
              <a:t> MgSO</a:t>
            </a:r>
            <a:r>
              <a:rPr lang="en-US" baseline="-25000" dirty="0">
                <a:sym typeface="Wingdings" panose="05000000000000000000" pitchFamily="2" charset="2"/>
              </a:rPr>
              <a:t>4 (</a:t>
            </a:r>
            <a:r>
              <a:rPr lang="en-US" baseline="-25000" dirty="0" err="1">
                <a:sym typeface="Wingdings" panose="05000000000000000000" pitchFamily="2" charset="2"/>
              </a:rPr>
              <a:t>aq</a:t>
            </a:r>
            <a:r>
              <a:rPr lang="en-US" baseline="-25000" dirty="0">
                <a:sym typeface="Wingdings" panose="05000000000000000000" pitchFamily="2" charset="2"/>
              </a:rPr>
              <a:t>)</a:t>
            </a:r>
            <a:r>
              <a:rPr lang="en-US" dirty="0">
                <a:sym typeface="Wingdings" panose="05000000000000000000" pitchFamily="2" charset="2"/>
              </a:rPr>
              <a:t> + Cu </a:t>
            </a:r>
            <a:r>
              <a:rPr lang="en-US" baseline="-25000" dirty="0">
                <a:sym typeface="Wingdings" panose="05000000000000000000" pitchFamily="2" charset="2"/>
              </a:rPr>
              <a:t>(s)</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Step 2: Write out all ions and atoms</a:t>
            </a:r>
          </a:p>
          <a:p>
            <a:pPr marL="0" indent="0">
              <a:buNone/>
            </a:pPr>
            <a:r>
              <a:rPr lang="en-US" dirty="0">
                <a:sym typeface="Wingdings" panose="05000000000000000000" pitchFamily="2" charset="2"/>
              </a:rPr>
              <a:t>Cu</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SO</a:t>
            </a:r>
            <a:r>
              <a:rPr lang="en-US" baseline="-25000" dirty="0">
                <a:sym typeface="Wingdings" panose="05000000000000000000" pitchFamily="2" charset="2"/>
              </a:rPr>
              <a:t>4</a:t>
            </a:r>
            <a:r>
              <a:rPr lang="en-US" baseline="30000" dirty="0">
                <a:sym typeface="Wingdings" panose="05000000000000000000" pitchFamily="2" charset="2"/>
              </a:rPr>
              <a:t>2-</a:t>
            </a:r>
            <a:r>
              <a:rPr lang="en-US" dirty="0">
                <a:sym typeface="Wingdings" panose="05000000000000000000" pitchFamily="2" charset="2"/>
              </a:rPr>
              <a:t>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Mg </a:t>
            </a:r>
            <a:r>
              <a:rPr lang="en-US" baseline="-25000" dirty="0">
                <a:sym typeface="Wingdings" panose="05000000000000000000" pitchFamily="2" charset="2"/>
              </a:rPr>
              <a:t>(s) </a:t>
            </a:r>
            <a:r>
              <a:rPr lang="en-US" dirty="0">
                <a:sym typeface="Wingdings" panose="05000000000000000000" pitchFamily="2" charset="2"/>
              </a:rPr>
              <a:t> Mg</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SO</a:t>
            </a:r>
            <a:r>
              <a:rPr lang="en-US" baseline="-25000" dirty="0">
                <a:sym typeface="Wingdings" panose="05000000000000000000" pitchFamily="2" charset="2"/>
              </a:rPr>
              <a:t>4</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Cu</a:t>
            </a:r>
            <a:r>
              <a:rPr lang="en-US" baseline="-25000" dirty="0">
                <a:sym typeface="Wingdings" panose="05000000000000000000" pitchFamily="2" charset="2"/>
              </a:rPr>
              <a:t> (s)</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Step 3: Cross out all spectator ions</a:t>
            </a:r>
          </a:p>
          <a:p>
            <a:pPr marL="0" indent="0">
              <a:buNone/>
            </a:pPr>
            <a:r>
              <a:rPr lang="en-US" dirty="0">
                <a:sym typeface="Wingdings" panose="05000000000000000000" pitchFamily="2" charset="2"/>
              </a:rPr>
              <a:t>Cu</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SO</a:t>
            </a:r>
            <a:r>
              <a:rPr lang="en-US" baseline="-25000" dirty="0">
                <a:sym typeface="Wingdings" panose="05000000000000000000" pitchFamily="2" charset="2"/>
              </a:rPr>
              <a:t>4</a:t>
            </a:r>
            <a:r>
              <a:rPr lang="en-US" baseline="30000" dirty="0">
                <a:sym typeface="Wingdings" panose="05000000000000000000" pitchFamily="2" charset="2"/>
              </a:rPr>
              <a:t>2-</a:t>
            </a:r>
            <a:r>
              <a:rPr lang="en-US" dirty="0">
                <a:sym typeface="Wingdings" panose="05000000000000000000" pitchFamily="2" charset="2"/>
              </a:rPr>
              <a:t>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Mg </a:t>
            </a:r>
            <a:r>
              <a:rPr lang="en-US" baseline="-25000" dirty="0">
                <a:sym typeface="Wingdings" panose="05000000000000000000" pitchFamily="2" charset="2"/>
              </a:rPr>
              <a:t>(s) </a:t>
            </a:r>
            <a:r>
              <a:rPr lang="en-US" dirty="0">
                <a:sym typeface="Wingdings" panose="05000000000000000000" pitchFamily="2" charset="2"/>
              </a:rPr>
              <a:t> Mg</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SO</a:t>
            </a:r>
            <a:r>
              <a:rPr lang="en-US" baseline="-25000" dirty="0">
                <a:sym typeface="Wingdings" panose="05000000000000000000" pitchFamily="2" charset="2"/>
              </a:rPr>
              <a:t>4</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Cu</a:t>
            </a:r>
            <a:r>
              <a:rPr lang="en-US" baseline="-25000" dirty="0">
                <a:sym typeface="Wingdings" panose="05000000000000000000" pitchFamily="2" charset="2"/>
              </a:rPr>
              <a:t> (s)</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Step 4: Write the ionic equation with what is left</a:t>
            </a:r>
          </a:p>
          <a:p>
            <a:pPr marL="0" indent="0">
              <a:buNone/>
            </a:pPr>
            <a:r>
              <a:rPr lang="en-US" dirty="0">
                <a:sym typeface="Wingdings" panose="05000000000000000000" pitchFamily="2" charset="2"/>
              </a:rPr>
              <a:t>Cu</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Mg </a:t>
            </a:r>
            <a:r>
              <a:rPr lang="en-US" baseline="-25000" dirty="0">
                <a:sym typeface="Wingdings" panose="05000000000000000000" pitchFamily="2" charset="2"/>
              </a:rPr>
              <a:t>(s) </a:t>
            </a:r>
            <a:r>
              <a:rPr lang="en-US" dirty="0">
                <a:sym typeface="Wingdings" panose="05000000000000000000" pitchFamily="2" charset="2"/>
              </a:rPr>
              <a:t> Mg</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Cu</a:t>
            </a:r>
            <a:r>
              <a:rPr lang="en-US" baseline="-25000" dirty="0">
                <a:sym typeface="Wingdings" panose="05000000000000000000" pitchFamily="2" charset="2"/>
              </a:rPr>
              <a:t> (s)</a:t>
            </a: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a:p>
            <a:endParaRPr lang="en-US" dirty="0"/>
          </a:p>
        </p:txBody>
      </p:sp>
      <p:cxnSp>
        <p:nvCxnSpPr>
          <p:cNvPr id="9" name="Straight Connector 8"/>
          <p:cNvCxnSpPr/>
          <p:nvPr/>
        </p:nvCxnSpPr>
        <p:spPr>
          <a:xfrm flipV="1">
            <a:off x="1842448" y="4121625"/>
            <a:ext cx="887104" cy="5595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157415" y="4105194"/>
            <a:ext cx="887104" cy="5595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838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Starter</a:t>
            </a:r>
          </a:p>
        </p:txBody>
      </p:sp>
      <p:sp>
        <p:nvSpPr>
          <p:cNvPr id="5" name="Content Placeholder 4"/>
          <p:cNvSpPr>
            <a:spLocks noGrp="1"/>
          </p:cNvSpPr>
          <p:nvPr>
            <p:ph idx="1"/>
          </p:nvPr>
        </p:nvSpPr>
        <p:spPr/>
        <p:txBody>
          <a:bodyPr/>
          <a:lstStyle/>
          <a:p>
            <a:pPr marL="0" indent="0">
              <a:buNone/>
            </a:pPr>
            <a:r>
              <a:rPr lang="en-US" dirty="0"/>
              <a:t>Write the word equation for the following reactions.</a:t>
            </a:r>
          </a:p>
          <a:p>
            <a:pPr marL="514350" indent="-514350">
              <a:buFont typeface="+mj-lt"/>
              <a:buAutoNum type="arabicPeriod"/>
            </a:pPr>
            <a:r>
              <a:rPr lang="en-US" dirty="0"/>
              <a:t>Iron + sulfuric acid </a:t>
            </a:r>
            <a:r>
              <a:rPr lang="en-US" dirty="0">
                <a:sym typeface="Wingdings" panose="05000000000000000000" pitchFamily="2" charset="2"/>
              </a:rPr>
              <a:t> iron sulfate + hydrogen</a:t>
            </a:r>
            <a:endParaRPr lang="en-US" dirty="0"/>
          </a:p>
          <a:p>
            <a:pPr marL="514350" indent="-514350">
              <a:buFont typeface="+mj-lt"/>
              <a:buAutoNum type="arabicPeriod"/>
            </a:pPr>
            <a:r>
              <a:rPr lang="en-US" dirty="0"/>
              <a:t>Potassium + hydrochloric acid </a:t>
            </a:r>
            <a:r>
              <a:rPr lang="en-US" dirty="0">
                <a:sym typeface="Wingdings" panose="05000000000000000000" pitchFamily="2" charset="2"/>
              </a:rPr>
              <a:t> potassium chloride + hydrogen</a:t>
            </a:r>
            <a:endParaRPr lang="en-US" dirty="0"/>
          </a:p>
          <a:p>
            <a:endParaRPr lang="en-US" dirty="0"/>
          </a:p>
          <a:p>
            <a:pPr marL="0" indent="0">
              <a:buNone/>
            </a:pPr>
            <a:r>
              <a:rPr lang="en-US" dirty="0"/>
              <a:t>Write the balanced equations for the following reactions.</a:t>
            </a:r>
          </a:p>
          <a:p>
            <a:pPr marL="514350" indent="-514350">
              <a:buFont typeface="+mj-lt"/>
              <a:buAutoNum type="arabicPeriod" startAt="3"/>
            </a:pPr>
            <a:r>
              <a:rPr lang="en-US" dirty="0"/>
              <a:t>2Li </a:t>
            </a:r>
            <a:r>
              <a:rPr lang="en-US" baseline="-25000" dirty="0"/>
              <a:t>(s) </a:t>
            </a:r>
            <a:r>
              <a:rPr lang="en-US" dirty="0"/>
              <a:t>+ 2HCl </a:t>
            </a:r>
            <a:r>
              <a:rPr lang="en-US" baseline="-25000" dirty="0"/>
              <a:t>(</a:t>
            </a:r>
            <a:r>
              <a:rPr lang="en-US" baseline="-25000" dirty="0" err="1"/>
              <a:t>aq</a:t>
            </a:r>
            <a:r>
              <a:rPr lang="en-US" baseline="-25000" dirty="0"/>
              <a:t>) </a:t>
            </a:r>
            <a:r>
              <a:rPr lang="en-US" dirty="0">
                <a:sym typeface="Wingdings" panose="05000000000000000000" pitchFamily="2" charset="2"/>
              </a:rPr>
              <a:t> 2LiCl</a:t>
            </a:r>
            <a:r>
              <a:rPr lang="en-US" baseline="-25000" dirty="0">
                <a:sym typeface="Wingdings" panose="05000000000000000000" pitchFamily="2" charset="2"/>
              </a:rPr>
              <a:t> (</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H</a:t>
            </a:r>
            <a:r>
              <a:rPr lang="en-US" baseline="-25000" dirty="0">
                <a:sym typeface="Wingdings" panose="05000000000000000000" pitchFamily="2" charset="2"/>
              </a:rPr>
              <a:t>2 (g)</a:t>
            </a:r>
            <a:endParaRPr lang="en-US" baseline="-25000" dirty="0"/>
          </a:p>
          <a:p>
            <a:pPr marL="514350" indent="-514350">
              <a:buFont typeface="+mj-lt"/>
              <a:buAutoNum type="arabicPeriod" startAt="3"/>
            </a:pPr>
            <a:r>
              <a:rPr lang="en-US" dirty="0"/>
              <a:t>Mg </a:t>
            </a:r>
            <a:r>
              <a:rPr lang="en-US" baseline="-25000" dirty="0"/>
              <a:t>(s) </a:t>
            </a:r>
            <a:r>
              <a:rPr lang="en-US" dirty="0"/>
              <a:t>+ 2HCl </a:t>
            </a:r>
            <a:r>
              <a:rPr lang="en-US" baseline="-25000" dirty="0"/>
              <a:t>(</a:t>
            </a:r>
            <a:r>
              <a:rPr lang="en-US" baseline="-25000" dirty="0" err="1"/>
              <a:t>aq</a:t>
            </a:r>
            <a:r>
              <a:rPr lang="en-US" baseline="-25000" dirty="0"/>
              <a:t>) </a:t>
            </a:r>
            <a:r>
              <a:rPr lang="en-US" dirty="0">
                <a:sym typeface="Wingdings" panose="05000000000000000000" pitchFamily="2" charset="2"/>
              </a:rPr>
              <a:t> MgCl</a:t>
            </a:r>
            <a:r>
              <a:rPr lang="en-US" baseline="-25000" dirty="0">
                <a:sym typeface="Wingdings" panose="05000000000000000000" pitchFamily="2" charset="2"/>
              </a:rPr>
              <a:t>2 (</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H</a:t>
            </a:r>
            <a:r>
              <a:rPr lang="en-US" baseline="-25000" dirty="0">
                <a:sym typeface="Wingdings" panose="05000000000000000000" pitchFamily="2" charset="2"/>
              </a:rPr>
              <a:t>2 (g)</a:t>
            </a:r>
            <a:endParaRPr lang="en-US" baseline="-25000" dirty="0"/>
          </a:p>
          <a:p>
            <a:pPr marL="514350" indent="-514350">
              <a:buFont typeface="+mj-lt"/>
              <a:buAutoNum type="arabicPeriod" startAt="3"/>
            </a:pPr>
            <a:r>
              <a:rPr lang="en-US" dirty="0"/>
              <a:t>2Na </a:t>
            </a:r>
            <a:r>
              <a:rPr lang="en-US" baseline="-25000" dirty="0"/>
              <a:t>(s) </a:t>
            </a:r>
            <a:r>
              <a:rPr lang="en-US" dirty="0"/>
              <a:t>+ H</a:t>
            </a:r>
            <a:r>
              <a:rPr lang="en-US" baseline="-25000" dirty="0"/>
              <a:t>2</a:t>
            </a:r>
            <a:r>
              <a:rPr lang="en-US" dirty="0"/>
              <a:t>SO</a:t>
            </a:r>
            <a:r>
              <a:rPr lang="en-US" baseline="-25000" dirty="0"/>
              <a:t>4 (</a:t>
            </a:r>
            <a:r>
              <a:rPr lang="en-US" baseline="-25000" dirty="0" err="1"/>
              <a:t>aq</a:t>
            </a:r>
            <a:r>
              <a:rPr lang="en-US" baseline="-25000" dirty="0"/>
              <a:t>) </a:t>
            </a:r>
            <a:r>
              <a:rPr lang="en-US" dirty="0">
                <a:sym typeface="Wingdings" panose="05000000000000000000" pitchFamily="2" charset="2"/>
              </a:rPr>
              <a:t> Na</a:t>
            </a:r>
            <a:r>
              <a:rPr lang="en-US" baseline="-25000" dirty="0">
                <a:sym typeface="Wingdings" panose="05000000000000000000" pitchFamily="2" charset="2"/>
              </a:rPr>
              <a:t>2</a:t>
            </a:r>
            <a:r>
              <a:rPr lang="en-US" dirty="0">
                <a:sym typeface="Wingdings" panose="05000000000000000000" pitchFamily="2" charset="2"/>
              </a:rPr>
              <a:t>SO</a:t>
            </a:r>
            <a:r>
              <a:rPr lang="en-US" baseline="-25000" dirty="0">
                <a:sym typeface="Wingdings" panose="05000000000000000000" pitchFamily="2" charset="2"/>
              </a:rPr>
              <a:t>4 (</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H</a:t>
            </a:r>
            <a:r>
              <a:rPr lang="en-US" baseline="-25000" dirty="0">
                <a:sym typeface="Wingdings" panose="05000000000000000000" pitchFamily="2" charset="2"/>
              </a:rPr>
              <a:t>2 (g)</a:t>
            </a:r>
            <a:endParaRPr lang="en-US" baseline="-25000" dirty="0"/>
          </a:p>
          <a:p>
            <a:endParaRPr lang="en-US" dirty="0"/>
          </a:p>
          <a:p>
            <a:endParaRPr lang="en-US" dirty="0"/>
          </a:p>
        </p:txBody>
      </p:sp>
    </p:spTree>
    <p:extLst>
      <p:ext uri="{BB962C8B-B14F-4D97-AF65-F5344CB8AC3E}">
        <p14:creationId xmlns:p14="http://schemas.microsoft.com/office/powerpoint/2010/main" val="2233908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Practice</a:t>
            </a:r>
          </a:p>
        </p:txBody>
      </p:sp>
      <p:sp>
        <p:nvSpPr>
          <p:cNvPr id="6" name="Content Placeholder 5"/>
          <p:cNvSpPr>
            <a:spLocks noGrp="1"/>
          </p:cNvSpPr>
          <p:nvPr>
            <p:ph idx="1"/>
          </p:nvPr>
        </p:nvSpPr>
        <p:spPr/>
        <p:txBody>
          <a:bodyPr/>
          <a:lstStyle/>
          <a:p>
            <a:r>
              <a:rPr lang="en-US" dirty="0"/>
              <a:t>Complete question 11 on your worksheet.</a:t>
            </a:r>
          </a:p>
        </p:txBody>
      </p:sp>
    </p:spTree>
    <p:extLst>
      <p:ext uri="{BB962C8B-B14F-4D97-AF65-F5344CB8AC3E}">
        <p14:creationId xmlns:p14="http://schemas.microsoft.com/office/powerpoint/2010/main" val="2186822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p:txBody>
          <a:bodyPr/>
          <a:lstStyle/>
          <a:p>
            <a:pPr marL="514350" indent="-514350">
              <a:lnSpc>
                <a:spcPct val="150000"/>
              </a:lnSpc>
              <a:buFont typeface="+mj-lt"/>
              <a:buAutoNum type="alphaLcParenR"/>
            </a:pPr>
            <a:r>
              <a:rPr lang="en-US" sz="4000" dirty="0"/>
              <a:t>2K </a:t>
            </a:r>
            <a:r>
              <a:rPr lang="en-US" sz="4000" baseline="-25000" dirty="0"/>
              <a:t>(s) </a:t>
            </a:r>
            <a:r>
              <a:rPr lang="en-US" sz="4000" dirty="0"/>
              <a:t>+ Ca</a:t>
            </a:r>
            <a:r>
              <a:rPr lang="en-US" sz="4000" baseline="30000" dirty="0"/>
              <a:t>2+ </a:t>
            </a:r>
            <a:r>
              <a:rPr lang="en-US" sz="4000" baseline="-25000" dirty="0"/>
              <a:t>(</a:t>
            </a:r>
            <a:r>
              <a:rPr lang="en-US" sz="4000" baseline="-25000" dirty="0" err="1"/>
              <a:t>aq</a:t>
            </a:r>
            <a:r>
              <a:rPr lang="en-US" sz="4000" baseline="-25000" dirty="0"/>
              <a:t>) </a:t>
            </a:r>
            <a:r>
              <a:rPr lang="en-US" sz="4000" dirty="0">
                <a:sym typeface="Wingdings" panose="05000000000000000000" pitchFamily="2" charset="2"/>
              </a:rPr>
              <a:t> 2K</a:t>
            </a:r>
            <a:r>
              <a:rPr lang="en-US" sz="4000" baseline="30000" dirty="0">
                <a:sym typeface="Wingdings" panose="05000000000000000000" pitchFamily="2" charset="2"/>
              </a:rPr>
              <a:t>+</a:t>
            </a:r>
            <a:r>
              <a:rPr lang="en-US" sz="4000" dirty="0">
                <a:sym typeface="Wingdings" panose="05000000000000000000" pitchFamily="2" charset="2"/>
              </a:rPr>
              <a:t> </a:t>
            </a:r>
            <a:r>
              <a:rPr lang="en-US" sz="4000" baseline="-25000" dirty="0">
                <a:sym typeface="Wingdings" panose="05000000000000000000" pitchFamily="2" charset="2"/>
              </a:rPr>
              <a:t>(</a:t>
            </a:r>
            <a:r>
              <a:rPr lang="en-US" sz="4000" baseline="-25000" dirty="0" err="1">
                <a:sym typeface="Wingdings" panose="05000000000000000000" pitchFamily="2" charset="2"/>
              </a:rPr>
              <a:t>aq</a:t>
            </a:r>
            <a:r>
              <a:rPr lang="en-US" sz="4000" baseline="-25000" dirty="0">
                <a:sym typeface="Wingdings" panose="05000000000000000000" pitchFamily="2" charset="2"/>
              </a:rPr>
              <a:t>) </a:t>
            </a:r>
            <a:r>
              <a:rPr lang="en-US" sz="4000" dirty="0">
                <a:sym typeface="Wingdings" panose="05000000000000000000" pitchFamily="2" charset="2"/>
              </a:rPr>
              <a:t>+ Ca </a:t>
            </a:r>
            <a:r>
              <a:rPr lang="en-US" sz="4000" baseline="-25000" dirty="0">
                <a:sym typeface="Wingdings" panose="05000000000000000000" pitchFamily="2" charset="2"/>
              </a:rPr>
              <a:t>(s)</a:t>
            </a:r>
            <a:endParaRPr lang="en-US" sz="3200" baseline="-25000" dirty="0"/>
          </a:p>
          <a:p>
            <a:pPr marL="514350" indent="-514350">
              <a:lnSpc>
                <a:spcPct val="150000"/>
              </a:lnSpc>
              <a:buFont typeface="+mj-lt"/>
              <a:buAutoNum type="alphaLcParenR"/>
            </a:pPr>
            <a:r>
              <a:rPr lang="en-US" sz="4000" dirty="0"/>
              <a:t>Mg </a:t>
            </a:r>
            <a:r>
              <a:rPr lang="en-US" sz="4000" baseline="-25000" dirty="0"/>
              <a:t>(s) </a:t>
            </a:r>
            <a:r>
              <a:rPr lang="en-US" sz="4000" dirty="0"/>
              <a:t>+ Cu</a:t>
            </a:r>
            <a:r>
              <a:rPr lang="en-US" sz="4000" baseline="30000" dirty="0"/>
              <a:t>2+ </a:t>
            </a:r>
            <a:r>
              <a:rPr lang="en-US" sz="4000" baseline="-25000" dirty="0"/>
              <a:t>(</a:t>
            </a:r>
            <a:r>
              <a:rPr lang="en-US" sz="4000" baseline="-25000" dirty="0" err="1"/>
              <a:t>aq</a:t>
            </a:r>
            <a:r>
              <a:rPr lang="en-US" sz="4000" baseline="-25000" dirty="0"/>
              <a:t>) </a:t>
            </a:r>
            <a:r>
              <a:rPr lang="en-US" sz="4000" dirty="0">
                <a:sym typeface="Wingdings" panose="05000000000000000000" pitchFamily="2" charset="2"/>
              </a:rPr>
              <a:t> Mg</a:t>
            </a:r>
            <a:r>
              <a:rPr lang="en-US" sz="4000" baseline="30000" dirty="0">
                <a:sym typeface="Wingdings" panose="05000000000000000000" pitchFamily="2" charset="2"/>
              </a:rPr>
              <a:t>2+</a:t>
            </a:r>
            <a:r>
              <a:rPr lang="en-US" sz="4000" dirty="0">
                <a:sym typeface="Wingdings" panose="05000000000000000000" pitchFamily="2" charset="2"/>
              </a:rPr>
              <a:t> </a:t>
            </a:r>
            <a:r>
              <a:rPr lang="en-US" sz="4000" baseline="-25000" dirty="0">
                <a:sym typeface="Wingdings" panose="05000000000000000000" pitchFamily="2" charset="2"/>
              </a:rPr>
              <a:t>(</a:t>
            </a:r>
            <a:r>
              <a:rPr lang="en-US" sz="4000" baseline="-25000" dirty="0" err="1">
                <a:sym typeface="Wingdings" panose="05000000000000000000" pitchFamily="2" charset="2"/>
              </a:rPr>
              <a:t>aq</a:t>
            </a:r>
            <a:r>
              <a:rPr lang="en-US" sz="4000" baseline="-25000" dirty="0">
                <a:sym typeface="Wingdings" panose="05000000000000000000" pitchFamily="2" charset="2"/>
              </a:rPr>
              <a:t>) </a:t>
            </a:r>
            <a:r>
              <a:rPr lang="en-US" sz="4000" dirty="0">
                <a:sym typeface="Wingdings" panose="05000000000000000000" pitchFamily="2" charset="2"/>
              </a:rPr>
              <a:t>+ Cu </a:t>
            </a:r>
            <a:r>
              <a:rPr lang="en-US" sz="4000" baseline="-25000" dirty="0">
                <a:sym typeface="Wingdings" panose="05000000000000000000" pitchFamily="2" charset="2"/>
              </a:rPr>
              <a:t>(s)</a:t>
            </a:r>
            <a:endParaRPr lang="en-US" sz="3200" baseline="-25000" dirty="0"/>
          </a:p>
          <a:p>
            <a:pPr marL="514350" indent="-514350">
              <a:lnSpc>
                <a:spcPct val="150000"/>
              </a:lnSpc>
              <a:buFont typeface="+mj-lt"/>
              <a:buAutoNum type="alphaLcParenR"/>
            </a:pPr>
            <a:r>
              <a:rPr lang="en-US" sz="4000" dirty="0"/>
              <a:t>2Na </a:t>
            </a:r>
            <a:r>
              <a:rPr lang="en-US" sz="4000" baseline="-25000" dirty="0"/>
              <a:t>(s) </a:t>
            </a:r>
            <a:r>
              <a:rPr lang="en-US" sz="4000" dirty="0"/>
              <a:t>+ Mg</a:t>
            </a:r>
            <a:r>
              <a:rPr lang="en-US" sz="4000" baseline="30000" dirty="0"/>
              <a:t>2+ </a:t>
            </a:r>
            <a:r>
              <a:rPr lang="en-US" sz="4000" baseline="-25000" dirty="0"/>
              <a:t>(</a:t>
            </a:r>
            <a:r>
              <a:rPr lang="en-US" sz="4000" baseline="-25000" dirty="0" err="1"/>
              <a:t>aq</a:t>
            </a:r>
            <a:r>
              <a:rPr lang="en-US" sz="4000" baseline="-25000" dirty="0"/>
              <a:t>) </a:t>
            </a:r>
            <a:r>
              <a:rPr lang="en-US" sz="4000" dirty="0">
                <a:sym typeface="Wingdings" panose="05000000000000000000" pitchFamily="2" charset="2"/>
              </a:rPr>
              <a:t> 2Na</a:t>
            </a:r>
            <a:r>
              <a:rPr lang="en-US" sz="4000" baseline="30000" dirty="0">
                <a:sym typeface="Wingdings" panose="05000000000000000000" pitchFamily="2" charset="2"/>
              </a:rPr>
              <a:t>+</a:t>
            </a:r>
            <a:r>
              <a:rPr lang="en-US" sz="4000" dirty="0">
                <a:sym typeface="Wingdings" panose="05000000000000000000" pitchFamily="2" charset="2"/>
              </a:rPr>
              <a:t> </a:t>
            </a:r>
            <a:r>
              <a:rPr lang="en-US" sz="4000" baseline="-25000" dirty="0">
                <a:sym typeface="Wingdings" panose="05000000000000000000" pitchFamily="2" charset="2"/>
              </a:rPr>
              <a:t>(</a:t>
            </a:r>
            <a:r>
              <a:rPr lang="en-US" sz="4000" baseline="-25000" dirty="0" err="1">
                <a:sym typeface="Wingdings" panose="05000000000000000000" pitchFamily="2" charset="2"/>
              </a:rPr>
              <a:t>aq</a:t>
            </a:r>
            <a:r>
              <a:rPr lang="en-US" sz="4000" baseline="-25000" dirty="0">
                <a:sym typeface="Wingdings" panose="05000000000000000000" pitchFamily="2" charset="2"/>
              </a:rPr>
              <a:t>) </a:t>
            </a:r>
            <a:r>
              <a:rPr lang="en-US" sz="4000" dirty="0">
                <a:sym typeface="Wingdings" panose="05000000000000000000" pitchFamily="2" charset="2"/>
              </a:rPr>
              <a:t>+ Mg </a:t>
            </a:r>
            <a:r>
              <a:rPr lang="en-US" sz="4000" baseline="-25000" dirty="0">
                <a:sym typeface="Wingdings" panose="05000000000000000000" pitchFamily="2" charset="2"/>
              </a:rPr>
              <a:t>(s)</a:t>
            </a:r>
            <a:endParaRPr lang="en-US" sz="3200" baseline="-25000" dirty="0"/>
          </a:p>
          <a:p>
            <a:pPr marL="514350" indent="-514350">
              <a:lnSpc>
                <a:spcPct val="150000"/>
              </a:lnSpc>
              <a:buFont typeface="+mj-lt"/>
              <a:buAutoNum type="alphaLcParenR"/>
            </a:pPr>
            <a:r>
              <a:rPr lang="en-US" sz="4000" dirty="0"/>
              <a:t>Ca </a:t>
            </a:r>
            <a:r>
              <a:rPr lang="en-US" sz="4000" baseline="-25000" dirty="0"/>
              <a:t>(s) </a:t>
            </a:r>
            <a:r>
              <a:rPr lang="en-US" sz="4000" dirty="0"/>
              <a:t>+ Fe</a:t>
            </a:r>
            <a:r>
              <a:rPr lang="en-US" sz="4000" baseline="30000" dirty="0"/>
              <a:t>2+ </a:t>
            </a:r>
            <a:r>
              <a:rPr lang="en-US" sz="4000" baseline="-25000" dirty="0"/>
              <a:t>(</a:t>
            </a:r>
            <a:r>
              <a:rPr lang="en-US" sz="4000" baseline="-25000" dirty="0" err="1"/>
              <a:t>aq</a:t>
            </a:r>
            <a:r>
              <a:rPr lang="en-US" sz="4000" baseline="-25000" dirty="0"/>
              <a:t>) </a:t>
            </a:r>
            <a:r>
              <a:rPr lang="en-US" sz="4000" dirty="0">
                <a:sym typeface="Wingdings" panose="05000000000000000000" pitchFamily="2" charset="2"/>
              </a:rPr>
              <a:t> Ca</a:t>
            </a:r>
            <a:r>
              <a:rPr lang="en-US" sz="4000" baseline="30000" dirty="0">
                <a:sym typeface="Wingdings" panose="05000000000000000000" pitchFamily="2" charset="2"/>
              </a:rPr>
              <a:t>2+</a:t>
            </a:r>
            <a:r>
              <a:rPr lang="en-US" sz="4000" dirty="0">
                <a:sym typeface="Wingdings" panose="05000000000000000000" pitchFamily="2" charset="2"/>
              </a:rPr>
              <a:t> </a:t>
            </a:r>
            <a:r>
              <a:rPr lang="en-US" sz="4000" baseline="-25000" dirty="0">
                <a:sym typeface="Wingdings" panose="05000000000000000000" pitchFamily="2" charset="2"/>
              </a:rPr>
              <a:t>(</a:t>
            </a:r>
            <a:r>
              <a:rPr lang="en-US" sz="4000" baseline="-25000" dirty="0" err="1">
                <a:sym typeface="Wingdings" panose="05000000000000000000" pitchFamily="2" charset="2"/>
              </a:rPr>
              <a:t>aq</a:t>
            </a:r>
            <a:r>
              <a:rPr lang="en-US" sz="4000" baseline="-25000" dirty="0">
                <a:sym typeface="Wingdings" panose="05000000000000000000" pitchFamily="2" charset="2"/>
              </a:rPr>
              <a:t>) </a:t>
            </a:r>
            <a:r>
              <a:rPr lang="en-US" sz="4000" dirty="0">
                <a:sym typeface="Wingdings" panose="05000000000000000000" pitchFamily="2" charset="2"/>
              </a:rPr>
              <a:t>+ Fe </a:t>
            </a:r>
            <a:r>
              <a:rPr lang="en-US" sz="4000" baseline="-25000" dirty="0">
                <a:sym typeface="Wingdings" panose="05000000000000000000" pitchFamily="2" charset="2"/>
              </a:rPr>
              <a:t>(s)</a:t>
            </a:r>
            <a:endParaRPr lang="en-US" sz="3200" baseline="-25000" dirty="0"/>
          </a:p>
          <a:p>
            <a:endParaRPr lang="en-US" dirty="0"/>
          </a:p>
        </p:txBody>
      </p:sp>
    </p:spTree>
    <p:extLst>
      <p:ext uri="{BB962C8B-B14F-4D97-AF65-F5344CB8AC3E}">
        <p14:creationId xmlns:p14="http://schemas.microsoft.com/office/powerpoint/2010/main" val="368642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838200" y="1661758"/>
            <a:ext cx="11111552" cy="4819294"/>
          </a:xfrm>
        </p:spPr>
        <p:txBody>
          <a:bodyPr>
            <a:normAutofit lnSpcReduction="10000"/>
          </a:bodyPr>
          <a:lstStyle/>
          <a:p>
            <a:pPr marL="0" indent="0">
              <a:buNone/>
            </a:pPr>
            <a:r>
              <a:rPr lang="en-US" dirty="0"/>
              <a:t>Learning Objectives:</a:t>
            </a:r>
          </a:p>
          <a:p>
            <a:pPr marL="514350" indent="-514350">
              <a:buFont typeface="+mj-lt"/>
              <a:buAutoNum type="arabicPeriod"/>
            </a:pPr>
            <a:r>
              <a:rPr lang="en-US" dirty="0"/>
              <a:t>Define the terms oxidation and reduction in terms of oxygen.</a:t>
            </a:r>
          </a:p>
          <a:p>
            <a:pPr marL="514350" indent="-514350">
              <a:buFont typeface="+mj-lt"/>
              <a:buAutoNum type="arabicPeriod"/>
            </a:pPr>
            <a:r>
              <a:rPr lang="en-US" dirty="0"/>
              <a:t>Recall that metal oxide formation is oxidation.</a:t>
            </a:r>
          </a:p>
          <a:p>
            <a:pPr marL="514350" indent="-514350">
              <a:buFont typeface="+mj-lt"/>
              <a:buAutoNum type="arabicPeriod"/>
            </a:pPr>
            <a:r>
              <a:rPr lang="en-US" dirty="0"/>
              <a:t>Describe how metals can be extracted using reduction with carbon.</a:t>
            </a:r>
          </a:p>
          <a:p>
            <a:pPr marL="514350" indent="-514350">
              <a:buFont typeface="+mj-lt"/>
              <a:buAutoNum type="arabicPeriod"/>
            </a:pPr>
            <a:r>
              <a:rPr lang="en-US" dirty="0"/>
              <a:t>Describe what a displacement reaction is.</a:t>
            </a:r>
          </a:p>
          <a:p>
            <a:pPr marL="514350" indent="-514350">
              <a:buFont typeface="+mj-lt"/>
              <a:buAutoNum type="arabicPeriod"/>
            </a:pPr>
            <a:r>
              <a:rPr lang="en-US" dirty="0"/>
              <a:t>Use the reactivity series to predict the products of displacement.</a:t>
            </a:r>
          </a:p>
          <a:p>
            <a:pPr marL="514350" indent="-514350">
              <a:buFont typeface="+mj-lt"/>
              <a:buAutoNum type="arabicPeriod"/>
            </a:pPr>
            <a:r>
              <a:rPr lang="en-US" dirty="0"/>
              <a:t>Write ionic equations for displacement reactions.</a:t>
            </a:r>
          </a:p>
          <a:p>
            <a:pPr marL="514350" indent="-514350">
              <a:buFont typeface="+mj-lt"/>
              <a:buAutoNum type="arabicPeriod"/>
            </a:pPr>
            <a:r>
              <a:rPr lang="en-US" dirty="0"/>
              <a:t>Define oxidation, reduction, and redox in terms of electrons.</a:t>
            </a:r>
          </a:p>
          <a:p>
            <a:pPr marL="514350" indent="-514350">
              <a:buFont typeface="+mj-lt"/>
              <a:buAutoNum type="arabicPeriod"/>
            </a:pPr>
            <a:r>
              <a:rPr lang="en-US" dirty="0"/>
              <a:t>Identify what is being oxidised and reduced using half equation for redox reactions.</a:t>
            </a:r>
          </a:p>
        </p:txBody>
      </p:sp>
      <p:sp>
        <p:nvSpPr>
          <p:cNvPr id="2" name="Title 1"/>
          <p:cNvSpPr>
            <a:spLocks noGrp="1"/>
          </p:cNvSpPr>
          <p:nvPr>
            <p:ph type="title"/>
          </p:nvPr>
        </p:nvSpPr>
        <p:spPr/>
        <p:txBody>
          <a:bodyPr/>
          <a:lstStyle/>
          <a:p>
            <a:r>
              <a:rPr lang="en-US" dirty="0"/>
              <a:t>L4: Redox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6" y="2083993"/>
            <a:ext cx="591133" cy="45243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5" y="2536424"/>
            <a:ext cx="591133" cy="452431"/>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5" y="3052561"/>
            <a:ext cx="591133" cy="452431"/>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4" y="3538922"/>
            <a:ext cx="591133" cy="45243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3" y="4000040"/>
            <a:ext cx="591133" cy="452431"/>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3" y="4414831"/>
            <a:ext cx="591133" cy="452431"/>
          </a:xfrm>
          <a:prstGeom prst="rect">
            <a:avLst/>
          </a:prstGeom>
        </p:spPr>
      </p:pic>
    </p:spTree>
    <p:extLst>
      <p:ext uri="{BB962C8B-B14F-4D97-AF65-F5344CB8AC3E}">
        <p14:creationId xmlns:p14="http://schemas.microsoft.com/office/powerpoint/2010/main" val="4120579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Harder Definitions (HIGHER TIER)</a:t>
            </a:r>
          </a:p>
        </p:txBody>
      </p:sp>
      <p:sp>
        <p:nvSpPr>
          <p:cNvPr id="3" name="Content Placeholder 2"/>
          <p:cNvSpPr>
            <a:spLocks noGrp="1"/>
          </p:cNvSpPr>
          <p:nvPr>
            <p:ph idx="1"/>
          </p:nvPr>
        </p:nvSpPr>
        <p:spPr>
          <a:xfrm>
            <a:off x="838200" y="1944895"/>
            <a:ext cx="10515600" cy="4351338"/>
          </a:xfrm>
        </p:spPr>
        <p:txBody>
          <a:bodyPr>
            <a:normAutofit/>
          </a:bodyPr>
          <a:lstStyle/>
          <a:p>
            <a:r>
              <a:rPr lang="en-US" sz="4000" b="1" dirty="0">
                <a:solidFill>
                  <a:srgbClr val="FF0000"/>
                </a:solidFill>
              </a:rPr>
              <a:t>Oxidation</a:t>
            </a:r>
            <a:r>
              <a:rPr lang="en-US" sz="4000" dirty="0"/>
              <a:t> = loss of electrons</a:t>
            </a:r>
          </a:p>
          <a:p>
            <a:endParaRPr lang="en-US" sz="4000" dirty="0"/>
          </a:p>
          <a:p>
            <a:r>
              <a:rPr lang="en-US" sz="4000" b="1" dirty="0">
                <a:solidFill>
                  <a:srgbClr val="00B0F0"/>
                </a:solidFill>
              </a:rPr>
              <a:t>Reduction</a:t>
            </a:r>
            <a:r>
              <a:rPr lang="en-US" sz="4000" dirty="0"/>
              <a:t> = gain of electrons</a:t>
            </a:r>
          </a:p>
          <a:p>
            <a:endParaRPr lang="en-US" sz="4000" dirty="0"/>
          </a:p>
          <a:p>
            <a:r>
              <a:rPr lang="en-US" sz="4000" b="1" dirty="0">
                <a:solidFill>
                  <a:srgbClr val="7030A0"/>
                </a:solidFill>
              </a:rPr>
              <a:t>Redox reaction </a:t>
            </a:r>
            <a:r>
              <a:rPr lang="en-US" sz="4000" dirty="0"/>
              <a:t>= a chemical reaction where both oxidation and reduction take place</a:t>
            </a:r>
          </a:p>
        </p:txBody>
      </p:sp>
    </p:spTree>
    <p:extLst>
      <p:ext uri="{BB962C8B-B14F-4D97-AF65-F5344CB8AC3E}">
        <p14:creationId xmlns:p14="http://schemas.microsoft.com/office/powerpoint/2010/main" val="561905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838200" y="1661758"/>
            <a:ext cx="11111552" cy="4819294"/>
          </a:xfrm>
        </p:spPr>
        <p:txBody>
          <a:bodyPr>
            <a:normAutofit lnSpcReduction="10000"/>
          </a:bodyPr>
          <a:lstStyle/>
          <a:p>
            <a:pPr marL="0" indent="0">
              <a:buNone/>
            </a:pPr>
            <a:r>
              <a:rPr lang="en-US" dirty="0"/>
              <a:t>Learning Objectives:</a:t>
            </a:r>
          </a:p>
          <a:p>
            <a:pPr marL="514350" indent="-514350">
              <a:buFont typeface="+mj-lt"/>
              <a:buAutoNum type="arabicPeriod"/>
            </a:pPr>
            <a:r>
              <a:rPr lang="en-US" dirty="0"/>
              <a:t>Define the terms oxidation and reduction in terms of oxygen.</a:t>
            </a:r>
          </a:p>
          <a:p>
            <a:pPr marL="514350" indent="-514350">
              <a:buFont typeface="+mj-lt"/>
              <a:buAutoNum type="arabicPeriod"/>
            </a:pPr>
            <a:r>
              <a:rPr lang="en-US" dirty="0"/>
              <a:t>Recall that metal oxide formation is oxidation.</a:t>
            </a:r>
          </a:p>
          <a:p>
            <a:pPr marL="514350" indent="-514350">
              <a:buFont typeface="+mj-lt"/>
              <a:buAutoNum type="arabicPeriod"/>
            </a:pPr>
            <a:r>
              <a:rPr lang="en-US" dirty="0"/>
              <a:t>Describe how metals can be extracted using reduction with carbon.</a:t>
            </a:r>
          </a:p>
          <a:p>
            <a:pPr marL="514350" indent="-514350">
              <a:buFont typeface="+mj-lt"/>
              <a:buAutoNum type="arabicPeriod"/>
            </a:pPr>
            <a:r>
              <a:rPr lang="en-US" dirty="0"/>
              <a:t>Describe what a displacement reaction is.</a:t>
            </a:r>
          </a:p>
          <a:p>
            <a:pPr marL="514350" indent="-514350">
              <a:buFont typeface="+mj-lt"/>
              <a:buAutoNum type="arabicPeriod"/>
            </a:pPr>
            <a:r>
              <a:rPr lang="en-US" dirty="0"/>
              <a:t>Use the reactivity series to predict the products of displacement.</a:t>
            </a:r>
          </a:p>
          <a:p>
            <a:pPr marL="514350" indent="-514350">
              <a:buFont typeface="+mj-lt"/>
              <a:buAutoNum type="arabicPeriod"/>
            </a:pPr>
            <a:r>
              <a:rPr lang="en-US" dirty="0"/>
              <a:t>Write ionic equations for displacement reactions.</a:t>
            </a:r>
          </a:p>
          <a:p>
            <a:pPr marL="514350" indent="-514350">
              <a:buFont typeface="+mj-lt"/>
              <a:buAutoNum type="arabicPeriod"/>
            </a:pPr>
            <a:r>
              <a:rPr lang="en-US" dirty="0"/>
              <a:t>Define oxidation, reduction, and redox in terms of electrons.</a:t>
            </a:r>
          </a:p>
          <a:p>
            <a:pPr marL="514350" indent="-514350">
              <a:buFont typeface="+mj-lt"/>
              <a:buAutoNum type="arabicPeriod"/>
            </a:pPr>
            <a:r>
              <a:rPr lang="en-US" dirty="0"/>
              <a:t>Identify what is being oxidised and reduced using half equation for redox reactions.</a:t>
            </a:r>
          </a:p>
        </p:txBody>
      </p:sp>
      <p:sp>
        <p:nvSpPr>
          <p:cNvPr id="2" name="Title 1"/>
          <p:cNvSpPr>
            <a:spLocks noGrp="1"/>
          </p:cNvSpPr>
          <p:nvPr>
            <p:ph type="title"/>
          </p:nvPr>
        </p:nvSpPr>
        <p:spPr/>
        <p:txBody>
          <a:bodyPr/>
          <a:lstStyle/>
          <a:p>
            <a:r>
              <a:rPr lang="en-US" dirty="0"/>
              <a:t>L4: Redox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6" y="2083993"/>
            <a:ext cx="591133" cy="45243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5" y="2536424"/>
            <a:ext cx="591133" cy="452431"/>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5" y="3052561"/>
            <a:ext cx="591133" cy="452431"/>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4" y="3538922"/>
            <a:ext cx="591133" cy="45243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3" y="4000040"/>
            <a:ext cx="591133" cy="452431"/>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3" y="4414831"/>
            <a:ext cx="591133" cy="45243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3" y="4867262"/>
            <a:ext cx="591133" cy="452431"/>
          </a:xfrm>
          <a:prstGeom prst="rect">
            <a:avLst/>
          </a:prstGeom>
        </p:spPr>
      </p:pic>
    </p:spTree>
    <p:extLst>
      <p:ext uri="{BB962C8B-B14F-4D97-AF65-F5344CB8AC3E}">
        <p14:creationId xmlns:p14="http://schemas.microsoft.com/office/powerpoint/2010/main" val="1348988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Redox Reactions and Half Equations</a:t>
            </a:r>
          </a:p>
        </p:txBody>
      </p:sp>
      <p:sp>
        <p:nvSpPr>
          <p:cNvPr id="3" name="Content Placeholder 2"/>
          <p:cNvSpPr>
            <a:spLocks noGrp="1"/>
          </p:cNvSpPr>
          <p:nvPr>
            <p:ph idx="1"/>
          </p:nvPr>
        </p:nvSpPr>
        <p:spPr>
          <a:xfrm>
            <a:off x="838200" y="1730089"/>
            <a:ext cx="10515600" cy="4351338"/>
          </a:xfrm>
        </p:spPr>
        <p:txBody>
          <a:bodyPr/>
          <a:lstStyle/>
          <a:p>
            <a:r>
              <a:rPr lang="en-US" dirty="0"/>
              <a:t>In a </a:t>
            </a:r>
            <a:r>
              <a:rPr lang="en-US" b="1" dirty="0">
                <a:solidFill>
                  <a:srgbClr val="7030A0"/>
                </a:solidFill>
              </a:rPr>
              <a:t>redox reaction</a:t>
            </a:r>
            <a:r>
              <a:rPr lang="en-US" dirty="0"/>
              <a:t>:</a:t>
            </a:r>
          </a:p>
          <a:p>
            <a:pPr lvl="1"/>
            <a:r>
              <a:rPr lang="en-US" sz="2800" dirty="0"/>
              <a:t>One substance is </a:t>
            </a:r>
            <a:r>
              <a:rPr lang="en-US" sz="2800" b="1" dirty="0">
                <a:solidFill>
                  <a:srgbClr val="FF0000"/>
                </a:solidFill>
              </a:rPr>
              <a:t>oxidised</a:t>
            </a:r>
          </a:p>
          <a:p>
            <a:pPr lvl="1"/>
            <a:r>
              <a:rPr lang="en-US" sz="2800" dirty="0"/>
              <a:t>One substance is </a:t>
            </a:r>
            <a:r>
              <a:rPr lang="en-US" sz="2800" b="1" dirty="0">
                <a:solidFill>
                  <a:srgbClr val="00B0F0"/>
                </a:solidFill>
              </a:rPr>
              <a:t>reduced</a:t>
            </a:r>
          </a:p>
          <a:p>
            <a:endParaRPr lang="en-US" sz="900" dirty="0"/>
          </a:p>
          <a:p>
            <a:r>
              <a:rPr lang="en-US" dirty="0"/>
              <a:t>Two half-equations are used represent both of these processes.</a:t>
            </a:r>
          </a:p>
          <a:p>
            <a:r>
              <a:rPr lang="en-US" dirty="0"/>
              <a:t>Half equations show what is happening with the electrons.</a:t>
            </a:r>
          </a:p>
          <a:p>
            <a:endParaRPr lang="en-US" dirty="0"/>
          </a:p>
          <a:p>
            <a:pPr lvl="1"/>
            <a:r>
              <a:rPr lang="en-US" sz="2800" b="1" dirty="0">
                <a:solidFill>
                  <a:srgbClr val="FF0000"/>
                </a:solidFill>
              </a:rPr>
              <a:t>Oxidation</a:t>
            </a:r>
            <a:r>
              <a:rPr lang="en-US" sz="2800" dirty="0"/>
              <a:t> (</a:t>
            </a:r>
            <a:r>
              <a:rPr lang="en-US" sz="2800" b="1" dirty="0">
                <a:solidFill>
                  <a:srgbClr val="FF0000"/>
                </a:solidFill>
              </a:rPr>
              <a:t>loss</a:t>
            </a:r>
            <a:r>
              <a:rPr lang="en-US" sz="2800" dirty="0"/>
              <a:t> </a:t>
            </a:r>
            <a:r>
              <a:rPr lang="en-US" sz="2800" b="1" dirty="0">
                <a:solidFill>
                  <a:srgbClr val="FF0000"/>
                </a:solidFill>
              </a:rPr>
              <a:t>of electron</a:t>
            </a:r>
            <a:r>
              <a:rPr lang="en-US" sz="2800" dirty="0"/>
              <a:t>)	M </a:t>
            </a:r>
            <a:r>
              <a:rPr lang="en-US" sz="2800" dirty="0">
                <a:sym typeface="Wingdings" panose="05000000000000000000" pitchFamily="2" charset="2"/>
              </a:rPr>
              <a:t> M</a:t>
            </a:r>
            <a:r>
              <a:rPr lang="en-US" sz="2800" baseline="30000" dirty="0">
                <a:sym typeface="Wingdings" panose="05000000000000000000" pitchFamily="2" charset="2"/>
              </a:rPr>
              <a:t>+</a:t>
            </a:r>
            <a:r>
              <a:rPr lang="en-US" sz="2800" dirty="0">
                <a:sym typeface="Wingdings" panose="05000000000000000000" pitchFamily="2" charset="2"/>
              </a:rPr>
              <a:t> </a:t>
            </a:r>
            <a:r>
              <a:rPr lang="en-US" sz="2800" b="1" dirty="0">
                <a:solidFill>
                  <a:srgbClr val="FF0000"/>
                </a:solidFill>
                <a:sym typeface="Wingdings" panose="05000000000000000000" pitchFamily="2" charset="2"/>
              </a:rPr>
              <a:t>+ e-</a:t>
            </a:r>
          </a:p>
          <a:p>
            <a:pPr lvl="1"/>
            <a:r>
              <a:rPr lang="en-US" sz="2800" b="1" dirty="0">
                <a:solidFill>
                  <a:srgbClr val="00B0F0"/>
                </a:solidFill>
                <a:sym typeface="Wingdings" panose="05000000000000000000" pitchFamily="2" charset="2"/>
              </a:rPr>
              <a:t>Reduction</a:t>
            </a:r>
            <a:r>
              <a:rPr lang="en-US" sz="2800" dirty="0">
                <a:sym typeface="Wingdings" panose="05000000000000000000" pitchFamily="2" charset="2"/>
              </a:rPr>
              <a:t> (</a:t>
            </a:r>
            <a:r>
              <a:rPr lang="en-US" sz="2800" b="1" dirty="0">
                <a:solidFill>
                  <a:srgbClr val="00B0F0"/>
                </a:solidFill>
                <a:sym typeface="Wingdings" panose="05000000000000000000" pitchFamily="2" charset="2"/>
              </a:rPr>
              <a:t>gain of electron</a:t>
            </a:r>
            <a:r>
              <a:rPr lang="en-US" sz="2800" dirty="0">
                <a:sym typeface="Wingdings" panose="05000000000000000000" pitchFamily="2" charset="2"/>
              </a:rPr>
              <a:t>)	M</a:t>
            </a:r>
            <a:r>
              <a:rPr lang="en-US" sz="2800" baseline="30000" dirty="0">
                <a:sym typeface="Wingdings" panose="05000000000000000000" pitchFamily="2" charset="2"/>
              </a:rPr>
              <a:t>+</a:t>
            </a:r>
            <a:r>
              <a:rPr lang="en-US" sz="2800" dirty="0">
                <a:sym typeface="Wingdings" panose="05000000000000000000" pitchFamily="2" charset="2"/>
              </a:rPr>
              <a:t> </a:t>
            </a:r>
            <a:r>
              <a:rPr lang="en-US" sz="2800" b="1" dirty="0">
                <a:solidFill>
                  <a:srgbClr val="00B0F0"/>
                </a:solidFill>
                <a:sym typeface="Wingdings" panose="05000000000000000000" pitchFamily="2" charset="2"/>
              </a:rPr>
              <a:t>+ e</a:t>
            </a:r>
            <a:r>
              <a:rPr lang="en-US" sz="2800" b="1" baseline="30000" dirty="0">
                <a:solidFill>
                  <a:srgbClr val="00B0F0"/>
                </a:solidFill>
                <a:sym typeface="Wingdings" panose="05000000000000000000" pitchFamily="2" charset="2"/>
              </a:rPr>
              <a:t>-</a:t>
            </a:r>
            <a:r>
              <a:rPr lang="en-US" sz="2800" b="1" dirty="0">
                <a:solidFill>
                  <a:srgbClr val="00B0F0"/>
                </a:solidFill>
                <a:sym typeface="Wingdings" panose="05000000000000000000" pitchFamily="2" charset="2"/>
              </a:rPr>
              <a:t> </a:t>
            </a:r>
            <a:r>
              <a:rPr lang="en-US" sz="2800" dirty="0">
                <a:sym typeface="Wingdings" panose="05000000000000000000" pitchFamily="2" charset="2"/>
              </a:rPr>
              <a:t> M</a:t>
            </a:r>
            <a:endParaRPr lang="en-US" sz="2800" dirty="0"/>
          </a:p>
        </p:txBody>
      </p:sp>
    </p:spTree>
    <p:extLst>
      <p:ext uri="{BB962C8B-B14F-4D97-AF65-F5344CB8AC3E}">
        <p14:creationId xmlns:p14="http://schemas.microsoft.com/office/powerpoint/2010/main" val="1610445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Redox Reactions</a:t>
            </a:r>
          </a:p>
        </p:txBody>
      </p:sp>
      <p:sp>
        <p:nvSpPr>
          <p:cNvPr id="3" name="Content Placeholder 2"/>
          <p:cNvSpPr>
            <a:spLocks noGrp="1"/>
          </p:cNvSpPr>
          <p:nvPr>
            <p:ph idx="1"/>
          </p:nvPr>
        </p:nvSpPr>
        <p:spPr>
          <a:xfrm>
            <a:off x="532263" y="1825625"/>
            <a:ext cx="11095630" cy="4351338"/>
          </a:xfrm>
        </p:spPr>
        <p:txBody>
          <a:bodyPr>
            <a:normAutofit/>
          </a:bodyPr>
          <a:lstStyle/>
          <a:p>
            <a:r>
              <a:rPr lang="en-US" dirty="0"/>
              <a:t>You need to be able to identify the substances being oxidised or reduced.</a:t>
            </a:r>
          </a:p>
          <a:p>
            <a:pPr marL="0" indent="0">
              <a:buNone/>
            </a:pPr>
            <a:endParaRPr lang="en-US" dirty="0"/>
          </a:p>
          <a:p>
            <a:r>
              <a:rPr lang="en-US" dirty="0"/>
              <a:t>Here are the redox reactions you need to know:</a:t>
            </a:r>
          </a:p>
          <a:p>
            <a:pPr lvl="1"/>
            <a:r>
              <a:rPr lang="en-US" sz="2800" dirty="0"/>
              <a:t>Displacement reactions</a:t>
            </a:r>
          </a:p>
          <a:p>
            <a:pPr lvl="1"/>
            <a:r>
              <a:rPr lang="en-US" sz="2800" dirty="0"/>
              <a:t>Reaction of metal with acid</a:t>
            </a:r>
          </a:p>
          <a:p>
            <a:pPr lvl="1"/>
            <a:endParaRPr lang="en-US" sz="2800" dirty="0"/>
          </a:p>
          <a:p>
            <a:r>
              <a:rPr lang="en-US" sz="2400" b="1" dirty="0">
                <a:solidFill>
                  <a:srgbClr val="FF0000"/>
                </a:solidFill>
              </a:rPr>
              <a:t>NOTE</a:t>
            </a:r>
            <a:r>
              <a:rPr lang="en-US" sz="2400" dirty="0"/>
              <a:t>: oxidation of metals (forming metal oxides) and reduction of metals (with carbon) are also technically redox reactions, but you only need to know those in terms of loss or gain of oxygen.</a:t>
            </a:r>
          </a:p>
          <a:p>
            <a:endParaRPr lang="en-US" sz="3200" dirty="0"/>
          </a:p>
        </p:txBody>
      </p:sp>
    </p:spTree>
    <p:extLst>
      <p:ext uri="{BB962C8B-B14F-4D97-AF65-F5344CB8AC3E}">
        <p14:creationId xmlns:p14="http://schemas.microsoft.com/office/powerpoint/2010/main" val="984801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Displacement Reactions are Redox Reactions</a:t>
            </a:r>
          </a:p>
        </p:txBody>
      </p:sp>
      <p:sp>
        <p:nvSpPr>
          <p:cNvPr id="3" name="Content Placeholder 2"/>
          <p:cNvSpPr>
            <a:spLocks noGrp="1"/>
          </p:cNvSpPr>
          <p:nvPr>
            <p:ph idx="1"/>
          </p:nvPr>
        </p:nvSpPr>
        <p:spPr/>
        <p:txBody>
          <a:bodyPr>
            <a:normAutofit lnSpcReduction="10000"/>
          </a:bodyPr>
          <a:lstStyle/>
          <a:p>
            <a:pPr marL="0" indent="0">
              <a:buNone/>
            </a:pPr>
            <a:r>
              <a:rPr lang="en-US" u="sng" dirty="0">
                <a:sym typeface="Wingdings" panose="05000000000000000000" pitchFamily="2" charset="2"/>
              </a:rPr>
              <a:t>Ionic Equation for Displacement Reaction</a:t>
            </a:r>
          </a:p>
          <a:p>
            <a:pPr marL="0" indent="0">
              <a:buNone/>
            </a:pPr>
            <a:r>
              <a:rPr lang="en-US" dirty="0">
                <a:sym typeface="Wingdings" panose="05000000000000000000" pitchFamily="2" charset="2"/>
              </a:rPr>
              <a:t>Cu</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Mg </a:t>
            </a:r>
            <a:r>
              <a:rPr lang="en-US" baseline="-25000" dirty="0">
                <a:sym typeface="Wingdings" panose="05000000000000000000" pitchFamily="2" charset="2"/>
              </a:rPr>
              <a:t>(s) </a:t>
            </a:r>
            <a:r>
              <a:rPr lang="en-US" dirty="0">
                <a:sym typeface="Wingdings" panose="05000000000000000000" pitchFamily="2" charset="2"/>
              </a:rPr>
              <a:t> Mg</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Cu</a:t>
            </a:r>
            <a:r>
              <a:rPr lang="en-US" baseline="-25000" dirty="0">
                <a:sym typeface="Wingdings" panose="05000000000000000000" pitchFamily="2" charset="2"/>
              </a:rPr>
              <a:t> (s)</a:t>
            </a:r>
          </a:p>
          <a:p>
            <a:endParaRPr lang="en-US" dirty="0"/>
          </a:p>
          <a:p>
            <a:pPr marL="0" indent="0">
              <a:buNone/>
            </a:pPr>
            <a:r>
              <a:rPr lang="en-US" u="sng" dirty="0"/>
              <a:t>Half-Equations</a:t>
            </a:r>
          </a:p>
          <a:p>
            <a:pPr marL="0" indent="0">
              <a:buNone/>
            </a:pPr>
            <a:r>
              <a:rPr lang="en-US" b="1" dirty="0">
                <a:solidFill>
                  <a:srgbClr val="FF0000"/>
                </a:solidFill>
              </a:rPr>
              <a:t>Oxidation</a:t>
            </a:r>
            <a:r>
              <a:rPr lang="en-US" dirty="0"/>
              <a:t> (</a:t>
            </a:r>
            <a:r>
              <a:rPr lang="en-US" b="1" dirty="0">
                <a:solidFill>
                  <a:srgbClr val="FF0000"/>
                </a:solidFill>
              </a:rPr>
              <a:t>loss</a:t>
            </a:r>
            <a:r>
              <a:rPr lang="en-US" dirty="0"/>
              <a:t> </a:t>
            </a:r>
            <a:r>
              <a:rPr lang="en-US" b="1" dirty="0">
                <a:solidFill>
                  <a:srgbClr val="FF0000"/>
                </a:solidFill>
              </a:rPr>
              <a:t>of electron</a:t>
            </a:r>
            <a:r>
              <a:rPr lang="en-US" dirty="0"/>
              <a:t>)		Mg </a:t>
            </a:r>
            <a:r>
              <a:rPr lang="en-US" dirty="0">
                <a:sym typeface="Wingdings" panose="05000000000000000000" pitchFamily="2" charset="2"/>
              </a:rPr>
              <a:t> Mg</a:t>
            </a:r>
            <a:r>
              <a:rPr lang="en-US" baseline="30000" dirty="0">
                <a:sym typeface="Wingdings" panose="05000000000000000000" pitchFamily="2" charset="2"/>
              </a:rPr>
              <a:t>2+</a:t>
            </a:r>
            <a:r>
              <a:rPr lang="en-US" dirty="0">
                <a:sym typeface="Wingdings" panose="05000000000000000000" pitchFamily="2" charset="2"/>
              </a:rPr>
              <a:t> </a:t>
            </a:r>
            <a:r>
              <a:rPr lang="en-US" b="1" dirty="0">
                <a:solidFill>
                  <a:srgbClr val="FF0000"/>
                </a:solidFill>
                <a:sym typeface="Wingdings" panose="05000000000000000000" pitchFamily="2" charset="2"/>
              </a:rPr>
              <a:t>+ 2e-</a:t>
            </a:r>
          </a:p>
          <a:p>
            <a:pPr marL="0" indent="0">
              <a:buNone/>
            </a:pPr>
            <a:r>
              <a:rPr lang="en-US" b="1" dirty="0">
                <a:solidFill>
                  <a:srgbClr val="00B0F0"/>
                </a:solidFill>
                <a:sym typeface="Wingdings" panose="05000000000000000000" pitchFamily="2" charset="2"/>
              </a:rPr>
              <a:t>Reduction</a:t>
            </a:r>
            <a:r>
              <a:rPr lang="en-US" dirty="0">
                <a:sym typeface="Wingdings" panose="05000000000000000000" pitchFamily="2" charset="2"/>
              </a:rPr>
              <a:t> (</a:t>
            </a:r>
            <a:r>
              <a:rPr lang="en-US" b="1" dirty="0">
                <a:solidFill>
                  <a:srgbClr val="00B0F0"/>
                </a:solidFill>
                <a:sym typeface="Wingdings" panose="05000000000000000000" pitchFamily="2" charset="2"/>
              </a:rPr>
              <a:t>gain of electron</a:t>
            </a:r>
            <a:r>
              <a:rPr lang="en-US" dirty="0">
                <a:sym typeface="Wingdings" panose="05000000000000000000" pitchFamily="2" charset="2"/>
              </a:rPr>
              <a:t>)		Cu</a:t>
            </a:r>
            <a:r>
              <a:rPr lang="en-US" baseline="30000" dirty="0">
                <a:sym typeface="Wingdings" panose="05000000000000000000" pitchFamily="2" charset="2"/>
              </a:rPr>
              <a:t>2+</a:t>
            </a:r>
            <a:r>
              <a:rPr lang="en-US" dirty="0">
                <a:sym typeface="Wingdings" panose="05000000000000000000" pitchFamily="2" charset="2"/>
              </a:rPr>
              <a:t> </a:t>
            </a:r>
            <a:r>
              <a:rPr lang="en-US" b="1" dirty="0">
                <a:solidFill>
                  <a:srgbClr val="00B0F0"/>
                </a:solidFill>
                <a:sym typeface="Wingdings" panose="05000000000000000000" pitchFamily="2" charset="2"/>
              </a:rPr>
              <a:t>+ 2e</a:t>
            </a:r>
            <a:r>
              <a:rPr lang="en-US" b="1" baseline="30000" dirty="0">
                <a:solidFill>
                  <a:srgbClr val="00B0F0"/>
                </a:solidFill>
                <a:sym typeface="Wingdings" panose="05000000000000000000" pitchFamily="2" charset="2"/>
              </a:rPr>
              <a:t>-</a:t>
            </a:r>
            <a:r>
              <a:rPr lang="en-US" b="1" dirty="0">
                <a:solidFill>
                  <a:srgbClr val="00B0F0"/>
                </a:solidFill>
                <a:sym typeface="Wingdings" panose="05000000000000000000" pitchFamily="2" charset="2"/>
              </a:rPr>
              <a:t> </a:t>
            </a:r>
            <a:r>
              <a:rPr lang="en-US" dirty="0">
                <a:sym typeface="Wingdings" panose="05000000000000000000" pitchFamily="2" charset="2"/>
              </a:rPr>
              <a:t> Cu</a:t>
            </a:r>
          </a:p>
          <a:p>
            <a:endParaRPr lang="en-US" dirty="0">
              <a:sym typeface="Wingdings" panose="05000000000000000000" pitchFamily="2" charset="2"/>
            </a:endParaRPr>
          </a:p>
          <a:p>
            <a:pPr marL="0" indent="0">
              <a:buNone/>
            </a:pPr>
            <a:r>
              <a:rPr lang="en-US" dirty="0">
                <a:sym typeface="Wingdings" panose="05000000000000000000" pitchFamily="2" charset="2"/>
              </a:rPr>
              <a:t>The </a:t>
            </a:r>
            <a:r>
              <a:rPr lang="en-US" b="1" dirty="0">
                <a:solidFill>
                  <a:srgbClr val="FF0000"/>
                </a:solidFill>
                <a:sym typeface="Wingdings" panose="05000000000000000000" pitchFamily="2" charset="2"/>
              </a:rPr>
              <a:t>magnesium </a:t>
            </a:r>
            <a:r>
              <a:rPr lang="en-US" b="1" u="sng" dirty="0">
                <a:solidFill>
                  <a:srgbClr val="FF0000"/>
                </a:solidFill>
                <a:sym typeface="Wingdings" panose="05000000000000000000" pitchFamily="2" charset="2"/>
              </a:rPr>
              <a:t>atom</a:t>
            </a:r>
            <a:r>
              <a:rPr lang="en-US" dirty="0">
                <a:sym typeface="Wingdings" panose="05000000000000000000" pitchFamily="2" charset="2"/>
              </a:rPr>
              <a:t> is being </a:t>
            </a:r>
            <a:r>
              <a:rPr lang="en-US" b="1" dirty="0">
                <a:solidFill>
                  <a:srgbClr val="FF0000"/>
                </a:solidFill>
                <a:sym typeface="Wingdings" panose="05000000000000000000" pitchFamily="2" charset="2"/>
              </a:rPr>
              <a:t>oxidised</a:t>
            </a:r>
            <a:r>
              <a:rPr lang="en-US" dirty="0">
                <a:sym typeface="Wingdings" panose="05000000000000000000" pitchFamily="2" charset="2"/>
              </a:rPr>
              <a:t>.</a:t>
            </a:r>
          </a:p>
          <a:p>
            <a:pPr marL="0" indent="0">
              <a:buNone/>
            </a:pPr>
            <a:r>
              <a:rPr lang="en-US" dirty="0">
                <a:sym typeface="Wingdings" panose="05000000000000000000" pitchFamily="2" charset="2"/>
              </a:rPr>
              <a:t>The </a:t>
            </a:r>
            <a:r>
              <a:rPr lang="en-US" b="1" dirty="0">
                <a:solidFill>
                  <a:srgbClr val="00B0F0"/>
                </a:solidFill>
                <a:sym typeface="Wingdings" panose="05000000000000000000" pitchFamily="2" charset="2"/>
              </a:rPr>
              <a:t>copper </a:t>
            </a:r>
            <a:r>
              <a:rPr lang="en-US" b="1" u="sng" dirty="0">
                <a:solidFill>
                  <a:srgbClr val="00B0F0"/>
                </a:solidFill>
                <a:sym typeface="Wingdings" panose="05000000000000000000" pitchFamily="2" charset="2"/>
              </a:rPr>
              <a:t>ion</a:t>
            </a:r>
            <a:r>
              <a:rPr lang="en-US" dirty="0">
                <a:sym typeface="Wingdings" panose="05000000000000000000" pitchFamily="2" charset="2"/>
              </a:rPr>
              <a:t> is being </a:t>
            </a:r>
            <a:r>
              <a:rPr lang="en-US" b="1" dirty="0">
                <a:solidFill>
                  <a:srgbClr val="00B0F0"/>
                </a:solidFill>
                <a:sym typeface="Wingdings" panose="05000000000000000000" pitchFamily="2" charset="2"/>
              </a:rPr>
              <a:t>reduced</a:t>
            </a:r>
            <a:r>
              <a:rPr lang="en-US" dirty="0">
                <a:sym typeface="Wingdings" panose="05000000000000000000" pitchFamily="2" charset="2"/>
              </a:rPr>
              <a:t>.</a:t>
            </a:r>
          </a:p>
        </p:txBody>
      </p:sp>
    </p:spTree>
    <p:extLst>
      <p:ext uri="{BB962C8B-B14F-4D97-AF65-F5344CB8AC3E}">
        <p14:creationId xmlns:p14="http://schemas.microsoft.com/office/powerpoint/2010/main" val="369429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lstStyle/>
          <a:p>
            <a:r>
              <a:rPr lang="en-US" dirty="0"/>
              <a:t>Complete question 15 on your worksheet.</a:t>
            </a:r>
          </a:p>
        </p:txBody>
      </p:sp>
    </p:spTree>
    <p:extLst>
      <p:ext uri="{BB962C8B-B14F-4D97-AF65-F5344CB8AC3E}">
        <p14:creationId xmlns:p14="http://schemas.microsoft.com/office/powerpoint/2010/main" val="856044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Answers</a:t>
            </a:r>
          </a:p>
        </p:txBody>
      </p:sp>
      <p:sp>
        <p:nvSpPr>
          <p:cNvPr id="3" name="Content Placeholder 2"/>
          <p:cNvSpPr>
            <a:spLocks noGrp="1"/>
          </p:cNvSpPr>
          <p:nvPr>
            <p:ph idx="1"/>
          </p:nvPr>
        </p:nvSpPr>
        <p:spPr>
          <a:xfrm>
            <a:off x="838200" y="1545020"/>
            <a:ext cx="10515600" cy="5108027"/>
          </a:xfrm>
        </p:spPr>
        <p:txBody>
          <a:bodyPr>
            <a:normAutofit lnSpcReduction="10000"/>
          </a:bodyPr>
          <a:lstStyle/>
          <a:p>
            <a:pPr marL="0" indent="0">
              <a:lnSpc>
                <a:spcPct val="100000"/>
              </a:lnSpc>
              <a:buNone/>
            </a:pPr>
            <a:r>
              <a:rPr lang="en-US" dirty="0"/>
              <a:t>A 	Oxidised 	2 K </a:t>
            </a:r>
            <a:r>
              <a:rPr lang="en-US" baseline="-25000" dirty="0"/>
              <a:t>(s)  </a:t>
            </a:r>
            <a:r>
              <a:rPr lang="en-US" dirty="0">
                <a:sym typeface="Wingdings" panose="05000000000000000000" pitchFamily="2" charset="2"/>
              </a:rPr>
              <a:t> 2K</a:t>
            </a:r>
            <a:r>
              <a:rPr lang="en-US" baseline="30000" dirty="0">
                <a:sym typeface="Wingdings" panose="05000000000000000000" pitchFamily="2" charset="2"/>
              </a:rPr>
              <a:t>+</a:t>
            </a:r>
            <a:r>
              <a:rPr lang="en-US" dirty="0">
                <a:sym typeface="Wingdings" panose="05000000000000000000" pitchFamily="2" charset="2"/>
              </a:rPr>
              <a:t>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+ 2e</a:t>
            </a:r>
            <a:r>
              <a:rPr lang="en-US" baseline="30000" dirty="0">
                <a:sym typeface="Wingdings" panose="05000000000000000000" pitchFamily="2" charset="2"/>
              </a:rPr>
              <a:t>-</a:t>
            </a:r>
            <a:endParaRPr lang="en-US" sz="2000" baseline="30000" dirty="0"/>
          </a:p>
          <a:p>
            <a:pPr marL="0" indent="0">
              <a:lnSpc>
                <a:spcPct val="100000"/>
              </a:lnSpc>
              <a:buNone/>
            </a:pPr>
            <a:r>
              <a:rPr lang="en-US" dirty="0"/>
              <a:t>      	Reduced 	Ca</a:t>
            </a:r>
            <a:r>
              <a:rPr lang="en-US" baseline="30000" dirty="0"/>
              <a:t>2+ </a:t>
            </a:r>
            <a:r>
              <a:rPr lang="en-US" baseline="-25000" dirty="0"/>
              <a:t>(</a:t>
            </a:r>
            <a:r>
              <a:rPr lang="en-US" baseline="-25000" dirty="0" err="1"/>
              <a:t>aq</a:t>
            </a:r>
            <a:r>
              <a:rPr lang="en-US" baseline="-25000" dirty="0"/>
              <a:t>) </a:t>
            </a:r>
            <a:r>
              <a:rPr lang="en-US" dirty="0"/>
              <a:t>+ </a:t>
            </a:r>
            <a:r>
              <a:rPr lang="en-US" dirty="0">
                <a:sym typeface="Wingdings" panose="05000000000000000000" pitchFamily="2" charset="2"/>
              </a:rPr>
              <a:t>2e</a:t>
            </a:r>
            <a:r>
              <a:rPr lang="en-US" baseline="30000" dirty="0">
                <a:sym typeface="Wingdings" panose="05000000000000000000" pitchFamily="2" charset="2"/>
              </a:rPr>
              <a:t>-</a:t>
            </a:r>
            <a:r>
              <a:rPr lang="en-US" dirty="0"/>
              <a:t> </a:t>
            </a:r>
            <a:r>
              <a:rPr lang="en-US" dirty="0">
                <a:sym typeface="Wingdings" panose="05000000000000000000" pitchFamily="2" charset="2"/>
              </a:rPr>
              <a:t> Ca </a:t>
            </a:r>
            <a:r>
              <a:rPr lang="en-US" baseline="-25000" dirty="0">
                <a:sym typeface="Wingdings" panose="05000000000000000000" pitchFamily="2" charset="2"/>
              </a:rPr>
              <a:t>(s)</a:t>
            </a:r>
            <a:endParaRPr lang="en-US" dirty="0"/>
          </a:p>
          <a:p>
            <a:pPr marL="0" indent="0">
              <a:lnSpc>
                <a:spcPct val="100000"/>
              </a:lnSpc>
              <a:buNone/>
            </a:pPr>
            <a:endParaRPr lang="en-US" sz="800" dirty="0"/>
          </a:p>
          <a:p>
            <a:pPr marL="0" indent="0">
              <a:lnSpc>
                <a:spcPct val="100000"/>
              </a:lnSpc>
              <a:buNone/>
            </a:pPr>
            <a:r>
              <a:rPr lang="en-US" dirty="0"/>
              <a:t>B	Oxidised	Mg </a:t>
            </a:r>
            <a:r>
              <a:rPr lang="en-US" baseline="-25000" dirty="0"/>
              <a:t>(s) </a:t>
            </a:r>
            <a:r>
              <a:rPr lang="en-US" dirty="0">
                <a:sym typeface="Wingdings" panose="05000000000000000000" pitchFamily="2" charset="2"/>
              </a:rPr>
              <a:t> Mg</a:t>
            </a:r>
            <a:r>
              <a:rPr lang="en-US" baseline="30000" dirty="0">
                <a:sym typeface="Wingdings" panose="05000000000000000000" pitchFamily="2" charset="2"/>
              </a:rPr>
              <a:t>2+</a:t>
            </a:r>
            <a:r>
              <a:rPr lang="en-US" dirty="0">
                <a:sym typeface="Wingdings" panose="05000000000000000000" pitchFamily="2" charset="2"/>
              </a:rPr>
              <a:t>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+ 2e</a:t>
            </a:r>
            <a:r>
              <a:rPr lang="en-US" baseline="30000" dirty="0">
                <a:sym typeface="Wingdings" panose="05000000000000000000" pitchFamily="2" charset="2"/>
              </a:rPr>
              <a:t>-</a:t>
            </a:r>
            <a:endParaRPr lang="en-US" dirty="0">
              <a:sym typeface="Wingdings" panose="05000000000000000000" pitchFamily="2" charset="2"/>
            </a:endParaRPr>
          </a:p>
          <a:p>
            <a:pPr marL="0" indent="0">
              <a:lnSpc>
                <a:spcPct val="100000"/>
              </a:lnSpc>
              <a:buNone/>
            </a:pPr>
            <a:r>
              <a:rPr lang="en-US" dirty="0">
                <a:sym typeface="Wingdings" panose="05000000000000000000" pitchFamily="2" charset="2"/>
              </a:rPr>
              <a:t>	Reduced	</a:t>
            </a:r>
            <a:r>
              <a:rPr lang="en-US" dirty="0"/>
              <a:t>Cu</a:t>
            </a:r>
            <a:r>
              <a:rPr lang="en-US" baseline="30000" dirty="0"/>
              <a:t>2+ </a:t>
            </a:r>
            <a:r>
              <a:rPr lang="en-US" baseline="-25000" dirty="0"/>
              <a:t>(</a:t>
            </a:r>
            <a:r>
              <a:rPr lang="en-US" baseline="-25000" dirty="0" err="1"/>
              <a:t>aq</a:t>
            </a:r>
            <a:r>
              <a:rPr lang="en-US" baseline="-25000" dirty="0"/>
              <a:t>) </a:t>
            </a:r>
            <a:r>
              <a:rPr lang="en-US" dirty="0"/>
              <a:t>+ </a:t>
            </a:r>
            <a:r>
              <a:rPr lang="en-US" dirty="0">
                <a:sym typeface="Wingdings" panose="05000000000000000000" pitchFamily="2" charset="2"/>
              </a:rPr>
              <a:t>2e</a:t>
            </a:r>
            <a:r>
              <a:rPr lang="en-US" baseline="30000" dirty="0">
                <a:sym typeface="Wingdings" panose="05000000000000000000" pitchFamily="2" charset="2"/>
              </a:rPr>
              <a:t>-</a:t>
            </a:r>
            <a:r>
              <a:rPr lang="en-US" dirty="0"/>
              <a:t> </a:t>
            </a:r>
            <a:r>
              <a:rPr lang="en-US" dirty="0">
                <a:sym typeface="Wingdings" panose="05000000000000000000" pitchFamily="2" charset="2"/>
              </a:rPr>
              <a:t> Cu </a:t>
            </a:r>
            <a:r>
              <a:rPr lang="en-US" baseline="-25000" dirty="0">
                <a:sym typeface="Wingdings" panose="05000000000000000000" pitchFamily="2" charset="2"/>
              </a:rPr>
              <a:t>(s)</a:t>
            </a:r>
            <a:endParaRPr lang="en-US" sz="2000" baseline="-25000" dirty="0"/>
          </a:p>
          <a:p>
            <a:pPr marL="0" indent="0">
              <a:lnSpc>
                <a:spcPct val="100000"/>
              </a:lnSpc>
              <a:buNone/>
            </a:pPr>
            <a:endParaRPr lang="en-US" sz="1200" dirty="0"/>
          </a:p>
          <a:p>
            <a:pPr marL="0" indent="0">
              <a:lnSpc>
                <a:spcPct val="100000"/>
              </a:lnSpc>
              <a:buNone/>
            </a:pPr>
            <a:r>
              <a:rPr lang="en-US" dirty="0"/>
              <a:t>C	Oxidised	2Na </a:t>
            </a:r>
            <a:r>
              <a:rPr lang="en-US" baseline="-25000" dirty="0"/>
              <a:t>(s) </a:t>
            </a:r>
            <a:r>
              <a:rPr lang="en-US" dirty="0"/>
              <a:t> </a:t>
            </a:r>
            <a:r>
              <a:rPr lang="en-US" dirty="0">
                <a:sym typeface="Wingdings" panose="05000000000000000000" pitchFamily="2" charset="2"/>
              </a:rPr>
              <a:t> 2Na</a:t>
            </a:r>
            <a:r>
              <a:rPr lang="en-US" baseline="30000" dirty="0">
                <a:sym typeface="Wingdings" panose="05000000000000000000" pitchFamily="2" charset="2"/>
              </a:rPr>
              <a:t>+</a:t>
            </a:r>
            <a:r>
              <a:rPr lang="en-US" dirty="0">
                <a:sym typeface="Wingdings" panose="05000000000000000000" pitchFamily="2" charset="2"/>
              </a:rPr>
              <a:t>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+ 2e</a:t>
            </a:r>
            <a:r>
              <a:rPr lang="en-US" baseline="30000" dirty="0">
                <a:sym typeface="Wingdings" panose="05000000000000000000" pitchFamily="2" charset="2"/>
              </a:rPr>
              <a:t>-</a:t>
            </a:r>
            <a:endParaRPr lang="en-US" sz="2000" baseline="-25000" dirty="0"/>
          </a:p>
          <a:p>
            <a:pPr marL="0" indent="0">
              <a:lnSpc>
                <a:spcPct val="100000"/>
              </a:lnSpc>
              <a:buNone/>
            </a:pPr>
            <a:r>
              <a:rPr lang="en-US" dirty="0"/>
              <a:t>	Reduced	Mg</a:t>
            </a:r>
            <a:r>
              <a:rPr lang="en-US" baseline="30000" dirty="0"/>
              <a:t>2+ </a:t>
            </a:r>
            <a:r>
              <a:rPr lang="en-US" baseline="-25000" dirty="0"/>
              <a:t>(</a:t>
            </a:r>
            <a:r>
              <a:rPr lang="en-US" baseline="-25000" dirty="0" err="1"/>
              <a:t>aq</a:t>
            </a:r>
            <a:r>
              <a:rPr lang="en-US" baseline="-25000" dirty="0"/>
              <a:t>) </a:t>
            </a:r>
            <a:r>
              <a:rPr lang="en-US" dirty="0"/>
              <a:t>+ </a:t>
            </a:r>
            <a:r>
              <a:rPr lang="en-US" dirty="0">
                <a:sym typeface="Wingdings" panose="05000000000000000000" pitchFamily="2" charset="2"/>
              </a:rPr>
              <a:t>2e</a:t>
            </a:r>
            <a:r>
              <a:rPr lang="en-US" baseline="30000" dirty="0">
                <a:sym typeface="Wingdings" panose="05000000000000000000" pitchFamily="2" charset="2"/>
              </a:rPr>
              <a:t>-</a:t>
            </a:r>
            <a:r>
              <a:rPr lang="en-US" dirty="0"/>
              <a:t> </a:t>
            </a:r>
            <a:r>
              <a:rPr lang="en-US" dirty="0">
                <a:sym typeface="Wingdings" panose="05000000000000000000" pitchFamily="2" charset="2"/>
              </a:rPr>
              <a:t> Mg </a:t>
            </a:r>
            <a:r>
              <a:rPr lang="en-US" baseline="-25000" dirty="0">
                <a:sym typeface="Wingdings" panose="05000000000000000000" pitchFamily="2" charset="2"/>
              </a:rPr>
              <a:t>(s)</a:t>
            </a:r>
            <a:endParaRPr lang="en-US" dirty="0"/>
          </a:p>
          <a:p>
            <a:pPr marL="0" indent="0">
              <a:lnSpc>
                <a:spcPct val="100000"/>
              </a:lnSpc>
              <a:buNone/>
            </a:pPr>
            <a:endParaRPr lang="en-US" sz="1200" dirty="0"/>
          </a:p>
          <a:p>
            <a:pPr marL="0" indent="0">
              <a:lnSpc>
                <a:spcPct val="100000"/>
              </a:lnSpc>
              <a:buNone/>
            </a:pPr>
            <a:r>
              <a:rPr lang="en-US" dirty="0"/>
              <a:t>D	Oxidised	Ca </a:t>
            </a:r>
            <a:r>
              <a:rPr lang="en-US" baseline="-25000" dirty="0"/>
              <a:t>(s) </a:t>
            </a:r>
            <a:r>
              <a:rPr lang="en-US" dirty="0">
                <a:sym typeface="Wingdings" panose="05000000000000000000" pitchFamily="2" charset="2"/>
              </a:rPr>
              <a:t> Ca</a:t>
            </a:r>
            <a:r>
              <a:rPr lang="en-US" baseline="30000" dirty="0">
                <a:sym typeface="Wingdings" panose="05000000000000000000" pitchFamily="2" charset="2"/>
              </a:rPr>
              <a:t>2+</a:t>
            </a:r>
            <a:r>
              <a:rPr lang="en-US" dirty="0">
                <a:sym typeface="Wingdings" panose="05000000000000000000" pitchFamily="2" charset="2"/>
              </a:rPr>
              <a:t>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+ 2e</a:t>
            </a:r>
            <a:r>
              <a:rPr lang="en-US" baseline="30000" dirty="0">
                <a:sym typeface="Wingdings" panose="05000000000000000000" pitchFamily="2" charset="2"/>
              </a:rPr>
              <a:t>-</a:t>
            </a:r>
            <a:endParaRPr lang="en-US" sz="2000" baseline="-25000" dirty="0"/>
          </a:p>
          <a:p>
            <a:pPr marL="0" indent="0">
              <a:buNone/>
            </a:pPr>
            <a:r>
              <a:rPr lang="en-US" dirty="0"/>
              <a:t>	Reduced	Fe</a:t>
            </a:r>
            <a:r>
              <a:rPr lang="en-US" baseline="30000" dirty="0"/>
              <a:t>2+ </a:t>
            </a:r>
            <a:r>
              <a:rPr lang="en-US" baseline="-25000" dirty="0"/>
              <a:t>(</a:t>
            </a:r>
            <a:r>
              <a:rPr lang="en-US" baseline="-25000" dirty="0" err="1"/>
              <a:t>aq</a:t>
            </a:r>
            <a:r>
              <a:rPr lang="en-US" baseline="-25000" dirty="0"/>
              <a:t>) </a:t>
            </a:r>
            <a:r>
              <a:rPr lang="en-US" dirty="0"/>
              <a:t>+ </a:t>
            </a:r>
            <a:r>
              <a:rPr lang="en-US" dirty="0">
                <a:sym typeface="Wingdings" panose="05000000000000000000" pitchFamily="2" charset="2"/>
              </a:rPr>
              <a:t>2e</a:t>
            </a:r>
            <a:r>
              <a:rPr lang="en-US" baseline="30000" dirty="0">
                <a:sym typeface="Wingdings" panose="05000000000000000000" pitchFamily="2" charset="2"/>
              </a:rPr>
              <a:t>-</a:t>
            </a:r>
            <a:r>
              <a:rPr lang="en-US" dirty="0"/>
              <a:t> </a:t>
            </a:r>
            <a:r>
              <a:rPr lang="en-US" dirty="0">
                <a:sym typeface="Wingdings" panose="05000000000000000000" pitchFamily="2" charset="2"/>
              </a:rPr>
              <a:t> Fe </a:t>
            </a:r>
            <a:r>
              <a:rPr lang="en-US" baseline="-25000" dirty="0">
                <a:sym typeface="Wingdings" panose="05000000000000000000" pitchFamily="2" charset="2"/>
              </a:rPr>
              <a:t>(s)</a:t>
            </a:r>
            <a:endParaRPr lang="en-US" sz="2000" baseline="-25000" dirty="0"/>
          </a:p>
        </p:txBody>
      </p:sp>
    </p:spTree>
    <p:extLst>
      <p:ext uri="{BB962C8B-B14F-4D97-AF65-F5344CB8AC3E}">
        <p14:creationId xmlns:p14="http://schemas.microsoft.com/office/powerpoint/2010/main" val="3981490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L4: Redox</a:t>
            </a:r>
          </a:p>
        </p:txBody>
      </p:sp>
      <p:sp>
        <p:nvSpPr>
          <p:cNvPr id="3" name="Content Placeholder 2"/>
          <p:cNvSpPr>
            <a:spLocks noGrp="1"/>
          </p:cNvSpPr>
          <p:nvPr>
            <p:ph idx="1"/>
          </p:nvPr>
        </p:nvSpPr>
        <p:spPr>
          <a:xfrm>
            <a:off x="838200" y="1661758"/>
            <a:ext cx="11111552" cy="4819294"/>
          </a:xfrm>
        </p:spPr>
        <p:txBody>
          <a:bodyPr>
            <a:normAutofit lnSpcReduction="10000"/>
          </a:bodyPr>
          <a:lstStyle/>
          <a:p>
            <a:pPr marL="0" indent="0">
              <a:buNone/>
            </a:pPr>
            <a:r>
              <a:rPr lang="en-US" dirty="0"/>
              <a:t>Learning Objectives:</a:t>
            </a:r>
          </a:p>
          <a:p>
            <a:pPr marL="514350" indent="-514350">
              <a:buFont typeface="+mj-lt"/>
              <a:buAutoNum type="arabicPeriod"/>
            </a:pPr>
            <a:r>
              <a:rPr lang="en-US" dirty="0"/>
              <a:t>Define the terms oxidation and reduction in terms of oxygen.</a:t>
            </a:r>
          </a:p>
          <a:p>
            <a:pPr marL="514350" indent="-514350">
              <a:buFont typeface="+mj-lt"/>
              <a:buAutoNum type="arabicPeriod"/>
            </a:pPr>
            <a:r>
              <a:rPr lang="en-US" dirty="0"/>
              <a:t>Recall that metal oxide formation is oxidation.</a:t>
            </a:r>
          </a:p>
          <a:p>
            <a:pPr marL="514350" indent="-514350">
              <a:buFont typeface="+mj-lt"/>
              <a:buAutoNum type="arabicPeriod"/>
            </a:pPr>
            <a:r>
              <a:rPr lang="en-US" dirty="0"/>
              <a:t>Describe how metals can be extracted using reduction with carbon.</a:t>
            </a:r>
          </a:p>
          <a:p>
            <a:pPr marL="514350" indent="-514350">
              <a:buFont typeface="+mj-lt"/>
              <a:buAutoNum type="arabicPeriod"/>
            </a:pPr>
            <a:r>
              <a:rPr lang="en-US" dirty="0"/>
              <a:t>Describe what a displacement reaction is.</a:t>
            </a:r>
          </a:p>
          <a:p>
            <a:pPr marL="514350" indent="-514350">
              <a:buFont typeface="+mj-lt"/>
              <a:buAutoNum type="arabicPeriod"/>
            </a:pPr>
            <a:r>
              <a:rPr lang="en-US" dirty="0"/>
              <a:t>Use the reactivity series to predict the products of displacement.</a:t>
            </a:r>
          </a:p>
          <a:p>
            <a:pPr marL="514350" indent="-514350">
              <a:buFont typeface="+mj-lt"/>
              <a:buAutoNum type="arabicPeriod"/>
            </a:pPr>
            <a:r>
              <a:rPr lang="en-US" dirty="0"/>
              <a:t>Write ionic equations for displacement reactions.</a:t>
            </a:r>
          </a:p>
          <a:p>
            <a:pPr marL="514350" indent="-514350">
              <a:buFont typeface="+mj-lt"/>
              <a:buAutoNum type="arabicPeriod"/>
            </a:pPr>
            <a:r>
              <a:rPr lang="en-US" dirty="0"/>
              <a:t>Define oxidation, reduction, and redox in terms of electrons.</a:t>
            </a:r>
          </a:p>
          <a:p>
            <a:pPr marL="514350" indent="-514350">
              <a:buFont typeface="+mj-lt"/>
              <a:buAutoNum type="arabicPeriod"/>
            </a:pPr>
            <a:r>
              <a:rPr lang="en-US" dirty="0"/>
              <a:t>Identify what is being oxidised and reduced using half equation for redox reactions.</a:t>
            </a:r>
          </a:p>
        </p:txBody>
      </p:sp>
    </p:spTree>
    <p:extLst>
      <p:ext uri="{BB962C8B-B14F-4D97-AF65-F5344CB8AC3E}">
        <p14:creationId xmlns:p14="http://schemas.microsoft.com/office/powerpoint/2010/main" val="1399466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21" y="261607"/>
            <a:ext cx="11369615" cy="1325563"/>
          </a:xfrm>
        </p:spPr>
        <p:txBody>
          <a:bodyPr/>
          <a:lstStyle/>
          <a:p>
            <a:r>
              <a:rPr lang="en-US" dirty="0"/>
              <a:t>Redox Reaction: Metals Reacting with Acids</a:t>
            </a:r>
          </a:p>
        </p:txBody>
      </p:sp>
      <p:sp>
        <p:nvSpPr>
          <p:cNvPr id="3" name="Content Placeholder 2"/>
          <p:cNvSpPr>
            <a:spLocks noGrp="1"/>
          </p:cNvSpPr>
          <p:nvPr>
            <p:ph idx="1"/>
          </p:nvPr>
        </p:nvSpPr>
        <p:spPr>
          <a:xfrm>
            <a:off x="858328" y="1842448"/>
            <a:ext cx="10515600" cy="3439236"/>
          </a:xfrm>
        </p:spPr>
        <p:txBody>
          <a:bodyPr>
            <a:normAutofit/>
          </a:bodyPr>
          <a:lstStyle/>
          <a:p>
            <a:pPr marL="0" indent="0" algn="ctr">
              <a:buNone/>
            </a:pPr>
            <a:r>
              <a:rPr lang="en-US" sz="4000" dirty="0"/>
              <a:t>Mg </a:t>
            </a:r>
            <a:r>
              <a:rPr lang="en-US" sz="4000" baseline="-25000" dirty="0"/>
              <a:t>(s) </a:t>
            </a:r>
            <a:r>
              <a:rPr lang="en-US" sz="4000" dirty="0"/>
              <a:t>+ 2HCl </a:t>
            </a:r>
            <a:r>
              <a:rPr lang="en-US" sz="4000" baseline="-25000" dirty="0"/>
              <a:t>(</a:t>
            </a:r>
            <a:r>
              <a:rPr lang="en-US" sz="4000" baseline="-25000" dirty="0" err="1"/>
              <a:t>aq</a:t>
            </a:r>
            <a:r>
              <a:rPr lang="en-US" sz="4000" baseline="-25000" dirty="0"/>
              <a:t>) </a:t>
            </a:r>
            <a:r>
              <a:rPr lang="en-US" sz="4000" dirty="0">
                <a:sym typeface="Wingdings" panose="05000000000000000000" pitchFamily="2" charset="2"/>
              </a:rPr>
              <a:t> MgCl</a:t>
            </a:r>
            <a:r>
              <a:rPr lang="en-US" sz="4000" baseline="-25000" dirty="0">
                <a:sym typeface="Wingdings" panose="05000000000000000000" pitchFamily="2" charset="2"/>
              </a:rPr>
              <a:t>2 (</a:t>
            </a:r>
            <a:r>
              <a:rPr lang="en-US" sz="4000" baseline="-25000" dirty="0" err="1">
                <a:sym typeface="Wingdings" panose="05000000000000000000" pitchFamily="2" charset="2"/>
              </a:rPr>
              <a:t>aq</a:t>
            </a:r>
            <a:r>
              <a:rPr lang="en-US" sz="4000" baseline="-25000" dirty="0">
                <a:sym typeface="Wingdings" panose="05000000000000000000" pitchFamily="2" charset="2"/>
              </a:rPr>
              <a:t>)</a:t>
            </a:r>
            <a:r>
              <a:rPr lang="en-US" sz="4000" dirty="0">
                <a:sym typeface="Wingdings" panose="05000000000000000000" pitchFamily="2" charset="2"/>
              </a:rPr>
              <a:t> + H</a:t>
            </a:r>
            <a:r>
              <a:rPr lang="en-US" sz="4000" baseline="-25000" dirty="0">
                <a:sym typeface="Wingdings" panose="05000000000000000000" pitchFamily="2" charset="2"/>
              </a:rPr>
              <a:t>2 (g)</a:t>
            </a:r>
          </a:p>
          <a:p>
            <a:endParaRPr lang="en-US" sz="1000" dirty="0">
              <a:sym typeface="Wingdings" panose="05000000000000000000" pitchFamily="2" charset="2"/>
            </a:endParaRP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Which is being oxidised? Which is being reduced?</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Write the ionic equation and the half-equations for the reaction to help you.</a:t>
            </a:r>
          </a:p>
          <a:p>
            <a:endParaRPr lang="en-US" dirty="0"/>
          </a:p>
        </p:txBody>
      </p:sp>
    </p:spTree>
    <p:extLst>
      <p:ext uri="{BB962C8B-B14F-4D97-AF65-F5344CB8AC3E}">
        <p14:creationId xmlns:p14="http://schemas.microsoft.com/office/powerpoint/2010/main" val="3447579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21" y="261607"/>
            <a:ext cx="11369615" cy="1325563"/>
          </a:xfrm>
        </p:spPr>
        <p:txBody>
          <a:bodyPr/>
          <a:lstStyle/>
          <a:p>
            <a:r>
              <a:rPr lang="en-US" dirty="0"/>
              <a:t>Redox Reaction: Metals Reacting with Acids</a:t>
            </a:r>
          </a:p>
        </p:txBody>
      </p:sp>
      <p:sp>
        <p:nvSpPr>
          <p:cNvPr id="3" name="Content Placeholder 2"/>
          <p:cNvSpPr>
            <a:spLocks noGrp="1"/>
          </p:cNvSpPr>
          <p:nvPr>
            <p:ph idx="1"/>
          </p:nvPr>
        </p:nvSpPr>
        <p:spPr>
          <a:xfrm>
            <a:off x="838200" y="1392073"/>
            <a:ext cx="10515600" cy="5422796"/>
          </a:xfrm>
        </p:spPr>
        <p:txBody>
          <a:bodyPr>
            <a:normAutofit/>
          </a:bodyPr>
          <a:lstStyle/>
          <a:p>
            <a:pPr marL="0" indent="0" algn="ctr">
              <a:buNone/>
            </a:pPr>
            <a:r>
              <a:rPr lang="en-US" sz="4000" dirty="0"/>
              <a:t>Mg </a:t>
            </a:r>
            <a:r>
              <a:rPr lang="en-US" sz="4000" baseline="-25000" dirty="0"/>
              <a:t>(s) </a:t>
            </a:r>
            <a:r>
              <a:rPr lang="en-US" sz="4000" dirty="0"/>
              <a:t>+ 2HCl </a:t>
            </a:r>
            <a:r>
              <a:rPr lang="en-US" sz="4000" baseline="-25000" dirty="0"/>
              <a:t>(</a:t>
            </a:r>
            <a:r>
              <a:rPr lang="en-US" sz="4000" baseline="-25000" dirty="0" err="1"/>
              <a:t>aq</a:t>
            </a:r>
            <a:r>
              <a:rPr lang="en-US" sz="4000" baseline="-25000" dirty="0"/>
              <a:t>) </a:t>
            </a:r>
            <a:r>
              <a:rPr lang="en-US" sz="4000" dirty="0">
                <a:sym typeface="Wingdings" panose="05000000000000000000" pitchFamily="2" charset="2"/>
              </a:rPr>
              <a:t> MgCl</a:t>
            </a:r>
            <a:r>
              <a:rPr lang="en-US" sz="4000" baseline="-25000" dirty="0">
                <a:sym typeface="Wingdings" panose="05000000000000000000" pitchFamily="2" charset="2"/>
              </a:rPr>
              <a:t>2 (</a:t>
            </a:r>
            <a:r>
              <a:rPr lang="en-US" sz="4000" baseline="-25000" dirty="0" err="1">
                <a:sym typeface="Wingdings" panose="05000000000000000000" pitchFamily="2" charset="2"/>
              </a:rPr>
              <a:t>aq</a:t>
            </a:r>
            <a:r>
              <a:rPr lang="en-US" sz="4000" baseline="-25000" dirty="0">
                <a:sym typeface="Wingdings" panose="05000000000000000000" pitchFamily="2" charset="2"/>
              </a:rPr>
              <a:t>)</a:t>
            </a:r>
            <a:r>
              <a:rPr lang="en-US" sz="4000" dirty="0">
                <a:sym typeface="Wingdings" panose="05000000000000000000" pitchFamily="2" charset="2"/>
              </a:rPr>
              <a:t> + H</a:t>
            </a:r>
            <a:r>
              <a:rPr lang="en-US" sz="4000" baseline="-25000" dirty="0">
                <a:sym typeface="Wingdings" panose="05000000000000000000" pitchFamily="2" charset="2"/>
              </a:rPr>
              <a:t>2 (g)</a:t>
            </a:r>
          </a:p>
          <a:p>
            <a:endParaRPr lang="en-US" sz="1000" dirty="0">
              <a:sym typeface="Wingdings" panose="05000000000000000000" pitchFamily="2" charset="2"/>
            </a:endParaRPr>
          </a:p>
          <a:p>
            <a:pPr marL="0" indent="0">
              <a:buNone/>
            </a:pPr>
            <a:r>
              <a:rPr lang="en-US" u="sng" dirty="0">
                <a:sym typeface="Wingdings" panose="05000000000000000000" pitchFamily="2" charset="2"/>
              </a:rPr>
              <a:t>Ionic Equation</a:t>
            </a:r>
          </a:p>
          <a:p>
            <a:pPr marL="0" indent="0">
              <a:buNone/>
            </a:pPr>
            <a:r>
              <a:rPr lang="en-US" dirty="0"/>
              <a:t>Mg </a:t>
            </a:r>
            <a:r>
              <a:rPr lang="en-US" baseline="-25000" dirty="0"/>
              <a:t>(s) </a:t>
            </a:r>
            <a:r>
              <a:rPr lang="en-US" dirty="0"/>
              <a:t>+ 2H</a:t>
            </a:r>
            <a:r>
              <a:rPr lang="en-US" baseline="30000" dirty="0"/>
              <a:t>+ </a:t>
            </a:r>
            <a:r>
              <a:rPr lang="en-US" baseline="-25000" dirty="0"/>
              <a:t>(</a:t>
            </a:r>
            <a:r>
              <a:rPr lang="en-US" baseline="-25000" dirty="0" err="1"/>
              <a:t>aq</a:t>
            </a:r>
            <a:r>
              <a:rPr lang="en-US" baseline="-25000" dirty="0"/>
              <a:t>) </a:t>
            </a:r>
            <a:r>
              <a:rPr lang="en-US" dirty="0"/>
              <a:t>+ 2Cl</a:t>
            </a:r>
            <a:r>
              <a:rPr lang="en-US" baseline="30000" dirty="0"/>
              <a:t>- </a:t>
            </a:r>
            <a:r>
              <a:rPr lang="en-US" baseline="-25000" dirty="0"/>
              <a:t>(</a:t>
            </a:r>
            <a:r>
              <a:rPr lang="en-US" baseline="-25000" dirty="0" err="1"/>
              <a:t>aq</a:t>
            </a:r>
            <a:r>
              <a:rPr lang="en-US" baseline="-25000" dirty="0"/>
              <a:t>) </a:t>
            </a:r>
            <a:r>
              <a:rPr lang="en-US" dirty="0">
                <a:sym typeface="Wingdings" panose="05000000000000000000" pitchFamily="2" charset="2"/>
              </a:rPr>
              <a:t> Mg</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+ 2Cl</a:t>
            </a:r>
            <a:r>
              <a:rPr lang="en-US" baseline="30000" dirty="0">
                <a:sym typeface="Wingdings" panose="05000000000000000000" pitchFamily="2" charset="2"/>
              </a:rPr>
              <a:t>-</a:t>
            </a:r>
            <a:r>
              <a:rPr lang="en-US" baseline="-25000" dirty="0">
                <a:sym typeface="Wingdings" panose="05000000000000000000" pitchFamily="2" charset="2"/>
              </a:rPr>
              <a:t> (</a:t>
            </a:r>
            <a:r>
              <a:rPr lang="en-US" baseline="-25000" dirty="0" err="1">
                <a:sym typeface="Wingdings" panose="05000000000000000000" pitchFamily="2" charset="2"/>
              </a:rPr>
              <a:t>aq</a:t>
            </a:r>
            <a:r>
              <a:rPr lang="en-US" baseline="-25000" dirty="0">
                <a:sym typeface="Wingdings" panose="05000000000000000000" pitchFamily="2" charset="2"/>
              </a:rPr>
              <a:t>)</a:t>
            </a:r>
            <a:r>
              <a:rPr lang="en-US" dirty="0">
                <a:sym typeface="Wingdings" panose="05000000000000000000" pitchFamily="2" charset="2"/>
              </a:rPr>
              <a:t> + H</a:t>
            </a:r>
            <a:r>
              <a:rPr lang="en-US" baseline="-25000" dirty="0">
                <a:sym typeface="Wingdings" panose="05000000000000000000" pitchFamily="2" charset="2"/>
              </a:rPr>
              <a:t>2 (g)</a:t>
            </a:r>
          </a:p>
          <a:p>
            <a:pPr marL="0" indent="0">
              <a:buNone/>
            </a:pPr>
            <a:endParaRPr lang="en-US" sz="1000" baseline="-25000" dirty="0">
              <a:sym typeface="Wingdings" panose="05000000000000000000" pitchFamily="2" charset="2"/>
            </a:endParaRPr>
          </a:p>
          <a:p>
            <a:pPr marL="0" indent="0">
              <a:buNone/>
            </a:pPr>
            <a:r>
              <a:rPr lang="en-US" dirty="0"/>
              <a:t>Mg </a:t>
            </a:r>
            <a:r>
              <a:rPr lang="en-US" baseline="-25000" dirty="0"/>
              <a:t>(s) </a:t>
            </a:r>
            <a:r>
              <a:rPr lang="en-US" dirty="0"/>
              <a:t>+ 2H</a:t>
            </a:r>
            <a:r>
              <a:rPr lang="en-US" baseline="30000" dirty="0"/>
              <a:t>+ </a:t>
            </a:r>
            <a:r>
              <a:rPr lang="en-US" baseline="-25000" dirty="0"/>
              <a:t>(</a:t>
            </a:r>
            <a:r>
              <a:rPr lang="en-US" baseline="-25000" dirty="0" err="1"/>
              <a:t>aq</a:t>
            </a:r>
            <a:r>
              <a:rPr lang="en-US" baseline="-25000" dirty="0"/>
              <a:t>) </a:t>
            </a:r>
            <a:r>
              <a:rPr lang="en-US" dirty="0">
                <a:sym typeface="Wingdings" panose="05000000000000000000" pitchFamily="2" charset="2"/>
              </a:rPr>
              <a:t> Mg</a:t>
            </a:r>
            <a:r>
              <a:rPr lang="en-US" baseline="30000" dirty="0">
                <a:sym typeface="Wingdings" panose="05000000000000000000" pitchFamily="2" charset="2"/>
              </a:rPr>
              <a:t>2+ </a:t>
            </a:r>
            <a:r>
              <a:rPr lang="en-US" baseline="-25000" dirty="0">
                <a:sym typeface="Wingdings" panose="05000000000000000000" pitchFamily="2" charset="2"/>
              </a:rPr>
              <a:t>(</a:t>
            </a:r>
            <a:r>
              <a:rPr lang="en-US" baseline="-25000" dirty="0" err="1">
                <a:sym typeface="Wingdings" panose="05000000000000000000" pitchFamily="2" charset="2"/>
              </a:rPr>
              <a:t>aq</a:t>
            </a:r>
            <a:r>
              <a:rPr lang="en-US" baseline="-25000" dirty="0">
                <a:sym typeface="Wingdings" panose="05000000000000000000" pitchFamily="2" charset="2"/>
              </a:rPr>
              <a:t>) </a:t>
            </a:r>
            <a:r>
              <a:rPr lang="en-US" dirty="0">
                <a:sym typeface="Wingdings" panose="05000000000000000000" pitchFamily="2" charset="2"/>
              </a:rPr>
              <a:t>+ H</a:t>
            </a:r>
            <a:r>
              <a:rPr lang="en-US" baseline="-25000" dirty="0">
                <a:sym typeface="Wingdings" panose="05000000000000000000" pitchFamily="2" charset="2"/>
              </a:rPr>
              <a:t>2 (g)</a:t>
            </a:r>
          </a:p>
          <a:p>
            <a:pPr marL="0" indent="0">
              <a:buNone/>
            </a:pPr>
            <a:endParaRPr lang="en-US" sz="1600" u="sng" dirty="0">
              <a:sym typeface="Wingdings" panose="05000000000000000000" pitchFamily="2" charset="2"/>
            </a:endParaRPr>
          </a:p>
          <a:p>
            <a:pPr marL="0" indent="0">
              <a:buNone/>
            </a:pPr>
            <a:r>
              <a:rPr lang="en-US" u="sng" dirty="0">
                <a:sym typeface="Wingdings" panose="05000000000000000000" pitchFamily="2" charset="2"/>
              </a:rPr>
              <a:t>Half Equations </a:t>
            </a:r>
            <a:endParaRPr lang="en-US" dirty="0">
              <a:sym typeface="Wingdings" panose="05000000000000000000" pitchFamily="2" charset="2"/>
            </a:endParaRPr>
          </a:p>
          <a:p>
            <a:r>
              <a:rPr lang="en-US" dirty="0">
                <a:sym typeface="Wingdings" panose="05000000000000000000" pitchFamily="2" charset="2"/>
              </a:rPr>
              <a:t>Mg  Mg</a:t>
            </a:r>
            <a:r>
              <a:rPr lang="en-US" baseline="30000" dirty="0">
                <a:sym typeface="Wingdings" panose="05000000000000000000" pitchFamily="2" charset="2"/>
              </a:rPr>
              <a:t>2+ </a:t>
            </a:r>
            <a:r>
              <a:rPr lang="en-US" dirty="0">
                <a:sym typeface="Wingdings" panose="05000000000000000000" pitchFamily="2" charset="2"/>
              </a:rPr>
              <a:t>+ 2e</a:t>
            </a:r>
            <a:r>
              <a:rPr lang="en-US" baseline="30000" dirty="0">
                <a:sym typeface="Wingdings" panose="05000000000000000000" pitchFamily="2" charset="2"/>
              </a:rPr>
              <a:t>- </a:t>
            </a:r>
            <a:r>
              <a:rPr lang="en-US" dirty="0">
                <a:sym typeface="Wingdings" panose="05000000000000000000" pitchFamily="2" charset="2"/>
              </a:rPr>
              <a:t>  </a:t>
            </a:r>
          </a:p>
          <a:p>
            <a:r>
              <a:rPr lang="en-US" dirty="0">
                <a:sym typeface="Wingdings" panose="05000000000000000000" pitchFamily="2" charset="2"/>
              </a:rPr>
              <a:t>2H</a:t>
            </a:r>
            <a:r>
              <a:rPr lang="en-US" baseline="30000" dirty="0">
                <a:sym typeface="Wingdings" panose="05000000000000000000" pitchFamily="2" charset="2"/>
              </a:rPr>
              <a:t>+</a:t>
            </a:r>
            <a:r>
              <a:rPr lang="en-US" dirty="0">
                <a:sym typeface="Wingdings" panose="05000000000000000000" pitchFamily="2" charset="2"/>
              </a:rPr>
              <a:t> + 2e</a:t>
            </a:r>
            <a:r>
              <a:rPr lang="en-US" baseline="30000" dirty="0">
                <a:sym typeface="Wingdings" panose="05000000000000000000" pitchFamily="2" charset="2"/>
              </a:rPr>
              <a:t>-</a:t>
            </a:r>
            <a:r>
              <a:rPr lang="en-US" dirty="0">
                <a:sym typeface="Wingdings" panose="05000000000000000000" pitchFamily="2" charset="2"/>
              </a:rPr>
              <a:t>  H</a:t>
            </a:r>
            <a:r>
              <a:rPr lang="en-US" baseline="-25000" dirty="0">
                <a:sym typeface="Wingdings" panose="05000000000000000000" pitchFamily="2" charset="2"/>
              </a:rPr>
              <a:t>2</a:t>
            </a:r>
          </a:p>
          <a:p>
            <a:endParaRPr lang="en-US" sz="1800" dirty="0">
              <a:sym typeface="Wingdings" panose="05000000000000000000" pitchFamily="2" charset="2"/>
            </a:endParaRPr>
          </a:p>
          <a:p>
            <a:endParaRPr lang="en-US" dirty="0"/>
          </a:p>
        </p:txBody>
      </p:sp>
      <p:sp>
        <p:nvSpPr>
          <p:cNvPr id="19" name="TextBox 18"/>
          <p:cNvSpPr txBox="1"/>
          <p:nvPr/>
        </p:nvSpPr>
        <p:spPr>
          <a:xfrm>
            <a:off x="4815240" y="4928303"/>
            <a:ext cx="5111386" cy="523220"/>
          </a:xfrm>
          <a:prstGeom prst="rect">
            <a:avLst/>
          </a:prstGeom>
          <a:noFill/>
        </p:spPr>
        <p:txBody>
          <a:bodyPr wrap="square" rtlCol="0">
            <a:spAutoFit/>
          </a:bodyPr>
          <a:lstStyle/>
          <a:p>
            <a:r>
              <a:rPr lang="en-US" sz="2800" b="1" dirty="0">
                <a:solidFill>
                  <a:srgbClr val="FF0000"/>
                </a:solidFill>
              </a:rPr>
              <a:t>Oxidation – loss of electrons</a:t>
            </a:r>
          </a:p>
        </p:txBody>
      </p:sp>
      <p:sp>
        <p:nvSpPr>
          <p:cNvPr id="20" name="TextBox 19"/>
          <p:cNvSpPr txBox="1"/>
          <p:nvPr/>
        </p:nvSpPr>
        <p:spPr>
          <a:xfrm>
            <a:off x="4815240" y="5421607"/>
            <a:ext cx="5111386" cy="523220"/>
          </a:xfrm>
          <a:prstGeom prst="rect">
            <a:avLst/>
          </a:prstGeom>
          <a:noFill/>
        </p:spPr>
        <p:txBody>
          <a:bodyPr wrap="square" rtlCol="0">
            <a:spAutoFit/>
          </a:bodyPr>
          <a:lstStyle/>
          <a:p>
            <a:r>
              <a:rPr lang="en-US" sz="2800" b="1" dirty="0">
                <a:solidFill>
                  <a:srgbClr val="00B0F0"/>
                </a:solidFill>
              </a:rPr>
              <a:t>Reduction – gain of electrons</a:t>
            </a:r>
          </a:p>
        </p:txBody>
      </p:sp>
      <p:cxnSp>
        <p:nvCxnSpPr>
          <p:cNvPr id="23" name="Straight Connector 22"/>
          <p:cNvCxnSpPr/>
          <p:nvPr/>
        </p:nvCxnSpPr>
        <p:spPr>
          <a:xfrm flipV="1">
            <a:off x="3220872" y="2975212"/>
            <a:ext cx="696035" cy="2320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116128" y="2975212"/>
            <a:ext cx="696035" cy="2320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24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9"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Metals Reactions with Acids</a:t>
            </a:r>
          </a:p>
        </p:txBody>
      </p:sp>
      <p:sp>
        <p:nvSpPr>
          <p:cNvPr id="3" name="Content Placeholder 2"/>
          <p:cNvSpPr>
            <a:spLocks noGrp="1"/>
          </p:cNvSpPr>
          <p:nvPr>
            <p:ph idx="1"/>
          </p:nvPr>
        </p:nvSpPr>
        <p:spPr/>
        <p:txBody>
          <a:bodyPr/>
          <a:lstStyle/>
          <a:p>
            <a:pPr marL="0" indent="0">
              <a:buNone/>
            </a:pPr>
            <a:r>
              <a:rPr lang="en-US" u="sng" dirty="0">
                <a:sym typeface="Wingdings" panose="05000000000000000000" pitchFamily="2" charset="2"/>
              </a:rPr>
              <a:t>Half Equations (Generic)</a:t>
            </a:r>
            <a:endParaRPr lang="en-US" dirty="0">
              <a:sym typeface="Wingdings" panose="05000000000000000000" pitchFamily="2" charset="2"/>
            </a:endParaRPr>
          </a:p>
          <a:p>
            <a:r>
              <a:rPr lang="en-US" dirty="0">
                <a:sym typeface="Wingdings" panose="05000000000000000000" pitchFamily="2" charset="2"/>
              </a:rPr>
              <a:t>2M  2M</a:t>
            </a:r>
            <a:r>
              <a:rPr lang="en-US" baseline="30000" dirty="0">
                <a:sym typeface="Wingdings" panose="05000000000000000000" pitchFamily="2" charset="2"/>
              </a:rPr>
              <a:t>+ </a:t>
            </a:r>
            <a:r>
              <a:rPr lang="en-US" dirty="0">
                <a:sym typeface="Wingdings" panose="05000000000000000000" pitchFamily="2" charset="2"/>
              </a:rPr>
              <a:t>+ 2e</a:t>
            </a:r>
            <a:r>
              <a:rPr lang="en-US" baseline="30000" dirty="0">
                <a:sym typeface="Wingdings" panose="05000000000000000000" pitchFamily="2" charset="2"/>
              </a:rPr>
              <a:t>- </a:t>
            </a:r>
            <a:r>
              <a:rPr lang="en-US" dirty="0">
                <a:sym typeface="Wingdings" panose="05000000000000000000" pitchFamily="2" charset="2"/>
              </a:rPr>
              <a:t>  </a:t>
            </a:r>
          </a:p>
          <a:p>
            <a:r>
              <a:rPr lang="en-US" dirty="0">
                <a:sym typeface="Wingdings" panose="05000000000000000000" pitchFamily="2" charset="2"/>
              </a:rPr>
              <a:t>2H</a:t>
            </a:r>
            <a:r>
              <a:rPr lang="en-US" baseline="30000" dirty="0">
                <a:sym typeface="Wingdings" panose="05000000000000000000" pitchFamily="2" charset="2"/>
              </a:rPr>
              <a:t>+</a:t>
            </a:r>
            <a:r>
              <a:rPr lang="en-US" dirty="0">
                <a:sym typeface="Wingdings" panose="05000000000000000000" pitchFamily="2" charset="2"/>
              </a:rPr>
              <a:t> + 2e</a:t>
            </a:r>
            <a:r>
              <a:rPr lang="en-US" baseline="30000" dirty="0">
                <a:sym typeface="Wingdings" panose="05000000000000000000" pitchFamily="2" charset="2"/>
              </a:rPr>
              <a:t>-</a:t>
            </a:r>
            <a:r>
              <a:rPr lang="en-US" dirty="0">
                <a:sym typeface="Wingdings" panose="05000000000000000000" pitchFamily="2" charset="2"/>
              </a:rPr>
              <a:t>  H</a:t>
            </a:r>
            <a:r>
              <a:rPr lang="en-US" baseline="-25000" dirty="0">
                <a:sym typeface="Wingdings" panose="05000000000000000000" pitchFamily="2" charset="2"/>
              </a:rPr>
              <a:t>2</a:t>
            </a:r>
          </a:p>
          <a:p>
            <a:pPr marL="0" indent="0">
              <a:buNone/>
            </a:pPr>
            <a:endParaRPr lang="en-US" dirty="0"/>
          </a:p>
          <a:p>
            <a:pPr marL="0" indent="0">
              <a:buNone/>
            </a:pPr>
            <a:r>
              <a:rPr lang="en-US" sz="3200" dirty="0"/>
              <a:t>When metals react with acids…</a:t>
            </a:r>
          </a:p>
          <a:p>
            <a:pPr marL="0" indent="0">
              <a:buNone/>
            </a:pPr>
            <a:r>
              <a:rPr lang="en-US" sz="3200" dirty="0"/>
              <a:t>	…the metal is always oxidised.</a:t>
            </a:r>
          </a:p>
          <a:p>
            <a:pPr marL="0" indent="0">
              <a:buNone/>
            </a:pPr>
            <a:r>
              <a:rPr lang="en-US" sz="3200" dirty="0"/>
              <a:t>	…the hydrogen is always reduced.</a:t>
            </a:r>
            <a:endParaRPr lang="en-US" dirty="0"/>
          </a:p>
        </p:txBody>
      </p:sp>
    </p:spTree>
    <p:extLst>
      <p:ext uri="{BB962C8B-B14F-4D97-AF65-F5344CB8AC3E}">
        <p14:creationId xmlns:p14="http://schemas.microsoft.com/office/powerpoint/2010/main" val="876096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838200" y="1661758"/>
            <a:ext cx="11111552" cy="4819294"/>
          </a:xfrm>
        </p:spPr>
        <p:txBody>
          <a:bodyPr>
            <a:normAutofit lnSpcReduction="10000"/>
          </a:bodyPr>
          <a:lstStyle/>
          <a:p>
            <a:pPr marL="0" indent="0">
              <a:buNone/>
            </a:pPr>
            <a:r>
              <a:rPr lang="en-US" dirty="0"/>
              <a:t>Learning Objectives:</a:t>
            </a:r>
          </a:p>
          <a:p>
            <a:pPr marL="514350" indent="-514350">
              <a:buFont typeface="+mj-lt"/>
              <a:buAutoNum type="arabicPeriod"/>
            </a:pPr>
            <a:r>
              <a:rPr lang="en-US" dirty="0"/>
              <a:t>Define the terms oxidation and reduction in terms of oxygen.</a:t>
            </a:r>
          </a:p>
          <a:p>
            <a:pPr marL="514350" indent="-514350">
              <a:buFont typeface="+mj-lt"/>
              <a:buAutoNum type="arabicPeriod"/>
            </a:pPr>
            <a:r>
              <a:rPr lang="en-US" dirty="0"/>
              <a:t>Recall that metal oxide formation is oxidation.</a:t>
            </a:r>
          </a:p>
          <a:p>
            <a:pPr marL="514350" indent="-514350">
              <a:buFont typeface="+mj-lt"/>
              <a:buAutoNum type="arabicPeriod"/>
            </a:pPr>
            <a:r>
              <a:rPr lang="en-US" dirty="0"/>
              <a:t>Describe how metals can be extracted using reduction with carbon.</a:t>
            </a:r>
          </a:p>
          <a:p>
            <a:pPr marL="514350" indent="-514350">
              <a:buFont typeface="+mj-lt"/>
              <a:buAutoNum type="arabicPeriod"/>
            </a:pPr>
            <a:r>
              <a:rPr lang="en-US" dirty="0"/>
              <a:t>Describe what a displacement reaction is.</a:t>
            </a:r>
          </a:p>
          <a:p>
            <a:pPr marL="514350" indent="-514350">
              <a:buFont typeface="+mj-lt"/>
              <a:buAutoNum type="arabicPeriod"/>
            </a:pPr>
            <a:r>
              <a:rPr lang="en-US" dirty="0"/>
              <a:t>Use the reactivity series to predict the products of displacement.</a:t>
            </a:r>
          </a:p>
          <a:p>
            <a:pPr marL="514350" indent="-514350">
              <a:buFont typeface="+mj-lt"/>
              <a:buAutoNum type="arabicPeriod"/>
            </a:pPr>
            <a:r>
              <a:rPr lang="en-US" dirty="0"/>
              <a:t>Write ionic equations for displacement reactions.</a:t>
            </a:r>
          </a:p>
          <a:p>
            <a:pPr marL="514350" indent="-514350">
              <a:buFont typeface="+mj-lt"/>
              <a:buAutoNum type="arabicPeriod"/>
            </a:pPr>
            <a:r>
              <a:rPr lang="en-US" dirty="0"/>
              <a:t>Define oxidation, reduction, and redox in terms of electrons.</a:t>
            </a:r>
          </a:p>
          <a:p>
            <a:pPr marL="514350" indent="-514350">
              <a:buFont typeface="+mj-lt"/>
              <a:buAutoNum type="arabicPeriod"/>
            </a:pPr>
            <a:r>
              <a:rPr lang="en-US" dirty="0"/>
              <a:t>Identify what is being oxidised and reduced using half equation for redox reactions.</a:t>
            </a:r>
          </a:p>
        </p:txBody>
      </p:sp>
      <p:sp>
        <p:nvSpPr>
          <p:cNvPr id="2" name="Title 1"/>
          <p:cNvSpPr>
            <a:spLocks noGrp="1"/>
          </p:cNvSpPr>
          <p:nvPr>
            <p:ph type="title"/>
          </p:nvPr>
        </p:nvSpPr>
        <p:spPr/>
        <p:txBody>
          <a:bodyPr/>
          <a:lstStyle/>
          <a:p>
            <a:r>
              <a:rPr lang="en-US" dirty="0"/>
              <a:t>L4: Redox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6" y="2083993"/>
            <a:ext cx="591133" cy="45243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5" y="2536424"/>
            <a:ext cx="591133" cy="452431"/>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5" y="3052561"/>
            <a:ext cx="591133" cy="452431"/>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4" y="3538922"/>
            <a:ext cx="591133" cy="452431"/>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3" y="4000040"/>
            <a:ext cx="591133" cy="452431"/>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3" y="4414831"/>
            <a:ext cx="591133" cy="45243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3" y="4867262"/>
            <a:ext cx="591133" cy="452431"/>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2" y="5319693"/>
            <a:ext cx="591133" cy="452431"/>
          </a:xfrm>
          <a:prstGeom prst="rect">
            <a:avLst/>
          </a:prstGeom>
        </p:spPr>
      </p:pic>
    </p:spTree>
    <p:extLst>
      <p:ext uri="{BB962C8B-B14F-4D97-AF65-F5344CB8AC3E}">
        <p14:creationId xmlns:p14="http://schemas.microsoft.com/office/powerpoint/2010/main" val="31029338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p:txBody>
          <a:bodyPr/>
          <a:lstStyle/>
          <a:p>
            <a:r>
              <a:rPr lang="en-US" dirty="0"/>
              <a:t>Pg. 140 from your textbook answer all practice questions (fast recall </a:t>
            </a:r>
            <a:r>
              <a:rPr lang="en-US"/>
              <a:t>and application).</a:t>
            </a:r>
            <a:endParaRPr lang="en-US" dirty="0"/>
          </a:p>
        </p:txBody>
      </p:sp>
    </p:spTree>
    <p:extLst>
      <p:ext uri="{BB962C8B-B14F-4D97-AF65-F5344CB8AC3E}">
        <p14:creationId xmlns:p14="http://schemas.microsoft.com/office/powerpoint/2010/main" val="207668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763"/>
            <a:ext cx="10515600" cy="1325563"/>
          </a:xfrm>
        </p:spPr>
        <p:txBody>
          <a:bodyPr/>
          <a:lstStyle/>
          <a:p>
            <a:r>
              <a:rPr lang="en-US" dirty="0"/>
              <a:t>Simple Definitions</a:t>
            </a:r>
          </a:p>
        </p:txBody>
      </p:sp>
      <p:sp>
        <p:nvSpPr>
          <p:cNvPr id="3" name="Content Placeholder 2"/>
          <p:cNvSpPr>
            <a:spLocks noGrp="1"/>
          </p:cNvSpPr>
          <p:nvPr>
            <p:ph idx="1"/>
          </p:nvPr>
        </p:nvSpPr>
        <p:spPr>
          <a:xfrm>
            <a:off x="838200" y="1690688"/>
            <a:ext cx="10515600" cy="4804705"/>
          </a:xfrm>
        </p:spPr>
        <p:txBody>
          <a:bodyPr>
            <a:normAutofit/>
          </a:bodyPr>
          <a:lstStyle/>
          <a:p>
            <a:r>
              <a:rPr lang="en-US" sz="5400" b="1" dirty="0">
                <a:solidFill>
                  <a:srgbClr val="FF0000"/>
                </a:solidFill>
              </a:rPr>
              <a:t>Oxidation</a:t>
            </a:r>
          </a:p>
          <a:p>
            <a:pPr lvl="1"/>
            <a:r>
              <a:rPr lang="en-US" sz="5400" dirty="0"/>
              <a:t>The </a:t>
            </a:r>
            <a:r>
              <a:rPr lang="en-US" sz="5400" b="1" dirty="0">
                <a:solidFill>
                  <a:srgbClr val="FF0000"/>
                </a:solidFill>
              </a:rPr>
              <a:t>gain</a:t>
            </a:r>
            <a:r>
              <a:rPr lang="en-US" sz="5400" dirty="0"/>
              <a:t> of </a:t>
            </a:r>
            <a:r>
              <a:rPr lang="en-US" sz="5400" b="1" dirty="0">
                <a:solidFill>
                  <a:srgbClr val="FF0000"/>
                </a:solidFill>
              </a:rPr>
              <a:t>oxygen</a:t>
            </a:r>
          </a:p>
          <a:p>
            <a:pPr marL="0" indent="0">
              <a:buNone/>
            </a:pPr>
            <a:endParaRPr lang="en-US" sz="6000" b="1" dirty="0">
              <a:solidFill>
                <a:srgbClr val="FF0000"/>
              </a:solidFill>
            </a:endParaRPr>
          </a:p>
          <a:p>
            <a:r>
              <a:rPr lang="en-US" sz="5400" b="1" dirty="0">
                <a:solidFill>
                  <a:srgbClr val="0070C0"/>
                </a:solidFill>
              </a:rPr>
              <a:t>Reduction</a:t>
            </a:r>
          </a:p>
          <a:p>
            <a:pPr lvl="1"/>
            <a:r>
              <a:rPr lang="en-US" sz="5400" dirty="0"/>
              <a:t>The </a:t>
            </a:r>
            <a:r>
              <a:rPr lang="en-US" sz="5400" b="1" dirty="0">
                <a:solidFill>
                  <a:srgbClr val="0070C0"/>
                </a:solidFill>
              </a:rPr>
              <a:t>loss</a:t>
            </a:r>
            <a:r>
              <a:rPr lang="en-US" sz="5400" dirty="0"/>
              <a:t> of </a:t>
            </a:r>
            <a:r>
              <a:rPr lang="en-US" sz="5400" b="1" dirty="0">
                <a:solidFill>
                  <a:srgbClr val="0070C0"/>
                </a:solidFill>
              </a:rPr>
              <a:t>oxygen </a:t>
            </a:r>
          </a:p>
          <a:p>
            <a:pPr marL="0" indent="0">
              <a:buNone/>
            </a:pPr>
            <a:endParaRPr lang="en-US" sz="3200" b="1" dirty="0">
              <a:solidFill>
                <a:srgbClr val="FF0000"/>
              </a:solidFill>
            </a:endParaRPr>
          </a:p>
        </p:txBody>
      </p:sp>
    </p:spTree>
    <p:extLst>
      <p:ext uri="{BB962C8B-B14F-4D97-AF65-F5344CB8AC3E}">
        <p14:creationId xmlns:p14="http://schemas.microsoft.com/office/powerpoint/2010/main" val="2716096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838200" y="1661758"/>
            <a:ext cx="11111552" cy="4819294"/>
          </a:xfrm>
        </p:spPr>
        <p:txBody>
          <a:bodyPr>
            <a:normAutofit lnSpcReduction="10000"/>
          </a:bodyPr>
          <a:lstStyle/>
          <a:p>
            <a:pPr marL="0" indent="0">
              <a:buNone/>
            </a:pPr>
            <a:r>
              <a:rPr lang="en-US" dirty="0"/>
              <a:t>Learning Objectives:</a:t>
            </a:r>
          </a:p>
          <a:p>
            <a:pPr marL="514350" indent="-514350">
              <a:buFont typeface="+mj-lt"/>
              <a:buAutoNum type="arabicPeriod"/>
            </a:pPr>
            <a:r>
              <a:rPr lang="en-US" dirty="0"/>
              <a:t>Define the terms oxidation and reduction in terms of oxygen.</a:t>
            </a:r>
          </a:p>
          <a:p>
            <a:pPr marL="514350" indent="-514350">
              <a:buFont typeface="+mj-lt"/>
              <a:buAutoNum type="arabicPeriod"/>
            </a:pPr>
            <a:r>
              <a:rPr lang="en-US" dirty="0"/>
              <a:t>Recall that metal oxide formation is oxidation.</a:t>
            </a:r>
          </a:p>
          <a:p>
            <a:pPr marL="514350" indent="-514350">
              <a:buFont typeface="+mj-lt"/>
              <a:buAutoNum type="arabicPeriod"/>
            </a:pPr>
            <a:r>
              <a:rPr lang="en-US" dirty="0"/>
              <a:t>Describe how metals can be extracted using reduction with carbon.</a:t>
            </a:r>
          </a:p>
          <a:p>
            <a:pPr marL="514350" indent="-514350">
              <a:buFont typeface="+mj-lt"/>
              <a:buAutoNum type="arabicPeriod"/>
            </a:pPr>
            <a:r>
              <a:rPr lang="en-US" dirty="0"/>
              <a:t>Describe what a displacement reaction is.</a:t>
            </a:r>
          </a:p>
          <a:p>
            <a:pPr marL="514350" indent="-514350">
              <a:buFont typeface="+mj-lt"/>
              <a:buAutoNum type="arabicPeriod"/>
            </a:pPr>
            <a:r>
              <a:rPr lang="en-US" dirty="0"/>
              <a:t>Use the reactivity series to predict the products of displacement.</a:t>
            </a:r>
          </a:p>
          <a:p>
            <a:pPr marL="514350" indent="-514350">
              <a:buFont typeface="+mj-lt"/>
              <a:buAutoNum type="arabicPeriod"/>
            </a:pPr>
            <a:r>
              <a:rPr lang="en-US" dirty="0"/>
              <a:t>Write ionic equations for displacement reactions.</a:t>
            </a:r>
          </a:p>
          <a:p>
            <a:pPr marL="514350" indent="-514350">
              <a:buFont typeface="+mj-lt"/>
              <a:buAutoNum type="arabicPeriod"/>
            </a:pPr>
            <a:r>
              <a:rPr lang="en-US" dirty="0"/>
              <a:t>Define oxidation, reduction, and redox in terms of electrons.</a:t>
            </a:r>
          </a:p>
          <a:p>
            <a:pPr marL="514350" indent="-514350">
              <a:buFont typeface="+mj-lt"/>
              <a:buAutoNum type="arabicPeriod"/>
            </a:pPr>
            <a:r>
              <a:rPr lang="en-US" dirty="0"/>
              <a:t>Identify what is being oxidised and reduced using half equation for redox reactions.</a:t>
            </a:r>
          </a:p>
        </p:txBody>
      </p:sp>
      <p:sp>
        <p:nvSpPr>
          <p:cNvPr id="2" name="Title 1"/>
          <p:cNvSpPr>
            <a:spLocks noGrp="1"/>
          </p:cNvSpPr>
          <p:nvPr>
            <p:ph type="title"/>
          </p:nvPr>
        </p:nvSpPr>
        <p:spPr/>
        <p:txBody>
          <a:bodyPr/>
          <a:lstStyle/>
          <a:p>
            <a:r>
              <a:rPr lang="en-US" dirty="0"/>
              <a:t>L4: Redox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6" y="2083993"/>
            <a:ext cx="591133" cy="452431"/>
          </a:xfrm>
          <a:prstGeom prst="rect">
            <a:avLst/>
          </a:prstGeom>
        </p:spPr>
      </p:pic>
    </p:spTree>
    <p:extLst>
      <p:ext uri="{BB962C8B-B14F-4D97-AF65-F5344CB8AC3E}">
        <p14:creationId xmlns:p14="http://schemas.microsoft.com/office/powerpoint/2010/main" val="228874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370" y="178975"/>
            <a:ext cx="10515600" cy="1325563"/>
          </a:xfrm>
        </p:spPr>
        <p:txBody>
          <a:bodyPr/>
          <a:lstStyle/>
          <a:p>
            <a:r>
              <a:rPr lang="en-US" dirty="0"/>
              <a:t>Metal Oxide Formation is Oxidation</a:t>
            </a:r>
          </a:p>
        </p:txBody>
      </p:sp>
      <p:sp>
        <p:nvSpPr>
          <p:cNvPr id="3" name="Content Placeholder 2"/>
          <p:cNvSpPr>
            <a:spLocks noGrp="1"/>
          </p:cNvSpPr>
          <p:nvPr>
            <p:ph idx="1"/>
          </p:nvPr>
        </p:nvSpPr>
        <p:spPr>
          <a:xfrm>
            <a:off x="633244" y="1431483"/>
            <a:ext cx="11064766" cy="2099991"/>
          </a:xfrm>
        </p:spPr>
        <p:txBody>
          <a:bodyPr>
            <a:normAutofit/>
          </a:bodyPr>
          <a:lstStyle/>
          <a:p>
            <a:pPr marL="0" indent="0" algn="ctr">
              <a:buNone/>
            </a:pPr>
            <a:r>
              <a:rPr lang="en-US" sz="4000" b="1" dirty="0">
                <a:solidFill>
                  <a:srgbClr val="FF0000"/>
                </a:solidFill>
              </a:rPr>
              <a:t>metal + oxygen </a:t>
            </a:r>
            <a:r>
              <a:rPr lang="en-US" sz="4000" b="1" dirty="0">
                <a:solidFill>
                  <a:srgbClr val="FF0000"/>
                </a:solidFill>
                <a:sym typeface="Wingdings" panose="05000000000000000000" pitchFamily="2" charset="2"/>
              </a:rPr>
              <a:t> metal oxide</a:t>
            </a:r>
          </a:p>
          <a:p>
            <a:endParaRPr lang="en-US" sz="100" dirty="0">
              <a:sym typeface="Wingdings" panose="05000000000000000000" pitchFamily="2" charset="2"/>
            </a:endParaRPr>
          </a:p>
          <a:p>
            <a:r>
              <a:rPr lang="en-US" sz="3200" b="1" dirty="0">
                <a:solidFill>
                  <a:srgbClr val="FF0000"/>
                </a:solidFill>
              </a:rPr>
              <a:t>Oxygen</a:t>
            </a:r>
            <a:r>
              <a:rPr lang="en-US" sz="3200" dirty="0"/>
              <a:t> is being </a:t>
            </a:r>
            <a:r>
              <a:rPr lang="en-US" sz="3200" b="1" dirty="0">
                <a:solidFill>
                  <a:srgbClr val="FF0000"/>
                </a:solidFill>
              </a:rPr>
              <a:t>added</a:t>
            </a:r>
            <a:r>
              <a:rPr lang="en-US" sz="3200" dirty="0"/>
              <a:t> so it is an </a:t>
            </a:r>
            <a:r>
              <a:rPr lang="en-US" sz="3200" b="1" dirty="0">
                <a:solidFill>
                  <a:srgbClr val="FF0000"/>
                </a:solidFill>
              </a:rPr>
              <a:t>oxidation reaction</a:t>
            </a:r>
            <a:r>
              <a:rPr lang="en-US" sz="3200" dirty="0"/>
              <a:t>.</a:t>
            </a:r>
          </a:p>
          <a:p>
            <a:r>
              <a:rPr lang="en-US" sz="3200" dirty="0"/>
              <a:t>The </a:t>
            </a:r>
            <a:r>
              <a:rPr lang="en-US" sz="3200" b="1" dirty="0">
                <a:solidFill>
                  <a:srgbClr val="FF0000"/>
                </a:solidFill>
              </a:rPr>
              <a:t>metal</a:t>
            </a:r>
            <a:r>
              <a:rPr lang="en-US" sz="3200" dirty="0"/>
              <a:t> is said to be </a:t>
            </a:r>
            <a:r>
              <a:rPr lang="en-US" sz="3200" b="1" dirty="0">
                <a:solidFill>
                  <a:srgbClr val="FF0000"/>
                </a:solidFill>
              </a:rPr>
              <a:t>oxidised</a:t>
            </a:r>
            <a:r>
              <a:rPr lang="en-US" sz="3200" dirty="0"/>
              <a:t>.</a:t>
            </a:r>
          </a:p>
          <a:p>
            <a:endParaRPr lang="en-US" sz="3200" dirty="0"/>
          </a:p>
        </p:txBody>
      </p:sp>
      <p:pic>
        <p:nvPicPr>
          <p:cNvPr id="1026" name="Picture 2" descr="https://cherylwashere.files.wordpress.com/2014/12/statue_of_liber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44" y="3709998"/>
            <a:ext cx="5972504" cy="26279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05297" y="3626069"/>
            <a:ext cx="5092262" cy="3016210"/>
          </a:xfrm>
          <a:prstGeom prst="rect">
            <a:avLst/>
          </a:prstGeom>
          <a:noFill/>
        </p:spPr>
        <p:txBody>
          <a:bodyPr wrap="square" rtlCol="0">
            <a:spAutoFit/>
          </a:bodyPr>
          <a:lstStyle/>
          <a:p>
            <a:r>
              <a:rPr lang="en-US" sz="2800" dirty="0"/>
              <a:t>Example:</a:t>
            </a:r>
          </a:p>
          <a:p>
            <a:endParaRPr lang="en-US" sz="900" dirty="0"/>
          </a:p>
          <a:p>
            <a:r>
              <a:rPr lang="en-US" sz="2800" dirty="0"/>
              <a:t>Metals </a:t>
            </a:r>
            <a:r>
              <a:rPr lang="en-US" sz="2800" b="1" dirty="0">
                <a:solidFill>
                  <a:srgbClr val="FF0000"/>
                </a:solidFill>
              </a:rPr>
              <a:t>tarnish</a:t>
            </a:r>
            <a:r>
              <a:rPr lang="en-US" sz="2800" dirty="0"/>
              <a:t> when they react with </a:t>
            </a:r>
            <a:r>
              <a:rPr lang="en-US" sz="2800" b="1" dirty="0">
                <a:solidFill>
                  <a:srgbClr val="FF0000"/>
                </a:solidFill>
              </a:rPr>
              <a:t>air</a:t>
            </a:r>
            <a:r>
              <a:rPr lang="en-US" sz="2800" dirty="0"/>
              <a:t>, this is oxidation.</a:t>
            </a:r>
          </a:p>
          <a:p>
            <a:endParaRPr lang="en-US" sz="1100" dirty="0"/>
          </a:p>
          <a:p>
            <a:r>
              <a:rPr lang="en-US" sz="2800" dirty="0"/>
              <a:t>Copper + oxygen </a:t>
            </a:r>
            <a:r>
              <a:rPr lang="en-US" sz="2800" dirty="0">
                <a:sym typeface="Wingdings" panose="05000000000000000000" pitchFamily="2" charset="2"/>
              </a:rPr>
              <a:t> copper oxide</a:t>
            </a:r>
          </a:p>
          <a:p>
            <a:endParaRPr lang="en-US" sz="1200" dirty="0">
              <a:sym typeface="Wingdings" panose="05000000000000000000" pitchFamily="2" charset="2"/>
            </a:endParaRPr>
          </a:p>
          <a:p>
            <a:r>
              <a:rPr lang="en-US" sz="2800" dirty="0">
                <a:sym typeface="Wingdings" panose="05000000000000000000" pitchFamily="2" charset="2"/>
              </a:rPr>
              <a:t>2Cu + O</a:t>
            </a:r>
            <a:r>
              <a:rPr lang="en-US" sz="2800" baseline="-25000" dirty="0">
                <a:sym typeface="Wingdings" panose="05000000000000000000" pitchFamily="2" charset="2"/>
              </a:rPr>
              <a:t>2</a:t>
            </a:r>
            <a:r>
              <a:rPr lang="en-US" sz="2800" dirty="0">
                <a:sym typeface="Wingdings" panose="05000000000000000000" pitchFamily="2" charset="2"/>
              </a:rPr>
              <a:t>  2CuO</a:t>
            </a:r>
            <a:endParaRPr lang="en-US" sz="2800" dirty="0"/>
          </a:p>
          <a:p>
            <a:endParaRPr lang="en-US" dirty="0"/>
          </a:p>
        </p:txBody>
      </p:sp>
    </p:spTree>
    <p:extLst>
      <p:ext uri="{BB962C8B-B14F-4D97-AF65-F5344CB8AC3E}">
        <p14:creationId xmlns:p14="http://schemas.microsoft.com/office/powerpoint/2010/main" val="428862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838200" y="1661758"/>
            <a:ext cx="11111552" cy="4819294"/>
          </a:xfrm>
        </p:spPr>
        <p:txBody>
          <a:bodyPr>
            <a:normAutofit lnSpcReduction="10000"/>
          </a:bodyPr>
          <a:lstStyle/>
          <a:p>
            <a:pPr marL="0" indent="0">
              <a:buNone/>
            </a:pPr>
            <a:r>
              <a:rPr lang="en-US" dirty="0"/>
              <a:t>Learning Objectives:</a:t>
            </a:r>
          </a:p>
          <a:p>
            <a:pPr marL="514350" indent="-514350">
              <a:buFont typeface="+mj-lt"/>
              <a:buAutoNum type="arabicPeriod"/>
            </a:pPr>
            <a:r>
              <a:rPr lang="en-US" dirty="0"/>
              <a:t>Define the terms oxidation and reduction in terms of oxygen.</a:t>
            </a:r>
          </a:p>
          <a:p>
            <a:pPr marL="514350" indent="-514350">
              <a:buFont typeface="+mj-lt"/>
              <a:buAutoNum type="arabicPeriod"/>
            </a:pPr>
            <a:r>
              <a:rPr lang="en-US" dirty="0"/>
              <a:t>Recall that metal oxide formation is oxidation.</a:t>
            </a:r>
          </a:p>
          <a:p>
            <a:pPr marL="514350" indent="-514350">
              <a:buFont typeface="+mj-lt"/>
              <a:buAutoNum type="arabicPeriod"/>
            </a:pPr>
            <a:r>
              <a:rPr lang="en-US" dirty="0"/>
              <a:t>Describe how metals can be extracted using reduction with carbon.</a:t>
            </a:r>
          </a:p>
          <a:p>
            <a:pPr marL="514350" indent="-514350">
              <a:buFont typeface="+mj-lt"/>
              <a:buAutoNum type="arabicPeriod"/>
            </a:pPr>
            <a:r>
              <a:rPr lang="en-US" dirty="0"/>
              <a:t>Describe what a displacement reaction is.</a:t>
            </a:r>
          </a:p>
          <a:p>
            <a:pPr marL="514350" indent="-514350">
              <a:buFont typeface="+mj-lt"/>
              <a:buAutoNum type="arabicPeriod"/>
            </a:pPr>
            <a:r>
              <a:rPr lang="en-US" dirty="0"/>
              <a:t>Use the reactivity series to predict the products of displacement.</a:t>
            </a:r>
          </a:p>
          <a:p>
            <a:pPr marL="514350" indent="-514350">
              <a:buFont typeface="+mj-lt"/>
              <a:buAutoNum type="arabicPeriod"/>
            </a:pPr>
            <a:r>
              <a:rPr lang="en-US" dirty="0"/>
              <a:t>Write ionic equations for displacement reactions.</a:t>
            </a:r>
          </a:p>
          <a:p>
            <a:pPr marL="514350" indent="-514350">
              <a:buFont typeface="+mj-lt"/>
              <a:buAutoNum type="arabicPeriod"/>
            </a:pPr>
            <a:r>
              <a:rPr lang="en-US" dirty="0"/>
              <a:t>Define oxidation, reduction, and redox in terms of electrons.</a:t>
            </a:r>
          </a:p>
          <a:p>
            <a:pPr marL="514350" indent="-514350">
              <a:buFont typeface="+mj-lt"/>
              <a:buAutoNum type="arabicPeriod"/>
            </a:pPr>
            <a:r>
              <a:rPr lang="en-US" dirty="0"/>
              <a:t>Identify what is being oxidised and reduced using half equation for redox reactions.</a:t>
            </a:r>
          </a:p>
        </p:txBody>
      </p:sp>
      <p:sp>
        <p:nvSpPr>
          <p:cNvPr id="2" name="Title 1"/>
          <p:cNvSpPr>
            <a:spLocks noGrp="1"/>
          </p:cNvSpPr>
          <p:nvPr>
            <p:ph type="title"/>
          </p:nvPr>
        </p:nvSpPr>
        <p:spPr/>
        <p:txBody>
          <a:bodyPr/>
          <a:lstStyle/>
          <a:p>
            <a:r>
              <a:rPr lang="en-US" dirty="0"/>
              <a:t>L4: Redox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6" y="2083993"/>
            <a:ext cx="591133" cy="452431"/>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405" y="2536424"/>
            <a:ext cx="591133" cy="452431"/>
          </a:xfrm>
          <a:prstGeom prst="rect">
            <a:avLst/>
          </a:prstGeom>
        </p:spPr>
      </p:pic>
    </p:spTree>
    <p:extLst>
      <p:ext uri="{BB962C8B-B14F-4D97-AF65-F5344CB8AC3E}">
        <p14:creationId xmlns:p14="http://schemas.microsoft.com/office/powerpoint/2010/main" val="4151749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Reactivity Series and Oxidation</a:t>
            </a:r>
          </a:p>
        </p:txBody>
      </p:sp>
      <p:sp>
        <p:nvSpPr>
          <p:cNvPr id="3" name="Content Placeholder 2"/>
          <p:cNvSpPr>
            <a:spLocks noGrp="1"/>
          </p:cNvSpPr>
          <p:nvPr>
            <p:ph idx="1"/>
          </p:nvPr>
        </p:nvSpPr>
        <p:spPr>
          <a:xfrm>
            <a:off x="7126014" y="1690688"/>
            <a:ext cx="4572000" cy="4930829"/>
          </a:xfrm>
        </p:spPr>
        <p:txBody>
          <a:bodyPr>
            <a:normAutofit lnSpcReduction="10000"/>
          </a:bodyPr>
          <a:lstStyle/>
          <a:p>
            <a:r>
              <a:rPr lang="en-US" sz="3200" b="1" dirty="0">
                <a:solidFill>
                  <a:srgbClr val="FF0000"/>
                </a:solidFill>
              </a:rPr>
              <a:t>Unreactive metals </a:t>
            </a:r>
            <a:r>
              <a:rPr lang="en-US" sz="3200" dirty="0"/>
              <a:t>at the </a:t>
            </a:r>
            <a:r>
              <a:rPr lang="en-US" sz="3200" b="1" dirty="0">
                <a:solidFill>
                  <a:srgbClr val="FF0000"/>
                </a:solidFill>
              </a:rPr>
              <a:t>bottom</a:t>
            </a:r>
            <a:r>
              <a:rPr lang="en-US" sz="3200" dirty="0"/>
              <a:t> of the reactivity series are found as </a:t>
            </a:r>
            <a:r>
              <a:rPr lang="en-US" sz="3200" b="1" dirty="0">
                <a:solidFill>
                  <a:srgbClr val="FF0000"/>
                </a:solidFill>
              </a:rPr>
              <a:t>pure metals </a:t>
            </a:r>
            <a:r>
              <a:rPr lang="en-US" sz="3200" dirty="0"/>
              <a:t>naturally.</a:t>
            </a:r>
          </a:p>
          <a:p>
            <a:endParaRPr lang="en-US" sz="1600" dirty="0"/>
          </a:p>
          <a:p>
            <a:r>
              <a:rPr lang="en-US" sz="3200" dirty="0"/>
              <a:t>They do </a:t>
            </a:r>
            <a:r>
              <a:rPr lang="en-US" sz="3200" b="1" dirty="0">
                <a:solidFill>
                  <a:srgbClr val="FF0000"/>
                </a:solidFill>
              </a:rPr>
              <a:t>NOT</a:t>
            </a:r>
            <a:r>
              <a:rPr lang="en-US" sz="3200" dirty="0"/>
              <a:t> oxidise easily.</a:t>
            </a:r>
          </a:p>
          <a:p>
            <a:endParaRPr lang="en-US" sz="1800" dirty="0"/>
          </a:p>
          <a:p>
            <a:r>
              <a:rPr lang="en-US" sz="3200" dirty="0"/>
              <a:t>This is a picture of the largest gold nugget ever found.</a:t>
            </a:r>
          </a:p>
          <a:p>
            <a:endParaRPr lang="en-US" dirty="0"/>
          </a:p>
        </p:txBody>
      </p:sp>
      <p:pic>
        <p:nvPicPr>
          <p:cNvPr id="5" name="Picture 2" descr="https://www.edplace.com/userfiles/image/Reactivity%20Series%20AD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220" y="1481172"/>
            <a:ext cx="3864631" cy="49914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272" y="1690688"/>
            <a:ext cx="6096528" cy="4572396"/>
          </a:xfrm>
          <a:prstGeom prst="rect">
            <a:avLst/>
          </a:prstGeom>
        </p:spPr>
      </p:pic>
    </p:spTree>
    <p:extLst>
      <p:ext uri="{BB962C8B-B14F-4D97-AF65-F5344CB8AC3E}">
        <p14:creationId xmlns:p14="http://schemas.microsoft.com/office/powerpoint/2010/main" val="75729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054" y="352064"/>
            <a:ext cx="6350876" cy="1325563"/>
          </a:xfrm>
        </p:spPr>
        <p:txBody>
          <a:bodyPr/>
          <a:lstStyle/>
          <a:p>
            <a:pPr algn="ctr"/>
            <a:r>
              <a:rPr lang="en-US" dirty="0"/>
              <a:t>Most Metals Found Naturally as Metal Oxides</a:t>
            </a:r>
          </a:p>
        </p:txBody>
      </p:sp>
      <p:sp>
        <p:nvSpPr>
          <p:cNvPr id="3" name="Content Placeholder 2"/>
          <p:cNvSpPr>
            <a:spLocks noGrp="1"/>
          </p:cNvSpPr>
          <p:nvPr>
            <p:ph idx="1"/>
          </p:nvPr>
        </p:nvSpPr>
        <p:spPr>
          <a:xfrm>
            <a:off x="456112" y="1904267"/>
            <a:ext cx="6911866" cy="4351338"/>
          </a:xfrm>
        </p:spPr>
        <p:txBody>
          <a:bodyPr>
            <a:noAutofit/>
          </a:bodyPr>
          <a:lstStyle/>
          <a:p>
            <a:r>
              <a:rPr lang="en-US" sz="3200" dirty="0"/>
              <a:t>However, </a:t>
            </a:r>
            <a:r>
              <a:rPr lang="en-US" sz="3200" b="1" dirty="0">
                <a:solidFill>
                  <a:srgbClr val="FF0000"/>
                </a:solidFill>
              </a:rPr>
              <a:t>most metals </a:t>
            </a:r>
            <a:r>
              <a:rPr lang="en-US" sz="3200" dirty="0"/>
              <a:t>have already reacted with air and become </a:t>
            </a:r>
            <a:r>
              <a:rPr lang="en-US" sz="3200" b="1" dirty="0">
                <a:solidFill>
                  <a:srgbClr val="FF0000"/>
                </a:solidFill>
              </a:rPr>
              <a:t>oxidised</a:t>
            </a:r>
            <a:r>
              <a:rPr lang="en-US" sz="3200" dirty="0"/>
              <a:t> into </a:t>
            </a:r>
            <a:r>
              <a:rPr lang="en-US" sz="3200" b="1" dirty="0">
                <a:solidFill>
                  <a:srgbClr val="FF0000"/>
                </a:solidFill>
              </a:rPr>
              <a:t>metal oxide </a:t>
            </a:r>
            <a:r>
              <a:rPr lang="en-US" sz="3200" dirty="0"/>
              <a:t>compounds.</a:t>
            </a:r>
          </a:p>
          <a:p>
            <a:endParaRPr lang="en-US" sz="1050" dirty="0"/>
          </a:p>
          <a:p>
            <a:r>
              <a:rPr lang="en-US" sz="3200" dirty="0"/>
              <a:t>Before these metals can be used they have to be </a:t>
            </a:r>
            <a:r>
              <a:rPr lang="en-US" sz="3200" b="1" dirty="0">
                <a:solidFill>
                  <a:srgbClr val="FF0000"/>
                </a:solidFill>
              </a:rPr>
              <a:t>extracted</a:t>
            </a:r>
            <a:r>
              <a:rPr lang="en-US" sz="3200" dirty="0"/>
              <a:t> by </a:t>
            </a:r>
            <a:r>
              <a:rPr lang="en-US" sz="3200" b="1" dirty="0">
                <a:solidFill>
                  <a:srgbClr val="FF0000"/>
                </a:solidFill>
              </a:rPr>
              <a:t>removing the oxygen</a:t>
            </a:r>
            <a:r>
              <a:rPr lang="en-US" sz="3200" dirty="0"/>
              <a:t>.</a:t>
            </a:r>
          </a:p>
          <a:p>
            <a:endParaRPr lang="en-US" sz="1200" dirty="0"/>
          </a:p>
          <a:p>
            <a:r>
              <a:rPr lang="en-US" sz="3200" dirty="0"/>
              <a:t>This is a picture of copper ore before extraction (mostly copper oxide).</a:t>
            </a:r>
          </a:p>
        </p:txBody>
      </p:sp>
      <p:pic>
        <p:nvPicPr>
          <p:cNvPr id="2050" name="Picture 2" descr="https://www.edplace.com/userfiles/image/Reactivity%20Series%20AD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5726" y="1510317"/>
            <a:ext cx="3864631" cy="4991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89076" y="268014"/>
            <a:ext cx="4792717" cy="1015663"/>
          </a:xfrm>
          <a:prstGeom prst="rect">
            <a:avLst/>
          </a:prstGeom>
          <a:noFill/>
          <a:ln>
            <a:solidFill>
              <a:srgbClr val="FF0000"/>
            </a:solidFill>
          </a:ln>
        </p:spPr>
        <p:txBody>
          <a:bodyPr wrap="square" rtlCol="0">
            <a:spAutoFit/>
          </a:bodyPr>
          <a:lstStyle/>
          <a:p>
            <a:r>
              <a:rPr lang="en-US" sz="2000" b="1" dirty="0">
                <a:solidFill>
                  <a:srgbClr val="FF0000"/>
                </a:solidFill>
              </a:rPr>
              <a:t>Note</a:t>
            </a:r>
            <a:r>
              <a:rPr lang="en-US" sz="2000" dirty="0"/>
              <a:t>: Reactivity series ranks metals in order of reactivity but the non-metals carbon and hydrogen are added as reference points.</a:t>
            </a:r>
            <a:endParaRPr lang="en-US" dirty="0"/>
          </a:p>
        </p:txBody>
      </p:sp>
      <p:pic>
        <p:nvPicPr>
          <p:cNvPr id="2054" name="Picture 6" descr="http://img1.exportersindia.com/product_images/bc-full/dir_103/3084991/copper-ore-11650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5726" y="2614280"/>
            <a:ext cx="3908415" cy="293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54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2050"/>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1980</Words>
  <Application>Microsoft Office PowerPoint</Application>
  <PresentationFormat>Widescreen</PresentationFormat>
  <Paragraphs>276</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Starter</vt:lpstr>
      <vt:lpstr>Starter</vt:lpstr>
      <vt:lpstr>L4: Redox</vt:lpstr>
      <vt:lpstr>Simple Definitions</vt:lpstr>
      <vt:lpstr>L4: Redox</vt:lpstr>
      <vt:lpstr>Metal Oxide Formation is Oxidation</vt:lpstr>
      <vt:lpstr>L4: Redox</vt:lpstr>
      <vt:lpstr>Reactivity Series and Oxidation</vt:lpstr>
      <vt:lpstr>Most Metals Found Naturally as Metal Oxides</vt:lpstr>
      <vt:lpstr>Extraction:  Reduction With Carbon</vt:lpstr>
      <vt:lpstr>PowerPoint Presentation</vt:lpstr>
      <vt:lpstr>L4: Redox</vt:lpstr>
      <vt:lpstr>Extraction:  Displacement Reactions</vt:lpstr>
      <vt:lpstr>Demo: Displacement Reactions</vt:lpstr>
      <vt:lpstr>Practice</vt:lpstr>
      <vt:lpstr>Answers</vt:lpstr>
      <vt:lpstr>L4: Redox</vt:lpstr>
      <vt:lpstr>Ionic Equations</vt:lpstr>
      <vt:lpstr>PowerPoint Presentation</vt:lpstr>
      <vt:lpstr>Practice</vt:lpstr>
      <vt:lpstr>Answers</vt:lpstr>
      <vt:lpstr>L4: Redox</vt:lpstr>
      <vt:lpstr>Harder Definitions (HIGHER TIER)</vt:lpstr>
      <vt:lpstr>L4: Redox</vt:lpstr>
      <vt:lpstr>Redox Reactions and Half Equations</vt:lpstr>
      <vt:lpstr>Redox Reactions</vt:lpstr>
      <vt:lpstr>Displacement Reactions are Redox Reactions</vt:lpstr>
      <vt:lpstr>Practice</vt:lpstr>
      <vt:lpstr>Answers</vt:lpstr>
      <vt:lpstr>Redox Reaction: Metals Reacting with Acids</vt:lpstr>
      <vt:lpstr>Redox Reaction: Metals Reacting with Acids</vt:lpstr>
      <vt:lpstr>Metals Reactions with Acids</vt:lpstr>
      <vt:lpstr>L4: Redox</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dc:title>
  <dc:creator>Penguizaur</dc:creator>
  <cp:lastModifiedBy>Penguizaur</cp:lastModifiedBy>
  <cp:revision>66</cp:revision>
  <dcterms:created xsi:type="dcterms:W3CDTF">2016-08-18T14:16:40Z</dcterms:created>
  <dcterms:modified xsi:type="dcterms:W3CDTF">2016-08-19T11:06:01Z</dcterms:modified>
</cp:coreProperties>
</file>