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0" r:id="rId10"/>
    <p:sldId id="264" r:id="rId11"/>
    <p:sldId id="265" r:id="rId12"/>
    <p:sldId id="266" r:id="rId13"/>
    <p:sldId id="271" r:id="rId14"/>
    <p:sldId id="267" r:id="rId15"/>
    <p:sldId id="268" r:id="rId16"/>
    <p:sldId id="269" r:id="rId17"/>
    <p:sldId id="273" r:id="rId18"/>
    <p:sldId id="272"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1" autoAdjust="0"/>
    <p:restoredTop sz="94660"/>
  </p:normalViewPr>
  <p:slideViewPr>
    <p:cSldViewPr snapToGrid="0">
      <p:cViewPr varScale="1">
        <p:scale>
          <a:sx n="61" d="100"/>
          <a:sy n="61" d="100"/>
        </p:scale>
        <p:origin x="96" y="11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E0EAB9A3-016F-4347-B0BF-7689F6D5447F}"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041BE-14B4-4E4C-BFE3-0C2E3A2F3031}" type="slidenum">
              <a:rPr lang="en-US" smtClean="0"/>
              <a:t>‹#›</a:t>
            </a:fld>
            <a:endParaRPr lang="en-US"/>
          </a:p>
        </p:txBody>
      </p:sp>
    </p:spTree>
    <p:extLst>
      <p:ext uri="{BB962C8B-B14F-4D97-AF65-F5344CB8AC3E}">
        <p14:creationId xmlns:p14="http://schemas.microsoft.com/office/powerpoint/2010/main" val="3150871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E0EAB9A3-016F-4347-B0BF-7689F6D5447F}"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041BE-14B4-4E4C-BFE3-0C2E3A2F3031}" type="slidenum">
              <a:rPr lang="en-US" smtClean="0"/>
              <a:t>‹#›</a:t>
            </a:fld>
            <a:endParaRPr lang="en-US"/>
          </a:p>
        </p:txBody>
      </p:sp>
    </p:spTree>
    <p:extLst>
      <p:ext uri="{BB962C8B-B14F-4D97-AF65-F5344CB8AC3E}">
        <p14:creationId xmlns:p14="http://schemas.microsoft.com/office/powerpoint/2010/main" val="4220877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E0EAB9A3-016F-4347-B0BF-7689F6D5447F}"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041BE-14B4-4E4C-BFE3-0C2E3A2F3031}" type="slidenum">
              <a:rPr lang="en-US" smtClean="0"/>
              <a:t>‹#›</a:t>
            </a:fld>
            <a:endParaRPr lang="en-US"/>
          </a:p>
        </p:txBody>
      </p:sp>
    </p:spTree>
    <p:extLst>
      <p:ext uri="{BB962C8B-B14F-4D97-AF65-F5344CB8AC3E}">
        <p14:creationId xmlns:p14="http://schemas.microsoft.com/office/powerpoint/2010/main" val="45372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E0EAB9A3-016F-4347-B0BF-7689F6D5447F}"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041BE-14B4-4E4C-BFE3-0C2E3A2F3031}" type="slidenum">
              <a:rPr lang="en-US" smtClean="0"/>
              <a:t>‹#›</a:t>
            </a:fld>
            <a:endParaRPr lang="en-US"/>
          </a:p>
        </p:txBody>
      </p:sp>
    </p:spTree>
    <p:extLst>
      <p:ext uri="{BB962C8B-B14F-4D97-AF65-F5344CB8AC3E}">
        <p14:creationId xmlns:p14="http://schemas.microsoft.com/office/powerpoint/2010/main" val="1309082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0EAB9A3-016F-4347-B0BF-7689F6D5447F}"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041BE-14B4-4E4C-BFE3-0C2E3A2F3031}" type="slidenum">
              <a:rPr lang="en-US" smtClean="0"/>
              <a:t>‹#›</a:t>
            </a:fld>
            <a:endParaRPr lang="en-US"/>
          </a:p>
        </p:txBody>
      </p:sp>
    </p:spTree>
    <p:extLst>
      <p:ext uri="{BB962C8B-B14F-4D97-AF65-F5344CB8AC3E}">
        <p14:creationId xmlns:p14="http://schemas.microsoft.com/office/powerpoint/2010/main" val="165418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E0EAB9A3-016F-4347-B0BF-7689F6D5447F}" type="datetimeFigureOut">
              <a:rPr lang="en-US" smtClean="0"/>
              <a:t>8/23/2016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041BE-14B4-4E4C-BFE3-0C2E3A2F3031}" type="slidenum">
              <a:rPr lang="en-US" smtClean="0"/>
              <a:t>‹#›</a:t>
            </a:fld>
            <a:endParaRPr lang="en-US"/>
          </a:p>
        </p:txBody>
      </p:sp>
    </p:spTree>
    <p:extLst>
      <p:ext uri="{BB962C8B-B14F-4D97-AF65-F5344CB8AC3E}">
        <p14:creationId xmlns:p14="http://schemas.microsoft.com/office/powerpoint/2010/main" val="4142316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E0EAB9A3-016F-4347-B0BF-7689F6D5447F}" type="datetimeFigureOut">
              <a:rPr lang="en-US" smtClean="0"/>
              <a:t>8/23/2016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A041BE-14B4-4E4C-BFE3-0C2E3A2F3031}" type="slidenum">
              <a:rPr lang="en-US" smtClean="0"/>
              <a:t>‹#›</a:t>
            </a:fld>
            <a:endParaRPr lang="en-US"/>
          </a:p>
        </p:txBody>
      </p:sp>
    </p:spTree>
    <p:extLst>
      <p:ext uri="{BB962C8B-B14F-4D97-AF65-F5344CB8AC3E}">
        <p14:creationId xmlns:p14="http://schemas.microsoft.com/office/powerpoint/2010/main" val="1115515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E0EAB9A3-016F-4347-B0BF-7689F6D5447F}" type="datetimeFigureOut">
              <a:rPr lang="en-US" smtClean="0"/>
              <a:t>8/23/2016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A041BE-14B4-4E4C-BFE3-0C2E3A2F3031}" type="slidenum">
              <a:rPr lang="en-US" smtClean="0"/>
              <a:t>‹#›</a:t>
            </a:fld>
            <a:endParaRPr lang="en-US"/>
          </a:p>
        </p:txBody>
      </p:sp>
    </p:spTree>
    <p:extLst>
      <p:ext uri="{BB962C8B-B14F-4D97-AF65-F5344CB8AC3E}">
        <p14:creationId xmlns:p14="http://schemas.microsoft.com/office/powerpoint/2010/main" val="2165909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EAB9A3-016F-4347-B0BF-7689F6D5447F}" type="datetimeFigureOut">
              <a:rPr lang="en-US" smtClean="0"/>
              <a:t>8/23/2016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A041BE-14B4-4E4C-BFE3-0C2E3A2F3031}" type="slidenum">
              <a:rPr lang="en-US" smtClean="0"/>
              <a:t>‹#›</a:t>
            </a:fld>
            <a:endParaRPr lang="en-US"/>
          </a:p>
        </p:txBody>
      </p:sp>
    </p:spTree>
    <p:extLst>
      <p:ext uri="{BB962C8B-B14F-4D97-AF65-F5344CB8AC3E}">
        <p14:creationId xmlns:p14="http://schemas.microsoft.com/office/powerpoint/2010/main" val="470409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EAB9A3-016F-4347-B0BF-7689F6D5447F}" type="datetimeFigureOut">
              <a:rPr lang="en-US" smtClean="0"/>
              <a:t>8/23/2016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041BE-14B4-4E4C-BFE3-0C2E3A2F3031}" type="slidenum">
              <a:rPr lang="en-US" smtClean="0"/>
              <a:t>‹#›</a:t>
            </a:fld>
            <a:endParaRPr lang="en-US"/>
          </a:p>
        </p:txBody>
      </p:sp>
    </p:spTree>
    <p:extLst>
      <p:ext uri="{BB962C8B-B14F-4D97-AF65-F5344CB8AC3E}">
        <p14:creationId xmlns:p14="http://schemas.microsoft.com/office/powerpoint/2010/main" val="1279315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EAB9A3-016F-4347-B0BF-7689F6D5447F}" type="datetimeFigureOut">
              <a:rPr lang="en-US" smtClean="0"/>
              <a:t>8/23/2016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041BE-14B4-4E4C-BFE3-0C2E3A2F3031}" type="slidenum">
              <a:rPr lang="en-US" smtClean="0"/>
              <a:t>‹#›</a:t>
            </a:fld>
            <a:endParaRPr lang="en-US"/>
          </a:p>
        </p:txBody>
      </p:sp>
    </p:spTree>
    <p:extLst>
      <p:ext uri="{BB962C8B-B14F-4D97-AF65-F5344CB8AC3E}">
        <p14:creationId xmlns:p14="http://schemas.microsoft.com/office/powerpoint/2010/main" val="3391220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EAB9A3-016F-4347-B0BF-7689F6D5447F}" type="datetimeFigureOut">
              <a:rPr lang="en-US" smtClean="0"/>
              <a:t>8/23/2016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041BE-14B4-4E4C-BFE3-0C2E3A2F3031}" type="slidenum">
              <a:rPr lang="en-US" smtClean="0"/>
              <a:t>‹#›</a:t>
            </a:fld>
            <a:endParaRPr lang="en-US"/>
          </a:p>
        </p:txBody>
      </p:sp>
    </p:spTree>
    <p:extLst>
      <p:ext uri="{BB962C8B-B14F-4D97-AF65-F5344CB8AC3E}">
        <p14:creationId xmlns:p14="http://schemas.microsoft.com/office/powerpoint/2010/main" val="2453538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Starter</a:t>
            </a:r>
          </a:p>
        </p:txBody>
      </p:sp>
      <p:sp>
        <p:nvSpPr>
          <p:cNvPr id="5" name="Content Placeholder 4"/>
          <p:cNvSpPr>
            <a:spLocks noGrp="1"/>
          </p:cNvSpPr>
          <p:nvPr>
            <p:ph idx="1"/>
          </p:nvPr>
        </p:nvSpPr>
        <p:spPr/>
        <p:txBody>
          <a:bodyPr>
            <a:normAutofit/>
          </a:bodyPr>
          <a:lstStyle/>
          <a:p>
            <a:r>
              <a:rPr lang="en-US" sz="3200" dirty="0"/>
              <a:t>Write out the balanced equation for the electrolysis of lead bromide.</a:t>
            </a:r>
          </a:p>
          <a:p>
            <a:r>
              <a:rPr lang="en-US" sz="3200" dirty="0"/>
              <a:t>Write two half equations to represent the reactions at both electrodes.</a:t>
            </a:r>
          </a:p>
          <a:p>
            <a:r>
              <a:rPr lang="en-US" sz="3200" dirty="0"/>
              <a:t>Label the half equations with:	</a:t>
            </a:r>
          </a:p>
          <a:p>
            <a:pPr lvl="1"/>
            <a:r>
              <a:rPr lang="en-US" sz="3200" dirty="0"/>
              <a:t>The electrode where the reaction took place</a:t>
            </a:r>
          </a:p>
          <a:p>
            <a:pPr lvl="1"/>
            <a:r>
              <a:rPr lang="en-US" sz="3200" dirty="0"/>
              <a:t>Oxidation or reduction?</a:t>
            </a:r>
          </a:p>
        </p:txBody>
      </p:sp>
    </p:spTree>
    <p:extLst>
      <p:ext uri="{BB962C8B-B14F-4D97-AF65-F5344CB8AC3E}">
        <p14:creationId xmlns:p14="http://schemas.microsoft.com/office/powerpoint/2010/main" val="2161089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Preferential Discharge of Ions</a:t>
            </a:r>
          </a:p>
        </p:txBody>
      </p:sp>
      <p:sp>
        <p:nvSpPr>
          <p:cNvPr id="3" name="Content Placeholder 2"/>
          <p:cNvSpPr>
            <a:spLocks noGrp="1"/>
          </p:cNvSpPr>
          <p:nvPr>
            <p:ph idx="1"/>
          </p:nvPr>
        </p:nvSpPr>
        <p:spPr>
          <a:xfrm>
            <a:off x="491359" y="1825625"/>
            <a:ext cx="5988269" cy="4351338"/>
          </a:xfrm>
        </p:spPr>
        <p:txBody>
          <a:bodyPr>
            <a:normAutofit/>
          </a:bodyPr>
          <a:lstStyle/>
          <a:p>
            <a:r>
              <a:rPr lang="en-US" sz="3200" b="1" dirty="0">
                <a:solidFill>
                  <a:srgbClr val="FF0000"/>
                </a:solidFill>
              </a:rPr>
              <a:t>Only one ion can be discharged </a:t>
            </a:r>
            <a:r>
              <a:rPr lang="en-US" sz="3200" dirty="0"/>
              <a:t>(removed from the solution by electrolysis reaction) </a:t>
            </a:r>
            <a:r>
              <a:rPr lang="en-US" sz="3200" b="1" dirty="0">
                <a:solidFill>
                  <a:srgbClr val="FF0000"/>
                </a:solidFill>
              </a:rPr>
              <a:t>at each electrode</a:t>
            </a:r>
            <a:r>
              <a:rPr lang="en-US" sz="3200" dirty="0"/>
              <a:t>.</a:t>
            </a:r>
          </a:p>
          <a:p>
            <a:endParaRPr lang="en-US" sz="3200" dirty="0"/>
          </a:p>
          <a:p>
            <a:r>
              <a:rPr lang="en-US" sz="3200" dirty="0"/>
              <a:t>Which ion is discharged depends on the </a:t>
            </a:r>
            <a:r>
              <a:rPr lang="en-US" sz="3200" b="1" dirty="0">
                <a:solidFill>
                  <a:srgbClr val="FF0000"/>
                </a:solidFill>
              </a:rPr>
              <a:t>reactivity</a:t>
            </a:r>
            <a:r>
              <a:rPr lang="en-US" sz="3200" dirty="0"/>
              <a:t> of the substances.</a:t>
            </a:r>
          </a:p>
        </p:txBody>
      </p:sp>
      <p:pic>
        <p:nvPicPr>
          <p:cNvPr id="1026" name="Picture 2" descr="http://www.ssc.education.ed.ac.uk/BSL/pictures/electrolys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9795" y="1825625"/>
            <a:ext cx="4979820" cy="4363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9575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Rules for Predicting Which Ions Discharged</a:t>
            </a:r>
          </a:p>
        </p:txBody>
      </p:sp>
      <p:sp>
        <p:nvSpPr>
          <p:cNvPr id="3" name="Content Placeholder 2"/>
          <p:cNvSpPr>
            <a:spLocks noGrp="1"/>
          </p:cNvSpPr>
          <p:nvPr>
            <p:ph idx="1"/>
          </p:nvPr>
        </p:nvSpPr>
        <p:spPr>
          <a:xfrm>
            <a:off x="299544" y="1842340"/>
            <a:ext cx="7677808" cy="4351338"/>
          </a:xfrm>
        </p:spPr>
        <p:txBody>
          <a:bodyPr>
            <a:normAutofit/>
          </a:bodyPr>
          <a:lstStyle/>
          <a:p>
            <a:pPr marL="0" indent="0">
              <a:buNone/>
            </a:pPr>
            <a:r>
              <a:rPr lang="en-US" sz="3600" dirty="0"/>
              <a:t>Cathode (-)</a:t>
            </a:r>
          </a:p>
          <a:p>
            <a:r>
              <a:rPr lang="en-US" sz="3200" dirty="0"/>
              <a:t>If the </a:t>
            </a:r>
            <a:r>
              <a:rPr lang="en-US" sz="3200" b="1" dirty="0">
                <a:solidFill>
                  <a:srgbClr val="FF0000"/>
                </a:solidFill>
              </a:rPr>
              <a:t>metal is more reactive than hydrogen </a:t>
            </a:r>
            <a:r>
              <a:rPr lang="en-US" sz="3200" dirty="0"/>
              <a:t>in the reactivity series, than hydrogen ions are discharged </a:t>
            </a:r>
            <a:r>
              <a:rPr lang="en-US" sz="3200" b="1" dirty="0">
                <a:solidFill>
                  <a:srgbClr val="FF0000"/>
                </a:solidFill>
              </a:rPr>
              <a:t>forming hydrogen gas</a:t>
            </a:r>
            <a:r>
              <a:rPr lang="en-US" sz="3200" dirty="0"/>
              <a:t>.</a:t>
            </a:r>
          </a:p>
          <a:p>
            <a:pPr marL="0" indent="0">
              <a:buNone/>
            </a:pPr>
            <a:endParaRPr lang="en-US" sz="3200" dirty="0"/>
          </a:p>
          <a:p>
            <a:r>
              <a:rPr lang="en-US" sz="3200" dirty="0"/>
              <a:t>If the </a:t>
            </a:r>
            <a:r>
              <a:rPr lang="en-US" sz="3200" b="1" dirty="0">
                <a:solidFill>
                  <a:srgbClr val="0070C0"/>
                </a:solidFill>
              </a:rPr>
              <a:t>metal is less reactive than hydrogen</a:t>
            </a:r>
            <a:r>
              <a:rPr lang="en-US" sz="3200" dirty="0"/>
              <a:t>, then the metal ions are discharged </a:t>
            </a:r>
            <a:r>
              <a:rPr lang="en-US" sz="3200" b="1" dirty="0">
                <a:solidFill>
                  <a:srgbClr val="0070C0"/>
                </a:solidFill>
              </a:rPr>
              <a:t>forming metal atoms (solid)</a:t>
            </a:r>
            <a:r>
              <a:rPr lang="en-US" sz="3200" dirty="0"/>
              <a:t>.</a:t>
            </a:r>
          </a:p>
        </p:txBody>
      </p:sp>
      <p:pic>
        <p:nvPicPr>
          <p:cNvPr id="2050" name="Picture 2" descr="http://a.files.bbci.co.uk/bam/live/content/zg2v9j6/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11753" y="1825623"/>
            <a:ext cx="3612385" cy="43847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733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Rules for Predicting Which Ions Discharged</a:t>
            </a:r>
          </a:p>
        </p:txBody>
      </p:sp>
      <p:sp>
        <p:nvSpPr>
          <p:cNvPr id="3" name="Content Placeholder 2"/>
          <p:cNvSpPr>
            <a:spLocks noGrp="1"/>
          </p:cNvSpPr>
          <p:nvPr>
            <p:ph idx="1"/>
          </p:nvPr>
        </p:nvSpPr>
        <p:spPr>
          <a:xfrm>
            <a:off x="580681" y="1814074"/>
            <a:ext cx="7378263" cy="4351338"/>
          </a:xfrm>
        </p:spPr>
        <p:txBody>
          <a:bodyPr>
            <a:noAutofit/>
          </a:bodyPr>
          <a:lstStyle/>
          <a:p>
            <a:pPr marL="0" indent="0">
              <a:buNone/>
            </a:pPr>
            <a:r>
              <a:rPr lang="en-US" sz="3600" dirty="0"/>
              <a:t>Anode (+)</a:t>
            </a:r>
          </a:p>
          <a:p>
            <a:r>
              <a:rPr lang="en-US" sz="3600" dirty="0"/>
              <a:t>If there are </a:t>
            </a:r>
            <a:r>
              <a:rPr lang="en-US" sz="3600" b="1" dirty="0">
                <a:solidFill>
                  <a:srgbClr val="FF0000"/>
                </a:solidFill>
              </a:rPr>
              <a:t>halide ions present </a:t>
            </a:r>
            <a:r>
              <a:rPr lang="en-US" sz="3600" dirty="0"/>
              <a:t>(group 7), than the halide ions are discharged to </a:t>
            </a:r>
            <a:r>
              <a:rPr lang="en-US" sz="3600" b="1" dirty="0">
                <a:solidFill>
                  <a:srgbClr val="FF0000"/>
                </a:solidFill>
              </a:rPr>
              <a:t>form halogens</a:t>
            </a:r>
            <a:r>
              <a:rPr lang="en-US" sz="3600" dirty="0"/>
              <a:t>.</a:t>
            </a:r>
          </a:p>
          <a:p>
            <a:endParaRPr lang="en-US" sz="3600" dirty="0"/>
          </a:p>
          <a:p>
            <a:r>
              <a:rPr lang="en-US" sz="3600" dirty="0"/>
              <a:t>If there are </a:t>
            </a:r>
            <a:r>
              <a:rPr lang="en-US" sz="3600" b="1" u="sng" dirty="0">
                <a:solidFill>
                  <a:srgbClr val="0070C0"/>
                </a:solidFill>
              </a:rPr>
              <a:t>NO</a:t>
            </a:r>
            <a:r>
              <a:rPr lang="en-US" sz="3600" b="1" dirty="0">
                <a:solidFill>
                  <a:srgbClr val="0070C0"/>
                </a:solidFill>
              </a:rPr>
              <a:t> halide ions present</a:t>
            </a:r>
            <a:r>
              <a:rPr lang="en-US" sz="3600" dirty="0"/>
              <a:t>, than hydroxide ions are discharged </a:t>
            </a:r>
            <a:r>
              <a:rPr lang="en-US" sz="3600" b="1" dirty="0">
                <a:solidFill>
                  <a:srgbClr val="0070C0"/>
                </a:solidFill>
              </a:rPr>
              <a:t>forming oxygen gas </a:t>
            </a:r>
            <a:r>
              <a:rPr lang="en-US" sz="3600" dirty="0"/>
              <a:t>and water.</a:t>
            </a:r>
          </a:p>
        </p:txBody>
      </p:sp>
      <p:pic>
        <p:nvPicPr>
          <p:cNvPr id="3074" name="Picture 2" descr="http://s3.amazonaws.com/engrade-myfiles/4073024026824052/group-7-halogens.jpg"/>
          <p:cNvPicPr>
            <a:picLocks noChangeAspect="1" noChangeArrowheads="1"/>
          </p:cNvPicPr>
          <p:nvPr/>
        </p:nvPicPr>
        <p:blipFill rotWithShape="1">
          <a:blip r:embed="rId2">
            <a:extLst>
              <a:ext uri="{28A0092B-C50C-407E-A947-70E740481C1C}">
                <a14:useLocalDpi xmlns:a14="http://schemas.microsoft.com/office/drawing/2010/main" val="0"/>
              </a:ext>
            </a:extLst>
          </a:blip>
          <a:srcRect r="-3258" b="39478"/>
          <a:stretch/>
        </p:blipFill>
        <p:spPr bwMode="auto">
          <a:xfrm>
            <a:off x="8054099" y="2650743"/>
            <a:ext cx="963776" cy="26780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3784502529"/>
              </p:ext>
            </p:extLst>
          </p:nvPr>
        </p:nvGraphicFramePr>
        <p:xfrm>
          <a:off x="9208184" y="2650742"/>
          <a:ext cx="2158754" cy="2654913"/>
        </p:xfrm>
        <a:graphic>
          <a:graphicData uri="http://schemas.openxmlformats.org/drawingml/2006/table">
            <a:tbl>
              <a:tblPr firstRow="1" bandRow="1">
                <a:tableStyleId>{0505E3EF-67EA-436B-97B2-0124C06EBD24}</a:tableStyleId>
              </a:tblPr>
              <a:tblGrid>
                <a:gridCol w="2158754">
                  <a:extLst>
                    <a:ext uri="{9D8B030D-6E8A-4147-A177-3AD203B41FA5}">
                      <a16:colId xmlns:a16="http://schemas.microsoft.com/office/drawing/2014/main" val="452181815"/>
                    </a:ext>
                  </a:extLst>
                </a:gridCol>
              </a:tblGrid>
              <a:tr h="884971">
                <a:tc>
                  <a:txBody>
                    <a:bodyPr/>
                    <a:lstStyle/>
                    <a:p>
                      <a:pPr algn="ctr"/>
                      <a:r>
                        <a:rPr lang="en-US" sz="3200" b="1" dirty="0"/>
                        <a:t>F</a:t>
                      </a:r>
                      <a:r>
                        <a:rPr lang="en-US" sz="3200" b="1" baseline="-25000" dirty="0"/>
                        <a:t>2 </a:t>
                      </a:r>
                      <a:r>
                        <a:rPr lang="en-US" sz="3200" b="1" dirty="0"/>
                        <a:t>- gas</a:t>
                      </a:r>
                    </a:p>
                  </a:txBody>
                  <a:tcPr/>
                </a:tc>
                <a:extLst>
                  <a:ext uri="{0D108BD9-81ED-4DB2-BD59-A6C34878D82A}">
                    <a16:rowId xmlns:a16="http://schemas.microsoft.com/office/drawing/2014/main" val="2273439487"/>
                  </a:ext>
                </a:extLst>
              </a:tr>
              <a:tr h="884971">
                <a:tc>
                  <a:txBody>
                    <a:bodyPr/>
                    <a:lstStyle/>
                    <a:p>
                      <a:pPr algn="ctr"/>
                      <a:r>
                        <a:rPr lang="en-US" sz="3200" b="1" dirty="0"/>
                        <a:t>Cl</a:t>
                      </a:r>
                      <a:r>
                        <a:rPr lang="en-US" sz="3200" b="1" baseline="-25000" dirty="0"/>
                        <a:t>2</a:t>
                      </a:r>
                      <a:r>
                        <a:rPr lang="en-US" sz="3200" b="1" dirty="0"/>
                        <a:t> – gas</a:t>
                      </a:r>
                    </a:p>
                  </a:txBody>
                  <a:tcPr/>
                </a:tc>
                <a:extLst>
                  <a:ext uri="{0D108BD9-81ED-4DB2-BD59-A6C34878D82A}">
                    <a16:rowId xmlns:a16="http://schemas.microsoft.com/office/drawing/2014/main" val="641396124"/>
                  </a:ext>
                </a:extLst>
              </a:tr>
              <a:tr h="884971">
                <a:tc>
                  <a:txBody>
                    <a:bodyPr/>
                    <a:lstStyle/>
                    <a:p>
                      <a:pPr algn="ctr"/>
                      <a:r>
                        <a:rPr lang="en-US" sz="3200" b="1" dirty="0"/>
                        <a:t>Br</a:t>
                      </a:r>
                      <a:r>
                        <a:rPr lang="en-US" sz="3200" b="1" baseline="-25000" dirty="0"/>
                        <a:t>2</a:t>
                      </a:r>
                      <a:r>
                        <a:rPr lang="en-US" sz="3200" b="1" dirty="0"/>
                        <a:t> – gas </a:t>
                      </a:r>
                    </a:p>
                  </a:txBody>
                  <a:tcPr/>
                </a:tc>
                <a:extLst>
                  <a:ext uri="{0D108BD9-81ED-4DB2-BD59-A6C34878D82A}">
                    <a16:rowId xmlns:a16="http://schemas.microsoft.com/office/drawing/2014/main" val="1635254938"/>
                  </a:ext>
                </a:extLst>
              </a:tr>
            </a:tbl>
          </a:graphicData>
        </a:graphic>
      </p:graphicFrame>
    </p:spTree>
    <p:extLst>
      <p:ext uri="{BB962C8B-B14F-4D97-AF65-F5344CB8AC3E}">
        <p14:creationId xmlns:p14="http://schemas.microsoft.com/office/powerpoint/2010/main" val="1498757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L6: Electrolysis of Aqueous Solutions</a:t>
            </a:r>
          </a:p>
        </p:txBody>
      </p:sp>
      <p:sp>
        <p:nvSpPr>
          <p:cNvPr id="3" name="Content Placeholder 2"/>
          <p:cNvSpPr>
            <a:spLocks noGrp="1"/>
          </p:cNvSpPr>
          <p:nvPr>
            <p:ph idx="1"/>
          </p:nvPr>
        </p:nvSpPr>
        <p:spPr/>
        <p:txBody>
          <a:bodyPr/>
          <a:lstStyle/>
          <a:p>
            <a:pPr marL="0" indent="0">
              <a:buNone/>
            </a:pPr>
            <a:r>
              <a:rPr lang="en-US" dirty="0"/>
              <a:t>Learning Objectives:</a:t>
            </a:r>
          </a:p>
          <a:p>
            <a:pPr marL="514350" indent="-514350">
              <a:buFont typeface="Arial" panose="020B0604020202020204" pitchFamily="34" charset="0"/>
              <a:buAutoNum type="arabicPeriod"/>
            </a:pPr>
            <a:r>
              <a:rPr lang="en-US" b="1" dirty="0"/>
              <a:t>Required Practical 9</a:t>
            </a:r>
            <a:r>
              <a:rPr lang="en-US" dirty="0"/>
              <a:t>: investigate what happens when aqueous solutions are electrolysed using inert electrodes.</a:t>
            </a:r>
          </a:p>
          <a:p>
            <a:pPr marL="514350" indent="-514350">
              <a:buAutoNum type="arabicPeriod"/>
            </a:pPr>
            <a:r>
              <a:rPr lang="en-US" dirty="0"/>
              <a:t>Predict what products are formed during the electrolysis of aqueous solutions.</a:t>
            </a:r>
          </a:p>
          <a:p>
            <a:pPr marL="514350" indent="-514350">
              <a:buAutoNum type="arabicPeriod"/>
            </a:pPr>
            <a:r>
              <a:rPr lang="en-US" dirty="0"/>
              <a:t>Write half equations for the reactions at each electrode and identify them as oxidation or reduction.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816" y="2286000"/>
            <a:ext cx="700130" cy="535853"/>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816" y="3149238"/>
            <a:ext cx="700130" cy="535853"/>
          </a:xfrm>
          <a:prstGeom prst="rect">
            <a:avLst/>
          </a:prstGeom>
        </p:spPr>
      </p:pic>
    </p:spTree>
    <p:extLst>
      <p:ext uri="{BB962C8B-B14F-4D97-AF65-F5344CB8AC3E}">
        <p14:creationId xmlns:p14="http://schemas.microsoft.com/office/powerpoint/2010/main" val="814464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Half-Equations</a:t>
            </a:r>
          </a:p>
        </p:txBody>
      </p:sp>
      <p:sp>
        <p:nvSpPr>
          <p:cNvPr id="3" name="Content Placeholder 2"/>
          <p:cNvSpPr>
            <a:spLocks noGrp="1"/>
          </p:cNvSpPr>
          <p:nvPr>
            <p:ph idx="1"/>
          </p:nvPr>
        </p:nvSpPr>
        <p:spPr/>
        <p:txBody>
          <a:bodyPr/>
          <a:lstStyle/>
          <a:p>
            <a:r>
              <a:rPr lang="en-US" dirty="0"/>
              <a:t>What is the half equation for the discharge of hydrogen ions?</a:t>
            </a:r>
          </a:p>
          <a:p>
            <a:r>
              <a:rPr lang="en-US" dirty="0"/>
              <a:t>Where does this happen?</a:t>
            </a:r>
          </a:p>
          <a:p>
            <a:r>
              <a:rPr lang="en-US" dirty="0"/>
              <a:t>Is it oxidation or reduction?</a:t>
            </a:r>
          </a:p>
          <a:p>
            <a:endParaRPr lang="en-US" dirty="0"/>
          </a:p>
          <a:p>
            <a:pPr marL="0" indent="0" algn="ctr">
              <a:buNone/>
            </a:pPr>
            <a:r>
              <a:rPr lang="en-US" sz="4000" dirty="0"/>
              <a:t>2H</a:t>
            </a:r>
            <a:r>
              <a:rPr lang="en-US" sz="4000" baseline="30000" dirty="0"/>
              <a:t>+</a:t>
            </a:r>
            <a:r>
              <a:rPr lang="en-US" sz="4000" dirty="0"/>
              <a:t> </a:t>
            </a:r>
            <a:r>
              <a:rPr lang="en-US" sz="4000" baseline="-25000" dirty="0"/>
              <a:t>(</a:t>
            </a:r>
            <a:r>
              <a:rPr lang="en-US" sz="4000" baseline="-25000" dirty="0" err="1"/>
              <a:t>aq</a:t>
            </a:r>
            <a:r>
              <a:rPr lang="en-US" sz="4000" baseline="-25000" dirty="0"/>
              <a:t>) </a:t>
            </a:r>
            <a:r>
              <a:rPr lang="en-US" sz="4000" dirty="0"/>
              <a:t>+ 2e</a:t>
            </a:r>
            <a:r>
              <a:rPr lang="en-US" sz="4000" baseline="30000" dirty="0"/>
              <a:t>-</a:t>
            </a:r>
            <a:r>
              <a:rPr lang="en-US" sz="4000" dirty="0"/>
              <a:t> </a:t>
            </a:r>
            <a:r>
              <a:rPr lang="en-US" sz="4000" dirty="0">
                <a:sym typeface="Wingdings" panose="05000000000000000000" pitchFamily="2" charset="2"/>
              </a:rPr>
              <a:t> H</a:t>
            </a:r>
            <a:r>
              <a:rPr lang="en-US" sz="4000" baseline="-25000" dirty="0">
                <a:sym typeface="Wingdings" panose="05000000000000000000" pitchFamily="2" charset="2"/>
              </a:rPr>
              <a:t>2 (g)</a:t>
            </a:r>
          </a:p>
          <a:p>
            <a:pPr marL="0" indent="0" algn="ctr">
              <a:buNone/>
            </a:pPr>
            <a:r>
              <a:rPr lang="en-US" sz="4000" dirty="0">
                <a:sym typeface="Wingdings" panose="05000000000000000000" pitchFamily="2" charset="2"/>
              </a:rPr>
              <a:t>cathode – reduction </a:t>
            </a:r>
            <a:endParaRPr lang="en-US" sz="4000" dirty="0"/>
          </a:p>
        </p:txBody>
      </p:sp>
    </p:spTree>
    <p:extLst>
      <p:ext uri="{BB962C8B-B14F-4D97-AF65-F5344CB8AC3E}">
        <p14:creationId xmlns:p14="http://schemas.microsoft.com/office/powerpoint/2010/main" val="1095020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Half-Equations</a:t>
            </a:r>
          </a:p>
        </p:txBody>
      </p:sp>
      <p:sp>
        <p:nvSpPr>
          <p:cNvPr id="3" name="Content Placeholder 2"/>
          <p:cNvSpPr>
            <a:spLocks noGrp="1"/>
          </p:cNvSpPr>
          <p:nvPr>
            <p:ph idx="1"/>
          </p:nvPr>
        </p:nvSpPr>
        <p:spPr/>
        <p:txBody>
          <a:bodyPr/>
          <a:lstStyle/>
          <a:p>
            <a:r>
              <a:rPr lang="en-US" dirty="0"/>
              <a:t>What is the half equation for the discharge of hydroxide ions?</a:t>
            </a:r>
          </a:p>
          <a:p>
            <a:r>
              <a:rPr lang="en-US" dirty="0"/>
              <a:t>Where does this happen?</a:t>
            </a:r>
          </a:p>
          <a:p>
            <a:r>
              <a:rPr lang="en-US" dirty="0"/>
              <a:t>Is it oxidation or reduction?</a:t>
            </a:r>
          </a:p>
          <a:p>
            <a:endParaRPr lang="en-US" dirty="0"/>
          </a:p>
          <a:p>
            <a:pPr marL="0" indent="0" algn="ctr">
              <a:buNone/>
            </a:pPr>
            <a:r>
              <a:rPr lang="en-US" sz="4000" dirty="0"/>
              <a:t>4OH</a:t>
            </a:r>
            <a:r>
              <a:rPr lang="en-US" sz="4000" baseline="30000" dirty="0"/>
              <a:t>-</a:t>
            </a:r>
            <a:r>
              <a:rPr lang="en-US" sz="4000" dirty="0"/>
              <a:t> </a:t>
            </a:r>
            <a:r>
              <a:rPr lang="en-US" sz="4000" baseline="-25000" dirty="0"/>
              <a:t>(</a:t>
            </a:r>
            <a:r>
              <a:rPr lang="en-US" sz="4000" baseline="-25000" dirty="0" err="1"/>
              <a:t>aq</a:t>
            </a:r>
            <a:r>
              <a:rPr lang="en-US" sz="4000" baseline="-25000" dirty="0"/>
              <a:t>) </a:t>
            </a:r>
            <a:r>
              <a:rPr lang="en-US" sz="4000" dirty="0">
                <a:sym typeface="Wingdings" panose="05000000000000000000" pitchFamily="2" charset="2"/>
              </a:rPr>
              <a:t> O</a:t>
            </a:r>
            <a:r>
              <a:rPr lang="en-US" sz="4000" baseline="-25000" dirty="0">
                <a:sym typeface="Wingdings" panose="05000000000000000000" pitchFamily="2" charset="2"/>
              </a:rPr>
              <a:t>2 (g) </a:t>
            </a:r>
            <a:r>
              <a:rPr lang="en-US" sz="4000" dirty="0">
                <a:sym typeface="Wingdings" panose="05000000000000000000" pitchFamily="2" charset="2"/>
              </a:rPr>
              <a:t>+ 2H</a:t>
            </a:r>
            <a:r>
              <a:rPr lang="en-US" sz="4000" baseline="-25000" dirty="0">
                <a:sym typeface="Wingdings" panose="05000000000000000000" pitchFamily="2" charset="2"/>
              </a:rPr>
              <a:t>2</a:t>
            </a:r>
            <a:r>
              <a:rPr lang="en-US" sz="4000" dirty="0">
                <a:sym typeface="Wingdings" panose="05000000000000000000" pitchFamily="2" charset="2"/>
              </a:rPr>
              <a:t>O</a:t>
            </a:r>
            <a:r>
              <a:rPr lang="en-US" sz="4000" baseline="-25000" dirty="0">
                <a:sym typeface="Wingdings" panose="05000000000000000000" pitchFamily="2" charset="2"/>
              </a:rPr>
              <a:t> (l) </a:t>
            </a:r>
            <a:r>
              <a:rPr lang="en-US" sz="4000" dirty="0">
                <a:sym typeface="Wingdings" panose="05000000000000000000" pitchFamily="2" charset="2"/>
              </a:rPr>
              <a:t>+ 4e</a:t>
            </a:r>
            <a:r>
              <a:rPr lang="en-US" sz="4000" baseline="30000" dirty="0">
                <a:sym typeface="Wingdings" panose="05000000000000000000" pitchFamily="2" charset="2"/>
              </a:rPr>
              <a:t>-</a:t>
            </a:r>
          </a:p>
          <a:p>
            <a:pPr marL="0" indent="0" algn="ctr">
              <a:buNone/>
            </a:pPr>
            <a:r>
              <a:rPr lang="en-US" sz="4000" dirty="0">
                <a:sym typeface="Wingdings" panose="05000000000000000000" pitchFamily="2" charset="2"/>
              </a:rPr>
              <a:t>anode – oxidation </a:t>
            </a:r>
            <a:endParaRPr lang="en-US" sz="4000" dirty="0"/>
          </a:p>
        </p:txBody>
      </p:sp>
    </p:spTree>
    <p:extLst>
      <p:ext uri="{BB962C8B-B14F-4D97-AF65-F5344CB8AC3E}">
        <p14:creationId xmlns:p14="http://schemas.microsoft.com/office/powerpoint/2010/main" val="305311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Practice</a:t>
            </a:r>
          </a:p>
        </p:txBody>
      </p:sp>
      <p:sp>
        <p:nvSpPr>
          <p:cNvPr id="3" name="Content Placeholder 2"/>
          <p:cNvSpPr>
            <a:spLocks noGrp="1"/>
          </p:cNvSpPr>
          <p:nvPr>
            <p:ph idx="1"/>
          </p:nvPr>
        </p:nvSpPr>
        <p:spPr/>
        <p:txBody>
          <a:bodyPr/>
          <a:lstStyle/>
          <a:p>
            <a:r>
              <a:rPr lang="en-US" dirty="0"/>
              <a:t>Complete question 8 on your worksheet.</a:t>
            </a:r>
          </a:p>
        </p:txBody>
      </p:sp>
    </p:spTree>
    <p:extLst>
      <p:ext uri="{BB962C8B-B14F-4D97-AF65-F5344CB8AC3E}">
        <p14:creationId xmlns:p14="http://schemas.microsoft.com/office/powerpoint/2010/main" val="1741833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Answers</a:t>
            </a:r>
          </a:p>
        </p:txBody>
      </p:sp>
      <p:sp>
        <p:nvSpPr>
          <p:cNvPr id="3" name="Content Placeholder 2"/>
          <p:cNvSpPr>
            <a:spLocks noGrp="1"/>
          </p:cNvSpPr>
          <p:nvPr>
            <p:ph idx="1"/>
          </p:nvPr>
        </p:nvSpPr>
        <p:spPr>
          <a:xfrm>
            <a:off x="441434" y="1825625"/>
            <a:ext cx="11508828" cy="4351338"/>
          </a:xfrm>
        </p:spPr>
        <p:txBody>
          <a:bodyPr>
            <a:normAutofit/>
          </a:bodyPr>
          <a:lstStyle/>
          <a:p>
            <a:pPr marL="514350" indent="-514350">
              <a:buFont typeface="+mj-lt"/>
              <a:buAutoNum type="alphaLcParenR"/>
            </a:pPr>
            <a:r>
              <a:rPr lang="en-US" sz="3600" dirty="0"/>
              <a:t>2H</a:t>
            </a:r>
            <a:r>
              <a:rPr lang="en-US" sz="3600" baseline="30000" dirty="0"/>
              <a:t>+</a:t>
            </a:r>
            <a:r>
              <a:rPr lang="en-US" sz="3600" dirty="0"/>
              <a:t> </a:t>
            </a:r>
            <a:r>
              <a:rPr lang="en-US" sz="3600" baseline="-25000" dirty="0"/>
              <a:t>(</a:t>
            </a:r>
            <a:r>
              <a:rPr lang="en-US" sz="3600" baseline="-25000" dirty="0" err="1"/>
              <a:t>aq</a:t>
            </a:r>
            <a:r>
              <a:rPr lang="en-US" sz="3600" baseline="-25000" dirty="0"/>
              <a:t>) </a:t>
            </a:r>
            <a:r>
              <a:rPr lang="en-US" sz="3600" dirty="0"/>
              <a:t>+ 2e</a:t>
            </a:r>
            <a:r>
              <a:rPr lang="en-US" sz="3600" baseline="30000" dirty="0"/>
              <a:t>-</a:t>
            </a:r>
            <a:r>
              <a:rPr lang="en-US" sz="3600" dirty="0"/>
              <a:t> </a:t>
            </a:r>
            <a:r>
              <a:rPr lang="en-US" sz="3600" dirty="0">
                <a:sym typeface="Wingdings" panose="05000000000000000000" pitchFamily="2" charset="2"/>
              </a:rPr>
              <a:t> H</a:t>
            </a:r>
            <a:r>
              <a:rPr lang="en-US" sz="3600" baseline="-25000" dirty="0">
                <a:sym typeface="Wingdings" panose="05000000000000000000" pitchFamily="2" charset="2"/>
              </a:rPr>
              <a:t>2 (g)	</a:t>
            </a:r>
            <a:r>
              <a:rPr lang="en-US" sz="3600" dirty="0">
                <a:sym typeface="Wingdings" panose="05000000000000000000" pitchFamily="2" charset="2"/>
              </a:rPr>
              <a:t>	2Cl</a:t>
            </a:r>
            <a:r>
              <a:rPr lang="en-US" sz="3600" baseline="30000" dirty="0">
                <a:sym typeface="Wingdings" panose="05000000000000000000" pitchFamily="2" charset="2"/>
              </a:rPr>
              <a:t>-</a:t>
            </a:r>
            <a:r>
              <a:rPr lang="en-US" sz="3600" dirty="0">
                <a:sym typeface="Wingdings" panose="05000000000000000000" pitchFamily="2" charset="2"/>
              </a:rPr>
              <a:t> </a:t>
            </a:r>
            <a:r>
              <a:rPr lang="en-US" sz="3600" baseline="-25000" dirty="0">
                <a:sym typeface="Wingdings" panose="05000000000000000000" pitchFamily="2" charset="2"/>
              </a:rPr>
              <a:t>(</a:t>
            </a:r>
            <a:r>
              <a:rPr lang="en-US" sz="3600" baseline="-25000" dirty="0" err="1">
                <a:sym typeface="Wingdings" panose="05000000000000000000" pitchFamily="2" charset="2"/>
              </a:rPr>
              <a:t>aq</a:t>
            </a:r>
            <a:r>
              <a:rPr lang="en-US" sz="3600" baseline="-25000" dirty="0">
                <a:sym typeface="Wingdings" panose="05000000000000000000" pitchFamily="2" charset="2"/>
              </a:rPr>
              <a:t>) </a:t>
            </a:r>
            <a:r>
              <a:rPr lang="en-US" sz="3600" dirty="0">
                <a:sym typeface="Wingdings" panose="05000000000000000000" pitchFamily="2" charset="2"/>
              </a:rPr>
              <a:t> Cl</a:t>
            </a:r>
            <a:r>
              <a:rPr lang="en-US" sz="3600" baseline="-25000" dirty="0">
                <a:sym typeface="Wingdings" panose="05000000000000000000" pitchFamily="2" charset="2"/>
              </a:rPr>
              <a:t>2 (g) </a:t>
            </a:r>
            <a:r>
              <a:rPr lang="en-US" sz="3600" dirty="0">
                <a:sym typeface="Wingdings" panose="05000000000000000000" pitchFamily="2" charset="2"/>
              </a:rPr>
              <a:t>+ 2e</a:t>
            </a:r>
            <a:r>
              <a:rPr lang="en-US" sz="3600" baseline="30000" dirty="0">
                <a:sym typeface="Wingdings" panose="05000000000000000000" pitchFamily="2" charset="2"/>
              </a:rPr>
              <a:t>-</a:t>
            </a:r>
          </a:p>
          <a:p>
            <a:pPr marL="514350" indent="-514350">
              <a:buFont typeface="+mj-lt"/>
              <a:buAutoNum type="alphaLcParenR"/>
            </a:pPr>
            <a:endParaRPr lang="en-US" sz="3600" baseline="30000" dirty="0">
              <a:sym typeface="Wingdings" panose="05000000000000000000" pitchFamily="2" charset="2"/>
            </a:endParaRPr>
          </a:p>
          <a:p>
            <a:pPr marL="514350" indent="-514350">
              <a:buFont typeface="+mj-lt"/>
              <a:buAutoNum type="alphaLcParenR"/>
            </a:pPr>
            <a:r>
              <a:rPr lang="en-US" sz="3600" dirty="0"/>
              <a:t>Cu</a:t>
            </a:r>
            <a:r>
              <a:rPr lang="en-US" sz="3600" baseline="30000" dirty="0"/>
              <a:t>2+ </a:t>
            </a:r>
            <a:r>
              <a:rPr lang="en-US" sz="3600" baseline="-25000" dirty="0"/>
              <a:t>(</a:t>
            </a:r>
            <a:r>
              <a:rPr lang="en-US" sz="3600" baseline="-25000" dirty="0" err="1"/>
              <a:t>aq</a:t>
            </a:r>
            <a:r>
              <a:rPr lang="en-US" sz="3600" baseline="-25000" dirty="0"/>
              <a:t>) </a:t>
            </a:r>
            <a:r>
              <a:rPr lang="en-US" sz="3600" dirty="0"/>
              <a:t>+ 2e</a:t>
            </a:r>
            <a:r>
              <a:rPr lang="en-US" sz="3600" baseline="30000" dirty="0"/>
              <a:t>-</a:t>
            </a:r>
            <a:r>
              <a:rPr lang="en-US" sz="3600" dirty="0"/>
              <a:t> </a:t>
            </a:r>
            <a:r>
              <a:rPr lang="en-US" sz="3600" dirty="0">
                <a:sym typeface="Wingdings" panose="05000000000000000000" pitchFamily="2" charset="2"/>
              </a:rPr>
              <a:t> Cu </a:t>
            </a:r>
            <a:r>
              <a:rPr lang="en-US" sz="3600" baseline="-25000" dirty="0">
                <a:sym typeface="Wingdings" panose="05000000000000000000" pitchFamily="2" charset="2"/>
              </a:rPr>
              <a:t>(s)	</a:t>
            </a:r>
            <a:r>
              <a:rPr lang="en-US" sz="3600" dirty="0">
                <a:sym typeface="Wingdings" panose="05000000000000000000" pitchFamily="2" charset="2"/>
              </a:rPr>
              <a:t>	2Br</a:t>
            </a:r>
            <a:r>
              <a:rPr lang="en-US" sz="3600" baseline="30000" dirty="0">
                <a:sym typeface="Wingdings" panose="05000000000000000000" pitchFamily="2" charset="2"/>
              </a:rPr>
              <a:t>-</a:t>
            </a:r>
            <a:r>
              <a:rPr lang="en-US" sz="3600" dirty="0">
                <a:sym typeface="Wingdings" panose="05000000000000000000" pitchFamily="2" charset="2"/>
              </a:rPr>
              <a:t> </a:t>
            </a:r>
            <a:r>
              <a:rPr lang="en-US" sz="3600" baseline="-25000" dirty="0">
                <a:sym typeface="Wingdings" panose="05000000000000000000" pitchFamily="2" charset="2"/>
              </a:rPr>
              <a:t>(</a:t>
            </a:r>
            <a:r>
              <a:rPr lang="en-US" sz="3600" baseline="-25000" dirty="0" err="1">
                <a:sym typeface="Wingdings" panose="05000000000000000000" pitchFamily="2" charset="2"/>
              </a:rPr>
              <a:t>aq</a:t>
            </a:r>
            <a:r>
              <a:rPr lang="en-US" sz="3600" baseline="-25000" dirty="0">
                <a:sym typeface="Wingdings" panose="05000000000000000000" pitchFamily="2" charset="2"/>
              </a:rPr>
              <a:t>) </a:t>
            </a:r>
            <a:r>
              <a:rPr lang="en-US" sz="3600" dirty="0">
                <a:sym typeface="Wingdings" panose="05000000000000000000" pitchFamily="2" charset="2"/>
              </a:rPr>
              <a:t> Br</a:t>
            </a:r>
            <a:r>
              <a:rPr lang="en-US" sz="3600" baseline="-25000" dirty="0">
                <a:sym typeface="Wingdings" panose="05000000000000000000" pitchFamily="2" charset="2"/>
              </a:rPr>
              <a:t>2 (g) </a:t>
            </a:r>
            <a:r>
              <a:rPr lang="en-US" sz="3600" dirty="0">
                <a:sym typeface="Wingdings" panose="05000000000000000000" pitchFamily="2" charset="2"/>
              </a:rPr>
              <a:t>+ 2e</a:t>
            </a:r>
            <a:r>
              <a:rPr lang="en-US" sz="3600" baseline="30000" dirty="0">
                <a:sym typeface="Wingdings" panose="05000000000000000000" pitchFamily="2" charset="2"/>
              </a:rPr>
              <a:t>-</a:t>
            </a:r>
          </a:p>
          <a:p>
            <a:pPr marL="514350" indent="-514350">
              <a:buFont typeface="+mj-lt"/>
              <a:buAutoNum type="alphaLcParenR"/>
            </a:pPr>
            <a:endParaRPr lang="en-US" sz="3600" baseline="30000" dirty="0">
              <a:sym typeface="Wingdings" panose="05000000000000000000" pitchFamily="2" charset="2"/>
            </a:endParaRPr>
          </a:p>
          <a:p>
            <a:pPr marL="514350" indent="-514350">
              <a:buFont typeface="+mj-lt"/>
              <a:buAutoNum type="alphaLcParenR"/>
            </a:pPr>
            <a:r>
              <a:rPr lang="en-US" sz="3600" dirty="0"/>
              <a:t>4H</a:t>
            </a:r>
            <a:r>
              <a:rPr lang="en-US" sz="3600" baseline="30000" dirty="0"/>
              <a:t>+</a:t>
            </a:r>
            <a:r>
              <a:rPr lang="en-US" sz="3600" dirty="0"/>
              <a:t> </a:t>
            </a:r>
            <a:r>
              <a:rPr lang="en-US" sz="3600" baseline="-25000" dirty="0"/>
              <a:t>(</a:t>
            </a:r>
            <a:r>
              <a:rPr lang="en-US" sz="3600" baseline="-25000" dirty="0" err="1"/>
              <a:t>aq</a:t>
            </a:r>
            <a:r>
              <a:rPr lang="en-US" sz="3600" baseline="-25000" dirty="0"/>
              <a:t>) </a:t>
            </a:r>
            <a:r>
              <a:rPr lang="en-US" sz="3600" dirty="0"/>
              <a:t>+ 4e</a:t>
            </a:r>
            <a:r>
              <a:rPr lang="en-US" sz="3600" baseline="30000" dirty="0"/>
              <a:t>-</a:t>
            </a:r>
            <a:r>
              <a:rPr lang="en-US" sz="3600" dirty="0"/>
              <a:t> </a:t>
            </a:r>
            <a:r>
              <a:rPr lang="en-US" sz="3600" dirty="0">
                <a:sym typeface="Wingdings" panose="05000000000000000000" pitchFamily="2" charset="2"/>
              </a:rPr>
              <a:t> 2H</a:t>
            </a:r>
            <a:r>
              <a:rPr lang="en-US" sz="3600" baseline="-25000" dirty="0">
                <a:sym typeface="Wingdings" panose="05000000000000000000" pitchFamily="2" charset="2"/>
              </a:rPr>
              <a:t>2 (g)	</a:t>
            </a:r>
            <a:r>
              <a:rPr lang="en-US" sz="3600" dirty="0">
                <a:sym typeface="Wingdings" panose="05000000000000000000" pitchFamily="2" charset="2"/>
              </a:rPr>
              <a:t>	4OH</a:t>
            </a:r>
            <a:r>
              <a:rPr lang="en-US" sz="3600" baseline="30000" dirty="0">
                <a:sym typeface="Wingdings" panose="05000000000000000000" pitchFamily="2" charset="2"/>
              </a:rPr>
              <a:t>-</a:t>
            </a:r>
            <a:r>
              <a:rPr lang="en-US" sz="3600" dirty="0">
                <a:sym typeface="Wingdings" panose="05000000000000000000" pitchFamily="2" charset="2"/>
              </a:rPr>
              <a:t> </a:t>
            </a:r>
            <a:r>
              <a:rPr lang="en-US" sz="3600" baseline="-25000" dirty="0">
                <a:sym typeface="Wingdings" panose="05000000000000000000" pitchFamily="2" charset="2"/>
              </a:rPr>
              <a:t>(</a:t>
            </a:r>
            <a:r>
              <a:rPr lang="en-US" sz="3600" baseline="-25000" dirty="0" err="1">
                <a:sym typeface="Wingdings" panose="05000000000000000000" pitchFamily="2" charset="2"/>
              </a:rPr>
              <a:t>aq</a:t>
            </a:r>
            <a:r>
              <a:rPr lang="en-US" sz="3600" baseline="-25000" dirty="0">
                <a:sym typeface="Wingdings" panose="05000000000000000000" pitchFamily="2" charset="2"/>
              </a:rPr>
              <a:t>) </a:t>
            </a:r>
            <a:r>
              <a:rPr lang="en-US" sz="3600" dirty="0">
                <a:sym typeface="Wingdings" panose="05000000000000000000" pitchFamily="2" charset="2"/>
              </a:rPr>
              <a:t> O</a:t>
            </a:r>
            <a:r>
              <a:rPr lang="en-US" sz="3600" baseline="-25000" dirty="0">
                <a:sym typeface="Wingdings" panose="05000000000000000000" pitchFamily="2" charset="2"/>
              </a:rPr>
              <a:t>2 (g) </a:t>
            </a:r>
            <a:r>
              <a:rPr lang="en-US" sz="3600" dirty="0">
                <a:sym typeface="Wingdings" panose="05000000000000000000" pitchFamily="2" charset="2"/>
              </a:rPr>
              <a:t>+ 2H</a:t>
            </a:r>
            <a:r>
              <a:rPr lang="en-US" sz="3600" baseline="-25000" dirty="0">
                <a:sym typeface="Wingdings" panose="05000000000000000000" pitchFamily="2" charset="2"/>
              </a:rPr>
              <a:t>2</a:t>
            </a:r>
            <a:r>
              <a:rPr lang="en-US" sz="3600" dirty="0">
                <a:sym typeface="Wingdings" panose="05000000000000000000" pitchFamily="2" charset="2"/>
              </a:rPr>
              <a:t>O </a:t>
            </a:r>
            <a:r>
              <a:rPr lang="en-US" sz="3600" baseline="-25000" dirty="0">
                <a:sym typeface="Wingdings" panose="05000000000000000000" pitchFamily="2" charset="2"/>
              </a:rPr>
              <a:t>(l) </a:t>
            </a:r>
            <a:r>
              <a:rPr lang="en-US" sz="3600" dirty="0">
                <a:sym typeface="Wingdings" panose="05000000000000000000" pitchFamily="2" charset="2"/>
              </a:rPr>
              <a:t>+ 4e</a:t>
            </a:r>
            <a:r>
              <a:rPr lang="en-US" sz="3600" baseline="30000" dirty="0">
                <a:sym typeface="Wingdings" panose="05000000000000000000" pitchFamily="2" charset="2"/>
              </a:rPr>
              <a:t>-</a:t>
            </a:r>
          </a:p>
          <a:p>
            <a:pPr marL="514350" indent="-514350">
              <a:buFont typeface="+mj-lt"/>
              <a:buAutoNum type="alphaLcParenR"/>
            </a:pPr>
            <a:endParaRPr lang="en-US" sz="3600" baseline="30000" dirty="0">
              <a:sym typeface="Wingdings" panose="05000000000000000000" pitchFamily="2" charset="2"/>
            </a:endParaRPr>
          </a:p>
          <a:p>
            <a:pPr marL="514350" indent="-514350">
              <a:buFont typeface="+mj-lt"/>
              <a:buAutoNum type="alphaLcParenR"/>
            </a:pPr>
            <a:r>
              <a:rPr lang="en-US" sz="3600" dirty="0"/>
              <a:t>2Cu</a:t>
            </a:r>
            <a:r>
              <a:rPr lang="en-US" sz="3600" baseline="30000" dirty="0"/>
              <a:t>2+ </a:t>
            </a:r>
            <a:r>
              <a:rPr lang="en-US" sz="3600" baseline="-25000" dirty="0"/>
              <a:t>(</a:t>
            </a:r>
            <a:r>
              <a:rPr lang="en-US" sz="3600" baseline="-25000" dirty="0" err="1"/>
              <a:t>aq</a:t>
            </a:r>
            <a:r>
              <a:rPr lang="en-US" sz="3600" baseline="-25000" dirty="0"/>
              <a:t>) </a:t>
            </a:r>
            <a:r>
              <a:rPr lang="en-US" sz="3600" dirty="0"/>
              <a:t>+ 4e</a:t>
            </a:r>
            <a:r>
              <a:rPr lang="en-US" sz="3600" baseline="30000" dirty="0"/>
              <a:t>-</a:t>
            </a:r>
            <a:r>
              <a:rPr lang="en-US" sz="3600" dirty="0"/>
              <a:t> </a:t>
            </a:r>
            <a:r>
              <a:rPr lang="en-US" sz="3600" dirty="0">
                <a:sym typeface="Wingdings" panose="05000000000000000000" pitchFamily="2" charset="2"/>
              </a:rPr>
              <a:t> 2Cu </a:t>
            </a:r>
            <a:r>
              <a:rPr lang="en-US" sz="3600" baseline="-25000" dirty="0">
                <a:sym typeface="Wingdings" panose="05000000000000000000" pitchFamily="2" charset="2"/>
              </a:rPr>
              <a:t>(s) 	</a:t>
            </a:r>
            <a:r>
              <a:rPr lang="en-US" sz="3600" dirty="0">
                <a:sym typeface="Wingdings" panose="05000000000000000000" pitchFamily="2" charset="2"/>
              </a:rPr>
              <a:t>4OH</a:t>
            </a:r>
            <a:r>
              <a:rPr lang="en-US" sz="3600" baseline="30000" dirty="0">
                <a:sym typeface="Wingdings" panose="05000000000000000000" pitchFamily="2" charset="2"/>
              </a:rPr>
              <a:t>-</a:t>
            </a:r>
            <a:r>
              <a:rPr lang="en-US" sz="3600" dirty="0">
                <a:sym typeface="Wingdings" panose="05000000000000000000" pitchFamily="2" charset="2"/>
              </a:rPr>
              <a:t> </a:t>
            </a:r>
            <a:r>
              <a:rPr lang="en-US" sz="3600" baseline="-25000" dirty="0">
                <a:sym typeface="Wingdings" panose="05000000000000000000" pitchFamily="2" charset="2"/>
              </a:rPr>
              <a:t>(</a:t>
            </a:r>
            <a:r>
              <a:rPr lang="en-US" sz="3600" baseline="-25000" dirty="0" err="1">
                <a:sym typeface="Wingdings" panose="05000000000000000000" pitchFamily="2" charset="2"/>
              </a:rPr>
              <a:t>aq</a:t>
            </a:r>
            <a:r>
              <a:rPr lang="en-US" sz="3600" baseline="-25000" dirty="0">
                <a:sym typeface="Wingdings" panose="05000000000000000000" pitchFamily="2" charset="2"/>
              </a:rPr>
              <a:t>) </a:t>
            </a:r>
            <a:r>
              <a:rPr lang="en-US" sz="3600" dirty="0">
                <a:sym typeface="Wingdings" panose="05000000000000000000" pitchFamily="2" charset="2"/>
              </a:rPr>
              <a:t> O</a:t>
            </a:r>
            <a:r>
              <a:rPr lang="en-US" sz="3600" baseline="-25000" dirty="0">
                <a:sym typeface="Wingdings" panose="05000000000000000000" pitchFamily="2" charset="2"/>
              </a:rPr>
              <a:t>2 (g) </a:t>
            </a:r>
            <a:r>
              <a:rPr lang="en-US" sz="3600" dirty="0">
                <a:sym typeface="Wingdings" panose="05000000000000000000" pitchFamily="2" charset="2"/>
              </a:rPr>
              <a:t>+ 2H</a:t>
            </a:r>
            <a:r>
              <a:rPr lang="en-US" sz="3600" baseline="-25000" dirty="0">
                <a:sym typeface="Wingdings" panose="05000000000000000000" pitchFamily="2" charset="2"/>
              </a:rPr>
              <a:t>2</a:t>
            </a:r>
            <a:r>
              <a:rPr lang="en-US" sz="3600" dirty="0">
                <a:sym typeface="Wingdings" panose="05000000000000000000" pitchFamily="2" charset="2"/>
              </a:rPr>
              <a:t>O </a:t>
            </a:r>
            <a:r>
              <a:rPr lang="en-US" sz="3600" baseline="-25000" dirty="0">
                <a:sym typeface="Wingdings" panose="05000000000000000000" pitchFamily="2" charset="2"/>
              </a:rPr>
              <a:t>(l) </a:t>
            </a:r>
            <a:r>
              <a:rPr lang="en-US" sz="3600" dirty="0">
                <a:sym typeface="Wingdings" panose="05000000000000000000" pitchFamily="2" charset="2"/>
              </a:rPr>
              <a:t>+ 4e</a:t>
            </a:r>
            <a:r>
              <a:rPr lang="en-US" sz="3600" baseline="30000" dirty="0">
                <a:sym typeface="Wingdings" panose="05000000000000000000" pitchFamily="2" charset="2"/>
              </a:rPr>
              <a:t>-</a:t>
            </a:r>
            <a:endParaRPr lang="en-US" sz="3600" baseline="30000" dirty="0"/>
          </a:p>
          <a:p>
            <a:pPr marL="514350" indent="-514350">
              <a:buFont typeface="+mj-lt"/>
              <a:buAutoNum type="alphaLcParenR"/>
            </a:pPr>
            <a:endParaRPr lang="en-US" sz="3600" baseline="30000" dirty="0"/>
          </a:p>
          <a:p>
            <a:pPr marL="514350" indent="-514350">
              <a:buFont typeface="+mj-lt"/>
              <a:buAutoNum type="alphaLcParenR"/>
            </a:pPr>
            <a:endParaRPr lang="en-US" sz="3600" baseline="30000" dirty="0"/>
          </a:p>
          <a:p>
            <a:pPr marL="514350" indent="-514350">
              <a:buFont typeface="+mj-lt"/>
              <a:buAutoNum type="alphaLcParenR"/>
            </a:pPr>
            <a:endParaRPr lang="en-US" sz="3600" baseline="-25000" dirty="0"/>
          </a:p>
        </p:txBody>
      </p:sp>
    </p:spTree>
    <p:extLst>
      <p:ext uri="{BB962C8B-B14F-4D97-AF65-F5344CB8AC3E}">
        <p14:creationId xmlns:p14="http://schemas.microsoft.com/office/powerpoint/2010/main" val="138192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L6: Electrolysis of Aqueous Solutions</a:t>
            </a:r>
          </a:p>
        </p:txBody>
      </p:sp>
      <p:sp>
        <p:nvSpPr>
          <p:cNvPr id="3" name="Content Placeholder 2"/>
          <p:cNvSpPr>
            <a:spLocks noGrp="1"/>
          </p:cNvSpPr>
          <p:nvPr>
            <p:ph idx="1"/>
          </p:nvPr>
        </p:nvSpPr>
        <p:spPr/>
        <p:txBody>
          <a:bodyPr/>
          <a:lstStyle/>
          <a:p>
            <a:pPr marL="0" indent="0">
              <a:buNone/>
            </a:pPr>
            <a:r>
              <a:rPr lang="en-US" dirty="0"/>
              <a:t>Learning Objectives:</a:t>
            </a:r>
          </a:p>
          <a:p>
            <a:pPr marL="514350" indent="-514350">
              <a:buFont typeface="Arial" panose="020B0604020202020204" pitchFamily="34" charset="0"/>
              <a:buAutoNum type="arabicPeriod"/>
            </a:pPr>
            <a:r>
              <a:rPr lang="en-US" b="1" dirty="0"/>
              <a:t>Required Practical 9</a:t>
            </a:r>
            <a:r>
              <a:rPr lang="en-US" dirty="0"/>
              <a:t>: investigate what happens when aqueous solutions are electrolysed using inert electrodes.</a:t>
            </a:r>
          </a:p>
          <a:p>
            <a:pPr marL="514350" indent="-514350">
              <a:buAutoNum type="arabicPeriod"/>
            </a:pPr>
            <a:r>
              <a:rPr lang="en-US" dirty="0"/>
              <a:t>Predict what products are formed during the electrolysis of aqueous solutions.</a:t>
            </a:r>
          </a:p>
          <a:p>
            <a:pPr marL="514350" indent="-514350">
              <a:buAutoNum type="arabicPeriod"/>
            </a:pPr>
            <a:r>
              <a:rPr lang="en-US" dirty="0"/>
              <a:t>Write half equations for the reactions at each electrode and identify them as oxidation or reduction.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816" y="2286000"/>
            <a:ext cx="700130" cy="535853"/>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816" y="3149238"/>
            <a:ext cx="700130" cy="535853"/>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816" y="4012476"/>
            <a:ext cx="700130" cy="535853"/>
          </a:xfrm>
          <a:prstGeom prst="rect">
            <a:avLst/>
          </a:prstGeom>
        </p:spPr>
      </p:pic>
    </p:spTree>
    <p:extLst>
      <p:ext uri="{BB962C8B-B14F-4D97-AF65-F5344CB8AC3E}">
        <p14:creationId xmlns:p14="http://schemas.microsoft.com/office/powerpoint/2010/main" val="1771133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a:t>
            </a:r>
          </a:p>
        </p:txBody>
      </p:sp>
      <p:sp>
        <p:nvSpPr>
          <p:cNvPr id="3" name="Content Placeholder 2"/>
          <p:cNvSpPr>
            <a:spLocks noGrp="1"/>
          </p:cNvSpPr>
          <p:nvPr>
            <p:ph idx="1"/>
          </p:nvPr>
        </p:nvSpPr>
        <p:spPr/>
        <p:txBody>
          <a:bodyPr/>
          <a:lstStyle/>
          <a:p>
            <a:r>
              <a:rPr lang="en-US" dirty="0"/>
              <a:t>Revise the chapter.</a:t>
            </a:r>
          </a:p>
          <a:p>
            <a:r>
              <a:rPr lang="en-US" dirty="0"/>
              <a:t>Complete exam style questions on pg. 150-151.</a:t>
            </a:r>
          </a:p>
        </p:txBody>
      </p:sp>
    </p:spTree>
    <p:extLst>
      <p:ext uri="{BB962C8B-B14F-4D97-AF65-F5344CB8AC3E}">
        <p14:creationId xmlns:p14="http://schemas.microsoft.com/office/powerpoint/2010/main" val="3258294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L6: Electrolysis of Aqueous Solutions</a:t>
            </a:r>
          </a:p>
        </p:txBody>
      </p:sp>
      <p:sp>
        <p:nvSpPr>
          <p:cNvPr id="3" name="Content Placeholder 2"/>
          <p:cNvSpPr>
            <a:spLocks noGrp="1"/>
          </p:cNvSpPr>
          <p:nvPr>
            <p:ph idx="1"/>
          </p:nvPr>
        </p:nvSpPr>
        <p:spPr/>
        <p:txBody>
          <a:bodyPr/>
          <a:lstStyle/>
          <a:p>
            <a:pPr marL="0" indent="0">
              <a:buNone/>
            </a:pPr>
            <a:r>
              <a:rPr lang="en-US" dirty="0"/>
              <a:t>Learning Objectives:</a:t>
            </a:r>
          </a:p>
          <a:p>
            <a:pPr marL="514350" indent="-514350">
              <a:buFont typeface="Arial" panose="020B0604020202020204" pitchFamily="34" charset="0"/>
              <a:buAutoNum type="arabicPeriod"/>
            </a:pPr>
            <a:r>
              <a:rPr lang="en-US" b="1" dirty="0"/>
              <a:t>Required Practical 9</a:t>
            </a:r>
            <a:r>
              <a:rPr lang="en-US" dirty="0"/>
              <a:t>: investigate what happens when aqueous solutions are electrolysed using inert electrodes.</a:t>
            </a:r>
          </a:p>
          <a:p>
            <a:pPr marL="514350" indent="-514350">
              <a:buAutoNum type="arabicPeriod"/>
            </a:pPr>
            <a:r>
              <a:rPr lang="en-US" dirty="0"/>
              <a:t>Predict what products are formed during the electrolysis of aqueous solutions.</a:t>
            </a:r>
          </a:p>
          <a:p>
            <a:pPr marL="514350" indent="-514350">
              <a:buAutoNum type="arabicPeriod"/>
            </a:pPr>
            <a:r>
              <a:rPr lang="en-US" dirty="0"/>
              <a:t>Write half equations for the reactions at each electrode and identify them as oxidation or reduction.</a:t>
            </a:r>
          </a:p>
        </p:txBody>
      </p:sp>
    </p:spTree>
    <p:extLst>
      <p:ext uri="{BB962C8B-B14F-4D97-AF65-F5344CB8AC3E}">
        <p14:creationId xmlns:p14="http://schemas.microsoft.com/office/powerpoint/2010/main" val="4182053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different about the electrolysis of molten ionic compounds and aqueous solutions?</a:t>
            </a:r>
          </a:p>
        </p:txBody>
      </p:sp>
      <p:sp>
        <p:nvSpPr>
          <p:cNvPr id="3" name="Content Placeholder 2"/>
          <p:cNvSpPr>
            <a:spLocks noGrp="1"/>
          </p:cNvSpPr>
          <p:nvPr>
            <p:ph idx="1"/>
          </p:nvPr>
        </p:nvSpPr>
        <p:spPr>
          <a:xfrm>
            <a:off x="838200" y="2144109"/>
            <a:ext cx="10515600" cy="4032853"/>
          </a:xfrm>
        </p:spPr>
        <p:txBody>
          <a:bodyPr/>
          <a:lstStyle/>
          <a:p>
            <a:r>
              <a:rPr lang="en-US" dirty="0"/>
              <a:t>With </a:t>
            </a:r>
            <a:r>
              <a:rPr lang="en-US" b="1" dirty="0">
                <a:solidFill>
                  <a:srgbClr val="FF0000"/>
                </a:solidFill>
              </a:rPr>
              <a:t>molten ionic compounds</a:t>
            </a:r>
            <a:r>
              <a:rPr lang="en-US" dirty="0"/>
              <a:t>, the only substances in the liquid are the </a:t>
            </a:r>
            <a:r>
              <a:rPr lang="en-US" b="1" dirty="0">
                <a:solidFill>
                  <a:srgbClr val="FF0000"/>
                </a:solidFill>
              </a:rPr>
              <a:t>two ions </a:t>
            </a:r>
            <a:r>
              <a:rPr lang="en-US" dirty="0"/>
              <a:t>from the ionic compound.</a:t>
            </a:r>
          </a:p>
          <a:p>
            <a:endParaRPr lang="en-US" dirty="0"/>
          </a:p>
          <a:p>
            <a:r>
              <a:rPr lang="en-US" b="1" dirty="0">
                <a:solidFill>
                  <a:srgbClr val="0070C0"/>
                </a:solidFill>
              </a:rPr>
              <a:t>Aqueous solutions </a:t>
            </a:r>
            <a:r>
              <a:rPr lang="en-US" dirty="0"/>
              <a:t>are a </a:t>
            </a:r>
            <a:r>
              <a:rPr lang="en-US" b="1" dirty="0">
                <a:solidFill>
                  <a:srgbClr val="0070C0"/>
                </a:solidFill>
              </a:rPr>
              <a:t>mixture</a:t>
            </a:r>
            <a:r>
              <a:rPr lang="en-US" dirty="0"/>
              <a:t> containing:</a:t>
            </a:r>
          </a:p>
          <a:p>
            <a:pPr lvl="1"/>
            <a:r>
              <a:rPr lang="en-US" sz="2800" b="1" dirty="0">
                <a:solidFill>
                  <a:srgbClr val="0070C0"/>
                </a:solidFill>
              </a:rPr>
              <a:t>+ and - Ions</a:t>
            </a:r>
            <a:r>
              <a:rPr lang="en-US" sz="2800" dirty="0"/>
              <a:t> from </a:t>
            </a:r>
            <a:r>
              <a:rPr lang="en-US" sz="2800" b="1" dirty="0">
                <a:solidFill>
                  <a:srgbClr val="0070C0"/>
                </a:solidFill>
              </a:rPr>
              <a:t>ionic compound</a:t>
            </a:r>
          </a:p>
          <a:p>
            <a:pPr lvl="1"/>
            <a:r>
              <a:rPr lang="en-US" sz="2800" b="1" dirty="0">
                <a:solidFill>
                  <a:srgbClr val="0070C0"/>
                </a:solidFill>
              </a:rPr>
              <a:t>Water</a:t>
            </a:r>
          </a:p>
          <a:p>
            <a:pPr lvl="1"/>
            <a:r>
              <a:rPr lang="en-US" sz="2800" b="1" dirty="0">
                <a:solidFill>
                  <a:srgbClr val="0070C0"/>
                </a:solidFill>
              </a:rPr>
              <a:t>H</a:t>
            </a:r>
            <a:r>
              <a:rPr lang="en-US" sz="2800" b="1" baseline="30000" dirty="0">
                <a:solidFill>
                  <a:srgbClr val="0070C0"/>
                </a:solidFill>
              </a:rPr>
              <a:t>+</a:t>
            </a:r>
            <a:r>
              <a:rPr lang="en-US" sz="2800" b="1" dirty="0">
                <a:solidFill>
                  <a:srgbClr val="0070C0"/>
                </a:solidFill>
              </a:rPr>
              <a:t> ions </a:t>
            </a:r>
            <a:r>
              <a:rPr lang="en-US" sz="2800" dirty="0"/>
              <a:t>(from decomposition of water)</a:t>
            </a:r>
          </a:p>
          <a:p>
            <a:pPr lvl="1"/>
            <a:r>
              <a:rPr lang="en-US" sz="2800" b="1" dirty="0">
                <a:solidFill>
                  <a:srgbClr val="0070C0"/>
                </a:solidFill>
              </a:rPr>
              <a:t>OH</a:t>
            </a:r>
            <a:r>
              <a:rPr lang="en-US" sz="2800" b="1" baseline="30000" dirty="0">
                <a:solidFill>
                  <a:srgbClr val="0070C0"/>
                </a:solidFill>
              </a:rPr>
              <a:t>-</a:t>
            </a:r>
            <a:r>
              <a:rPr lang="en-US" sz="2800" b="1" dirty="0">
                <a:solidFill>
                  <a:srgbClr val="0070C0"/>
                </a:solidFill>
              </a:rPr>
              <a:t> ions </a:t>
            </a:r>
            <a:r>
              <a:rPr lang="en-US" sz="2800" dirty="0"/>
              <a:t>(from decomposition of water)</a:t>
            </a:r>
          </a:p>
        </p:txBody>
      </p:sp>
    </p:spTree>
    <p:extLst>
      <p:ext uri="{BB962C8B-B14F-4D97-AF65-F5344CB8AC3E}">
        <p14:creationId xmlns:p14="http://schemas.microsoft.com/office/powerpoint/2010/main" val="45231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Electrolysis Reactions</a:t>
            </a:r>
          </a:p>
        </p:txBody>
      </p:sp>
      <p:sp>
        <p:nvSpPr>
          <p:cNvPr id="3" name="Content Placeholder 2"/>
          <p:cNvSpPr>
            <a:spLocks noGrp="1"/>
          </p:cNvSpPr>
          <p:nvPr>
            <p:ph idx="1"/>
          </p:nvPr>
        </p:nvSpPr>
        <p:spPr/>
        <p:txBody>
          <a:bodyPr/>
          <a:lstStyle/>
          <a:p>
            <a:r>
              <a:rPr lang="en-US" dirty="0"/>
              <a:t>For each of the following substances in the aqueous solution, predict a) what kind of electrolysis reaction would occur (or not), b) at which electrode, and c) what product is formed?</a:t>
            </a:r>
          </a:p>
          <a:p>
            <a:endParaRPr lang="en-US" dirty="0"/>
          </a:p>
          <a:p>
            <a:pPr lvl="1"/>
            <a:r>
              <a:rPr lang="en-US" sz="2800" b="1" dirty="0">
                <a:solidFill>
                  <a:srgbClr val="0070C0"/>
                </a:solidFill>
              </a:rPr>
              <a:t>Positive metal ion </a:t>
            </a:r>
            <a:r>
              <a:rPr lang="en-US" sz="2800" dirty="0"/>
              <a:t>(ionic compound)</a:t>
            </a:r>
          </a:p>
          <a:p>
            <a:pPr lvl="1"/>
            <a:r>
              <a:rPr lang="en-US" sz="2800" b="1" dirty="0">
                <a:solidFill>
                  <a:srgbClr val="0070C0"/>
                </a:solidFill>
              </a:rPr>
              <a:t>Negative non-metal ion </a:t>
            </a:r>
            <a:r>
              <a:rPr lang="en-US" sz="2800" dirty="0"/>
              <a:t>(ionic compound)</a:t>
            </a:r>
          </a:p>
          <a:p>
            <a:pPr lvl="1"/>
            <a:r>
              <a:rPr lang="en-US" sz="2800" b="1" dirty="0">
                <a:solidFill>
                  <a:srgbClr val="0070C0"/>
                </a:solidFill>
              </a:rPr>
              <a:t>Water</a:t>
            </a:r>
          </a:p>
          <a:p>
            <a:pPr lvl="1"/>
            <a:r>
              <a:rPr lang="en-US" sz="2800" b="1" dirty="0">
                <a:solidFill>
                  <a:srgbClr val="0070C0"/>
                </a:solidFill>
              </a:rPr>
              <a:t>H</a:t>
            </a:r>
            <a:r>
              <a:rPr lang="en-US" sz="2800" b="1" baseline="30000" dirty="0">
                <a:solidFill>
                  <a:srgbClr val="0070C0"/>
                </a:solidFill>
              </a:rPr>
              <a:t>+</a:t>
            </a:r>
            <a:r>
              <a:rPr lang="en-US" sz="2800" b="1" dirty="0">
                <a:solidFill>
                  <a:srgbClr val="0070C0"/>
                </a:solidFill>
              </a:rPr>
              <a:t> ions </a:t>
            </a:r>
            <a:r>
              <a:rPr lang="en-US" sz="2800" dirty="0"/>
              <a:t>(from decomposition of water)</a:t>
            </a:r>
          </a:p>
          <a:p>
            <a:pPr lvl="1"/>
            <a:r>
              <a:rPr lang="en-US" sz="2800" b="1" dirty="0">
                <a:solidFill>
                  <a:srgbClr val="0070C0"/>
                </a:solidFill>
              </a:rPr>
              <a:t>OH</a:t>
            </a:r>
            <a:r>
              <a:rPr lang="en-US" sz="2800" b="1" baseline="30000" dirty="0">
                <a:solidFill>
                  <a:srgbClr val="0070C0"/>
                </a:solidFill>
              </a:rPr>
              <a:t>-</a:t>
            </a:r>
            <a:r>
              <a:rPr lang="en-US" sz="2800" b="1" dirty="0">
                <a:solidFill>
                  <a:srgbClr val="0070C0"/>
                </a:solidFill>
              </a:rPr>
              <a:t> ions </a:t>
            </a:r>
            <a:r>
              <a:rPr lang="en-US" sz="2800" dirty="0"/>
              <a:t>(from decomposition of water)</a:t>
            </a:r>
          </a:p>
          <a:p>
            <a:endParaRPr lang="en-US" dirty="0"/>
          </a:p>
        </p:txBody>
      </p:sp>
    </p:spTree>
    <p:extLst>
      <p:ext uri="{BB962C8B-B14F-4D97-AF65-F5344CB8AC3E}">
        <p14:creationId xmlns:p14="http://schemas.microsoft.com/office/powerpoint/2010/main" val="171575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0910"/>
            <a:ext cx="12191999" cy="1325563"/>
          </a:xfrm>
        </p:spPr>
        <p:txBody>
          <a:bodyPr/>
          <a:lstStyle/>
          <a:p>
            <a:pPr algn="ctr"/>
            <a:r>
              <a:rPr lang="en-US" dirty="0"/>
              <a:t>Possible Products of Electrolysis of Aqueous Solutions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16750605"/>
              </p:ext>
            </p:extLst>
          </p:nvPr>
        </p:nvGraphicFramePr>
        <p:xfrm>
          <a:off x="63060" y="911214"/>
          <a:ext cx="12065877" cy="5913120"/>
        </p:xfrm>
        <a:graphic>
          <a:graphicData uri="http://schemas.openxmlformats.org/drawingml/2006/table">
            <a:tbl>
              <a:tblPr firstRow="1" bandRow="1">
                <a:tableStyleId>{073A0DAA-6AF3-43AB-8588-CEC1D06C72B9}</a:tableStyleId>
              </a:tblPr>
              <a:tblGrid>
                <a:gridCol w="4021959">
                  <a:extLst>
                    <a:ext uri="{9D8B030D-6E8A-4147-A177-3AD203B41FA5}">
                      <a16:colId xmlns:a16="http://schemas.microsoft.com/office/drawing/2014/main" val="2279170597"/>
                    </a:ext>
                  </a:extLst>
                </a:gridCol>
                <a:gridCol w="4021959">
                  <a:extLst>
                    <a:ext uri="{9D8B030D-6E8A-4147-A177-3AD203B41FA5}">
                      <a16:colId xmlns:a16="http://schemas.microsoft.com/office/drawing/2014/main" val="4275896217"/>
                    </a:ext>
                  </a:extLst>
                </a:gridCol>
                <a:gridCol w="4021959">
                  <a:extLst>
                    <a:ext uri="{9D8B030D-6E8A-4147-A177-3AD203B41FA5}">
                      <a16:colId xmlns:a16="http://schemas.microsoft.com/office/drawing/2014/main" val="706811054"/>
                    </a:ext>
                  </a:extLst>
                </a:gridCol>
              </a:tblGrid>
              <a:tr h="370840">
                <a:tc>
                  <a:txBody>
                    <a:bodyPr/>
                    <a:lstStyle/>
                    <a:p>
                      <a:pPr algn="ctr"/>
                      <a:r>
                        <a:rPr lang="en-US" sz="3200" dirty="0"/>
                        <a:t>Substance</a:t>
                      </a:r>
                    </a:p>
                  </a:txBody>
                  <a:tcPr/>
                </a:tc>
                <a:tc>
                  <a:txBody>
                    <a:bodyPr/>
                    <a:lstStyle/>
                    <a:p>
                      <a:pPr algn="ctr"/>
                      <a:r>
                        <a:rPr lang="en-US" sz="3200" dirty="0"/>
                        <a:t>Cathode (Reduction)</a:t>
                      </a:r>
                    </a:p>
                  </a:txBody>
                  <a:tcPr/>
                </a:tc>
                <a:tc>
                  <a:txBody>
                    <a:bodyPr/>
                    <a:lstStyle/>
                    <a:p>
                      <a:pPr algn="ctr"/>
                      <a:r>
                        <a:rPr lang="en-US" sz="3200" dirty="0"/>
                        <a:t>Anode (Oxidation)</a:t>
                      </a:r>
                    </a:p>
                  </a:txBody>
                  <a:tcPr/>
                </a:tc>
                <a:extLst>
                  <a:ext uri="{0D108BD9-81ED-4DB2-BD59-A6C34878D82A}">
                    <a16:rowId xmlns:a16="http://schemas.microsoft.com/office/drawing/2014/main" val="1411746033"/>
                  </a:ext>
                </a:extLst>
              </a:tr>
              <a:tr h="370840">
                <a:tc>
                  <a:txBody>
                    <a:bodyPr/>
                    <a:lstStyle/>
                    <a:p>
                      <a:pPr algn="ctr"/>
                      <a:r>
                        <a:rPr lang="en-US" sz="3200" dirty="0"/>
                        <a:t>Positive metal ion</a:t>
                      </a:r>
                    </a:p>
                  </a:txBody>
                  <a:tcPr/>
                </a:tc>
                <a:tc>
                  <a:txBody>
                    <a:bodyPr/>
                    <a:lstStyle/>
                    <a:p>
                      <a:pPr algn="ctr"/>
                      <a:r>
                        <a:rPr lang="en-US" sz="3200" dirty="0"/>
                        <a:t>Elemental</a:t>
                      </a:r>
                      <a:r>
                        <a:rPr lang="en-US" sz="3200" baseline="0" dirty="0"/>
                        <a:t> metal atoms (solid)</a:t>
                      </a:r>
                      <a:endParaRPr lang="en-US" sz="3200" dirty="0"/>
                    </a:p>
                  </a:txBody>
                  <a:tcPr/>
                </a:tc>
                <a:tc>
                  <a:txBody>
                    <a:bodyPr/>
                    <a:lstStyle/>
                    <a:p>
                      <a:pPr algn="ctr"/>
                      <a:endParaRPr lang="en-US" sz="3200" dirty="0"/>
                    </a:p>
                  </a:txBody>
                  <a:tcPr/>
                </a:tc>
                <a:extLst>
                  <a:ext uri="{0D108BD9-81ED-4DB2-BD59-A6C34878D82A}">
                    <a16:rowId xmlns:a16="http://schemas.microsoft.com/office/drawing/2014/main" val="1734346836"/>
                  </a:ext>
                </a:extLst>
              </a:tr>
              <a:tr h="370840">
                <a:tc>
                  <a:txBody>
                    <a:bodyPr/>
                    <a:lstStyle/>
                    <a:p>
                      <a:pPr algn="ctr"/>
                      <a:r>
                        <a:rPr lang="en-US" sz="3200" dirty="0"/>
                        <a:t>Negative</a:t>
                      </a:r>
                      <a:r>
                        <a:rPr lang="en-US" sz="3200" baseline="0" dirty="0"/>
                        <a:t> ions</a:t>
                      </a:r>
                      <a:endParaRPr lang="en-US" sz="3200" dirty="0"/>
                    </a:p>
                  </a:txBody>
                  <a:tcPr/>
                </a:tc>
                <a:tc>
                  <a:txBody>
                    <a:bodyPr/>
                    <a:lstStyle/>
                    <a:p>
                      <a:pPr algn="ctr"/>
                      <a:endParaRPr lang="en-US" sz="3200" dirty="0"/>
                    </a:p>
                  </a:txBody>
                  <a:tcPr/>
                </a:tc>
                <a:tc>
                  <a:txBody>
                    <a:bodyPr/>
                    <a:lstStyle/>
                    <a:p>
                      <a:pPr algn="ctr"/>
                      <a:r>
                        <a:rPr lang="en-US" sz="3200" dirty="0"/>
                        <a:t>Elemental non-metal (usually a gas)</a:t>
                      </a:r>
                    </a:p>
                  </a:txBody>
                  <a:tcPr/>
                </a:tc>
                <a:extLst>
                  <a:ext uri="{0D108BD9-81ED-4DB2-BD59-A6C34878D82A}">
                    <a16:rowId xmlns:a16="http://schemas.microsoft.com/office/drawing/2014/main" val="2196729035"/>
                  </a:ext>
                </a:extLst>
              </a:tr>
              <a:tr h="370840">
                <a:tc>
                  <a:txBody>
                    <a:bodyPr/>
                    <a:lstStyle/>
                    <a:p>
                      <a:pPr algn="ctr"/>
                      <a:r>
                        <a:rPr lang="en-US" sz="3200" dirty="0"/>
                        <a:t>Water</a:t>
                      </a:r>
                    </a:p>
                  </a:txBody>
                  <a:tcPr/>
                </a:tc>
                <a:tc>
                  <a:txBody>
                    <a:bodyPr/>
                    <a:lstStyle/>
                    <a:p>
                      <a:pPr algn="ctr"/>
                      <a:endParaRPr lang="en-US" sz="3200" dirty="0"/>
                    </a:p>
                    <a:p>
                      <a:pPr algn="ctr"/>
                      <a:endParaRPr lang="en-US" sz="3200" dirty="0"/>
                    </a:p>
                  </a:txBody>
                  <a:tcPr/>
                </a:tc>
                <a:tc>
                  <a:txBody>
                    <a:bodyPr/>
                    <a:lstStyle/>
                    <a:p>
                      <a:pPr algn="ctr"/>
                      <a:endParaRPr lang="en-US" sz="3200" dirty="0"/>
                    </a:p>
                  </a:txBody>
                  <a:tcPr/>
                </a:tc>
                <a:extLst>
                  <a:ext uri="{0D108BD9-81ED-4DB2-BD59-A6C34878D82A}">
                    <a16:rowId xmlns:a16="http://schemas.microsoft.com/office/drawing/2014/main" val="603802927"/>
                  </a:ext>
                </a:extLst>
              </a:tr>
              <a:tr h="370840">
                <a:tc>
                  <a:txBody>
                    <a:bodyPr/>
                    <a:lstStyle/>
                    <a:p>
                      <a:pPr algn="ctr"/>
                      <a:r>
                        <a:rPr lang="en-US" sz="3200" dirty="0"/>
                        <a:t>H</a:t>
                      </a:r>
                      <a:r>
                        <a:rPr lang="en-US" sz="3200" baseline="30000" dirty="0"/>
                        <a:t>+</a:t>
                      </a:r>
                      <a:r>
                        <a:rPr lang="en-US" sz="3200" dirty="0"/>
                        <a:t> ions</a:t>
                      </a:r>
                    </a:p>
                  </a:txBody>
                  <a:tcPr/>
                </a:tc>
                <a:tc>
                  <a:txBody>
                    <a:bodyPr/>
                    <a:lstStyle/>
                    <a:p>
                      <a:pPr algn="ctr"/>
                      <a:r>
                        <a:rPr lang="en-US" sz="3200" dirty="0"/>
                        <a:t>Hydrogen gas</a:t>
                      </a:r>
                    </a:p>
                    <a:p>
                      <a:pPr algn="ctr"/>
                      <a:endParaRPr lang="en-US" sz="3200" dirty="0"/>
                    </a:p>
                  </a:txBody>
                  <a:tcPr/>
                </a:tc>
                <a:tc>
                  <a:txBody>
                    <a:bodyPr/>
                    <a:lstStyle/>
                    <a:p>
                      <a:pPr algn="ctr"/>
                      <a:endParaRPr lang="en-US" sz="3200" dirty="0"/>
                    </a:p>
                  </a:txBody>
                  <a:tcPr/>
                </a:tc>
                <a:extLst>
                  <a:ext uri="{0D108BD9-81ED-4DB2-BD59-A6C34878D82A}">
                    <a16:rowId xmlns:a16="http://schemas.microsoft.com/office/drawing/2014/main" val="1471009735"/>
                  </a:ext>
                </a:extLst>
              </a:tr>
              <a:tr h="370840">
                <a:tc>
                  <a:txBody>
                    <a:bodyPr/>
                    <a:lstStyle/>
                    <a:p>
                      <a:pPr algn="ctr"/>
                      <a:r>
                        <a:rPr lang="en-US" sz="3200" dirty="0"/>
                        <a:t>OH</a:t>
                      </a:r>
                      <a:r>
                        <a:rPr lang="en-US" sz="3200" baseline="30000" dirty="0"/>
                        <a:t>-</a:t>
                      </a:r>
                      <a:r>
                        <a:rPr lang="en-US" sz="3200" dirty="0"/>
                        <a:t> ions</a:t>
                      </a:r>
                    </a:p>
                  </a:txBody>
                  <a:tcPr/>
                </a:tc>
                <a:tc>
                  <a:txBody>
                    <a:bodyPr/>
                    <a:lstStyle/>
                    <a:p>
                      <a:pPr algn="ctr"/>
                      <a:endParaRPr lang="en-US" sz="3200" dirty="0"/>
                    </a:p>
                    <a:p>
                      <a:pPr algn="ctr"/>
                      <a:endParaRPr lang="en-US" sz="3200" dirty="0"/>
                    </a:p>
                  </a:txBody>
                  <a:tcPr/>
                </a:tc>
                <a:tc>
                  <a:txBody>
                    <a:bodyPr/>
                    <a:lstStyle/>
                    <a:p>
                      <a:pPr algn="ctr"/>
                      <a:r>
                        <a:rPr lang="en-US" sz="3200" dirty="0"/>
                        <a:t>Oxygen gas and water</a:t>
                      </a:r>
                    </a:p>
                  </a:txBody>
                  <a:tcPr/>
                </a:tc>
                <a:extLst>
                  <a:ext uri="{0D108BD9-81ED-4DB2-BD59-A6C34878D82A}">
                    <a16:rowId xmlns:a16="http://schemas.microsoft.com/office/drawing/2014/main" val="2552591014"/>
                  </a:ext>
                </a:extLst>
              </a:tr>
            </a:tbl>
          </a:graphicData>
        </a:graphic>
      </p:graphicFrame>
      <p:sp>
        <p:nvSpPr>
          <p:cNvPr id="5" name="Rectangle 4"/>
          <p:cNvSpPr/>
          <p:nvPr/>
        </p:nvSpPr>
        <p:spPr>
          <a:xfrm>
            <a:off x="4193628" y="1529255"/>
            <a:ext cx="7803931" cy="97746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193628" y="2579847"/>
            <a:ext cx="7803931" cy="97746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193627" y="3635732"/>
            <a:ext cx="7803931" cy="97746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93626" y="4691766"/>
            <a:ext cx="7803931" cy="97746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193626" y="5786918"/>
            <a:ext cx="7803931" cy="97746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809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reactions will happen?</a:t>
            </a:r>
          </a:p>
        </p:txBody>
      </p:sp>
      <p:sp>
        <p:nvSpPr>
          <p:cNvPr id="3" name="Content Placeholder 2"/>
          <p:cNvSpPr>
            <a:spLocks noGrp="1"/>
          </p:cNvSpPr>
          <p:nvPr>
            <p:ph idx="1"/>
          </p:nvPr>
        </p:nvSpPr>
        <p:spPr/>
        <p:txBody>
          <a:bodyPr>
            <a:normAutofit/>
          </a:bodyPr>
          <a:lstStyle/>
          <a:p>
            <a:r>
              <a:rPr lang="en-US" sz="3600" dirty="0"/>
              <a:t>Not all of the possible reactions will happen.</a:t>
            </a:r>
          </a:p>
          <a:p>
            <a:r>
              <a:rPr lang="en-US" sz="3600" dirty="0"/>
              <a:t>Only one electrolysis reaction will happen at each electrode.</a:t>
            </a:r>
          </a:p>
          <a:p>
            <a:endParaRPr lang="en-US" sz="3600" dirty="0"/>
          </a:p>
          <a:p>
            <a:r>
              <a:rPr lang="en-US" sz="3600" dirty="0"/>
              <a:t>We are going to investigate what reactions occur for different aqueous solutions.</a:t>
            </a:r>
          </a:p>
        </p:txBody>
      </p:sp>
    </p:spTree>
    <p:extLst>
      <p:ext uri="{BB962C8B-B14F-4D97-AF65-F5344CB8AC3E}">
        <p14:creationId xmlns:p14="http://schemas.microsoft.com/office/powerpoint/2010/main" val="503993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470"/>
            <a:ext cx="10515600" cy="1325563"/>
          </a:xfrm>
        </p:spPr>
        <p:txBody>
          <a:bodyPr/>
          <a:lstStyle/>
          <a:p>
            <a:pPr algn="ctr"/>
            <a:r>
              <a:rPr lang="en-US" dirty="0"/>
              <a:t>Identifying Elements</a:t>
            </a:r>
          </a:p>
        </p:txBody>
      </p:sp>
      <p:sp>
        <p:nvSpPr>
          <p:cNvPr id="3" name="Content Placeholder 2"/>
          <p:cNvSpPr>
            <a:spLocks noGrp="1"/>
          </p:cNvSpPr>
          <p:nvPr>
            <p:ph idx="1"/>
          </p:nvPr>
        </p:nvSpPr>
        <p:spPr>
          <a:xfrm>
            <a:off x="838200" y="1328078"/>
            <a:ext cx="10515600" cy="838747"/>
          </a:xfrm>
        </p:spPr>
        <p:txBody>
          <a:bodyPr>
            <a:normAutofit lnSpcReduction="10000"/>
          </a:bodyPr>
          <a:lstStyle/>
          <a:p>
            <a:pPr marL="0" indent="0" algn="ctr">
              <a:buNone/>
            </a:pPr>
            <a:r>
              <a:rPr lang="en-US" dirty="0"/>
              <a:t>These are the products we are going to be looking for and how to identify them.</a:t>
            </a:r>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93567384"/>
              </p:ext>
            </p:extLst>
          </p:nvPr>
        </p:nvGraphicFramePr>
        <p:xfrm>
          <a:off x="420413" y="2202936"/>
          <a:ext cx="11351173" cy="4465874"/>
        </p:xfrm>
        <a:graphic>
          <a:graphicData uri="http://schemas.openxmlformats.org/drawingml/2006/table">
            <a:tbl>
              <a:tblPr firstRow="1" bandRow="1">
                <a:tableStyleId>{073A0DAA-6AF3-43AB-8588-CEC1D06C72B9}</a:tableStyleId>
              </a:tblPr>
              <a:tblGrid>
                <a:gridCol w="4853010">
                  <a:extLst>
                    <a:ext uri="{9D8B030D-6E8A-4147-A177-3AD203B41FA5}">
                      <a16:colId xmlns:a16="http://schemas.microsoft.com/office/drawing/2014/main" val="2072383857"/>
                    </a:ext>
                  </a:extLst>
                </a:gridCol>
                <a:gridCol w="6498163">
                  <a:extLst>
                    <a:ext uri="{9D8B030D-6E8A-4147-A177-3AD203B41FA5}">
                      <a16:colId xmlns:a16="http://schemas.microsoft.com/office/drawing/2014/main" val="3865548359"/>
                    </a:ext>
                  </a:extLst>
                </a:gridCol>
              </a:tblGrid>
              <a:tr h="698822">
                <a:tc>
                  <a:txBody>
                    <a:bodyPr/>
                    <a:lstStyle/>
                    <a:p>
                      <a:pPr algn="ctr"/>
                      <a:r>
                        <a:rPr lang="en-US" sz="2400" dirty="0"/>
                        <a:t>Substance</a:t>
                      </a:r>
                    </a:p>
                  </a:txBody>
                  <a:tcPr/>
                </a:tc>
                <a:tc>
                  <a:txBody>
                    <a:bodyPr/>
                    <a:lstStyle/>
                    <a:p>
                      <a:pPr algn="ctr"/>
                      <a:r>
                        <a:rPr lang="en-US" sz="2400" dirty="0"/>
                        <a:t>How to identify</a:t>
                      </a:r>
                    </a:p>
                  </a:txBody>
                  <a:tcPr/>
                </a:tc>
                <a:extLst>
                  <a:ext uri="{0D108BD9-81ED-4DB2-BD59-A6C34878D82A}">
                    <a16:rowId xmlns:a16="http://schemas.microsoft.com/office/drawing/2014/main" val="131519786"/>
                  </a:ext>
                </a:extLst>
              </a:tr>
              <a:tr h="698822">
                <a:tc>
                  <a:txBody>
                    <a:bodyPr/>
                    <a:lstStyle/>
                    <a:p>
                      <a:pPr algn="ctr"/>
                      <a:r>
                        <a:rPr lang="en-US" sz="2800" dirty="0"/>
                        <a:t>metal</a:t>
                      </a:r>
                    </a:p>
                  </a:txBody>
                  <a:tcPr/>
                </a:tc>
                <a:tc>
                  <a:txBody>
                    <a:bodyPr/>
                    <a:lstStyle/>
                    <a:p>
                      <a:pPr algn="ctr"/>
                      <a:r>
                        <a:rPr lang="en-US" sz="2800" dirty="0"/>
                        <a:t>Solid being formed</a:t>
                      </a:r>
                    </a:p>
                  </a:txBody>
                  <a:tcPr/>
                </a:tc>
                <a:extLst>
                  <a:ext uri="{0D108BD9-81ED-4DB2-BD59-A6C34878D82A}">
                    <a16:rowId xmlns:a16="http://schemas.microsoft.com/office/drawing/2014/main" val="3164452341"/>
                  </a:ext>
                </a:extLst>
              </a:tr>
              <a:tr h="698822">
                <a:tc>
                  <a:txBody>
                    <a:bodyPr/>
                    <a:lstStyle/>
                    <a:p>
                      <a:pPr algn="ctr"/>
                      <a:r>
                        <a:rPr lang="en-US" sz="2800" dirty="0"/>
                        <a:t>Chlorine gas (pale green</a:t>
                      </a:r>
                      <a:r>
                        <a:rPr lang="en-US" sz="2800" baseline="0" dirty="0"/>
                        <a:t> gas)</a:t>
                      </a:r>
                      <a:endParaRPr lang="en-US" sz="2800" dirty="0"/>
                    </a:p>
                  </a:txBody>
                  <a:tcPr/>
                </a:tc>
                <a:tc>
                  <a:txBody>
                    <a:bodyPr/>
                    <a:lstStyle/>
                    <a:p>
                      <a:pPr algn="ctr"/>
                      <a:r>
                        <a:rPr lang="en-US" sz="2800" dirty="0"/>
                        <a:t>Will turn damp</a:t>
                      </a:r>
                      <a:r>
                        <a:rPr lang="en-US" sz="2800" baseline="0" dirty="0"/>
                        <a:t> blue litmus red</a:t>
                      </a:r>
                      <a:endParaRPr lang="en-US" sz="2800" dirty="0"/>
                    </a:p>
                  </a:txBody>
                  <a:tcPr/>
                </a:tc>
                <a:extLst>
                  <a:ext uri="{0D108BD9-81ED-4DB2-BD59-A6C34878D82A}">
                    <a16:rowId xmlns:a16="http://schemas.microsoft.com/office/drawing/2014/main" val="3676134651"/>
                  </a:ext>
                </a:extLst>
              </a:tr>
              <a:tr h="997808">
                <a:tc>
                  <a:txBody>
                    <a:bodyPr/>
                    <a:lstStyle/>
                    <a:p>
                      <a:pPr algn="ctr"/>
                      <a:r>
                        <a:rPr lang="en-US" sz="2800" dirty="0"/>
                        <a:t>Hydrogen gas</a:t>
                      </a:r>
                    </a:p>
                  </a:txBody>
                  <a:tcPr/>
                </a:tc>
                <a:tc>
                  <a:txBody>
                    <a:bodyPr/>
                    <a:lstStyle/>
                    <a:p>
                      <a:pPr algn="ctr"/>
                      <a:r>
                        <a:rPr lang="en-US" sz="2800" dirty="0"/>
                        <a:t>Bubbles</a:t>
                      </a:r>
                      <a:r>
                        <a:rPr lang="en-US" sz="2800" baseline="0" dirty="0"/>
                        <a:t> formed at cathode (usually too small amt. to test with squeaky pop)</a:t>
                      </a:r>
                      <a:endParaRPr lang="en-US" sz="2800" dirty="0"/>
                    </a:p>
                  </a:txBody>
                  <a:tcPr/>
                </a:tc>
                <a:extLst>
                  <a:ext uri="{0D108BD9-81ED-4DB2-BD59-A6C34878D82A}">
                    <a16:rowId xmlns:a16="http://schemas.microsoft.com/office/drawing/2014/main" val="2977523514"/>
                  </a:ext>
                </a:extLst>
              </a:tr>
              <a:tr h="997808">
                <a:tc>
                  <a:txBody>
                    <a:bodyPr/>
                    <a:lstStyle/>
                    <a:p>
                      <a:pPr algn="ctr"/>
                      <a:r>
                        <a:rPr lang="en-US" sz="2800" dirty="0"/>
                        <a:t>Oxygen gas</a:t>
                      </a:r>
                    </a:p>
                  </a:txBody>
                  <a:tcPr/>
                </a:tc>
                <a:tc>
                  <a:txBody>
                    <a:bodyPr/>
                    <a:lstStyle/>
                    <a:p>
                      <a:pPr algn="ctr"/>
                      <a:r>
                        <a:rPr lang="en-US" sz="2800" dirty="0"/>
                        <a:t>Bubbles formed at anode which does NOT change damp blue litmus (relights glowing splint but</a:t>
                      </a:r>
                      <a:r>
                        <a:rPr lang="en-US" sz="2800" baseline="0" dirty="0"/>
                        <a:t> usually not enough to test)</a:t>
                      </a:r>
                      <a:endParaRPr lang="en-US" sz="2800" dirty="0"/>
                    </a:p>
                  </a:txBody>
                  <a:tcPr/>
                </a:tc>
                <a:extLst>
                  <a:ext uri="{0D108BD9-81ED-4DB2-BD59-A6C34878D82A}">
                    <a16:rowId xmlns:a16="http://schemas.microsoft.com/office/drawing/2014/main" val="3270441622"/>
                  </a:ext>
                </a:extLst>
              </a:tr>
            </a:tbl>
          </a:graphicData>
        </a:graphic>
      </p:graphicFrame>
    </p:spTree>
    <p:extLst>
      <p:ext uri="{BB962C8B-B14F-4D97-AF65-F5344CB8AC3E}">
        <p14:creationId xmlns:p14="http://schemas.microsoft.com/office/powerpoint/2010/main" val="751413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Required Practical 9</a:t>
            </a:r>
          </a:p>
        </p:txBody>
      </p:sp>
      <p:sp>
        <p:nvSpPr>
          <p:cNvPr id="3" name="Content Placeholder 2"/>
          <p:cNvSpPr>
            <a:spLocks noGrp="1"/>
          </p:cNvSpPr>
          <p:nvPr>
            <p:ph idx="1"/>
          </p:nvPr>
        </p:nvSpPr>
        <p:spPr>
          <a:xfrm>
            <a:off x="488731" y="1690688"/>
            <a:ext cx="11319641" cy="4867767"/>
          </a:xfrm>
        </p:spPr>
        <p:txBody>
          <a:bodyPr>
            <a:normAutofit/>
          </a:bodyPr>
          <a:lstStyle/>
          <a:p>
            <a:r>
              <a:rPr lang="en-US" dirty="0"/>
              <a:t>For this investigation you will be developing a hypothesis that you will test.</a:t>
            </a:r>
          </a:p>
          <a:p>
            <a:r>
              <a:rPr lang="en-US" dirty="0"/>
              <a:t>Your hypothesis does not have to be correct!</a:t>
            </a:r>
          </a:p>
          <a:p>
            <a:r>
              <a:rPr lang="en-US" dirty="0"/>
              <a:t>Be as specific as possible in your hypothesis.</a:t>
            </a:r>
          </a:p>
          <a:p>
            <a:endParaRPr lang="en-US" dirty="0"/>
          </a:p>
          <a:p>
            <a:pPr marL="0" indent="0">
              <a:buNone/>
            </a:pPr>
            <a:r>
              <a:rPr lang="en-US" sz="3200" b="1" dirty="0">
                <a:solidFill>
                  <a:srgbClr val="FF0000"/>
                </a:solidFill>
              </a:rPr>
              <a:t>Safety</a:t>
            </a:r>
            <a:endParaRPr lang="en-US" b="1" dirty="0">
              <a:solidFill>
                <a:srgbClr val="FF0000"/>
              </a:solidFill>
            </a:endParaRPr>
          </a:p>
          <a:p>
            <a:r>
              <a:rPr lang="en-US" dirty="0"/>
              <a:t>Follow instructions </a:t>
            </a:r>
            <a:r>
              <a:rPr lang="en-US" b="1" u="sng" dirty="0"/>
              <a:t>exactly</a:t>
            </a:r>
            <a:r>
              <a:rPr lang="en-US" dirty="0"/>
              <a:t> as written.</a:t>
            </a:r>
          </a:p>
          <a:p>
            <a:r>
              <a:rPr lang="en-US" dirty="0"/>
              <a:t>Wear </a:t>
            </a:r>
            <a:r>
              <a:rPr lang="en-US" b="1" u="sng" dirty="0"/>
              <a:t>goggles</a:t>
            </a:r>
            <a:r>
              <a:rPr lang="en-US" dirty="0"/>
              <a:t> at all times.</a:t>
            </a:r>
          </a:p>
          <a:p>
            <a:r>
              <a:rPr lang="en-US" dirty="0"/>
              <a:t>Handle electrical equipment safely to prevent </a:t>
            </a:r>
            <a:r>
              <a:rPr lang="en-US" b="1" u="sng" dirty="0"/>
              <a:t>electric shock</a:t>
            </a:r>
            <a:r>
              <a:rPr lang="en-US" dirty="0"/>
              <a:t>.</a:t>
            </a:r>
          </a:p>
        </p:txBody>
      </p:sp>
    </p:spTree>
    <p:extLst>
      <p:ext uri="{BB962C8B-B14F-4D97-AF65-F5344CB8AC3E}">
        <p14:creationId xmlns:p14="http://schemas.microsoft.com/office/powerpoint/2010/main" val="3541411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L6: Electrolysis of Aqueous Solutions</a:t>
            </a:r>
          </a:p>
        </p:txBody>
      </p:sp>
      <p:sp>
        <p:nvSpPr>
          <p:cNvPr id="3" name="Content Placeholder 2"/>
          <p:cNvSpPr>
            <a:spLocks noGrp="1"/>
          </p:cNvSpPr>
          <p:nvPr>
            <p:ph idx="1"/>
          </p:nvPr>
        </p:nvSpPr>
        <p:spPr/>
        <p:txBody>
          <a:bodyPr/>
          <a:lstStyle/>
          <a:p>
            <a:pPr marL="0" indent="0">
              <a:buNone/>
            </a:pPr>
            <a:r>
              <a:rPr lang="en-US" dirty="0"/>
              <a:t>Learning Objectives:</a:t>
            </a:r>
          </a:p>
          <a:p>
            <a:pPr marL="514350" indent="-514350">
              <a:buFont typeface="Arial" panose="020B0604020202020204" pitchFamily="34" charset="0"/>
              <a:buAutoNum type="arabicPeriod"/>
            </a:pPr>
            <a:r>
              <a:rPr lang="en-US" b="1" dirty="0"/>
              <a:t>Required Practical 9</a:t>
            </a:r>
            <a:r>
              <a:rPr lang="en-US" dirty="0"/>
              <a:t>: investigate what happens when aqueous solutions are electrolysed using inert electrodes.</a:t>
            </a:r>
          </a:p>
          <a:p>
            <a:pPr marL="514350" indent="-514350">
              <a:buAutoNum type="arabicPeriod"/>
            </a:pPr>
            <a:r>
              <a:rPr lang="en-US" dirty="0"/>
              <a:t>Predict what products are formed during the electrolysis of aqueous solutions.</a:t>
            </a:r>
          </a:p>
          <a:p>
            <a:pPr marL="514350" indent="-514350">
              <a:buAutoNum type="arabicPeriod"/>
            </a:pPr>
            <a:r>
              <a:rPr lang="en-US" dirty="0"/>
              <a:t>Write half equations for the reactions at each electrode and identify them as oxidation or reduction.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816" y="2286000"/>
            <a:ext cx="700130" cy="535853"/>
          </a:xfrm>
          <a:prstGeom prst="rect">
            <a:avLst/>
          </a:prstGeom>
        </p:spPr>
      </p:pic>
    </p:spTree>
    <p:extLst>
      <p:ext uri="{BB962C8B-B14F-4D97-AF65-F5344CB8AC3E}">
        <p14:creationId xmlns:p14="http://schemas.microsoft.com/office/powerpoint/2010/main" val="27495940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867</Words>
  <Application>Microsoft Office PowerPoint</Application>
  <PresentationFormat>Widescreen</PresentationFormat>
  <Paragraphs>126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Wingdings</vt:lpstr>
      <vt:lpstr>Office Theme</vt:lpstr>
      <vt:lpstr>Starter</vt:lpstr>
      <vt:lpstr>L6: Electrolysis of Aqueous Solutions</vt:lpstr>
      <vt:lpstr>What is different about the electrolysis of molten ionic compounds and aqueous solutions?</vt:lpstr>
      <vt:lpstr>Electrolysis Reactions</vt:lpstr>
      <vt:lpstr>Possible Products of Electrolysis of Aqueous Solutions</vt:lpstr>
      <vt:lpstr>Which reactions will happen?</vt:lpstr>
      <vt:lpstr>Identifying Elements</vt:lpstr>
      <vt:lpstr>Required Practical 9</vt:lpstr>
      <vt:lpstr>L6: Electrolysis of Aqueous Solutions</vt:lpstr>
      <vt:lpstr>Preferential Discharge of Ions</vt:lpstr>
      <vt:lpstr>Rules for Predicting Which Ions Discharged</vt:lpstr>
      <vt:lpstr>Rules for Predicting Which Ions Discharged</vt:lpstr>
      <vt:lpstr>L6: Electrolysis of Aqueous Solutions</vt:lpstr>
      <vt:lpstr>Half-Equations</vt:lpstr>
      <vt:lpstr>Half-Equations</vt:lpstr>
      <vt:lpstr>Practice</vt:lpstr>
      <vt:lpstr>Answers</vt:lpstr>
      <vt:lpstr>L6: Electrolysis of Aqueous Solutions</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Starter</dc:title>
  <dc:creator>Penguizaur</dc:creator>
  <cp:lastModifiedBy>Penguizaur</cp:lastModifiedBy>
  <cp:revision>28</cp:revision>
  <dcterms:created xsi:type="dcterms:W3CDTF">2016-08-23T08:21:58Z</dcterms:created>
  <dcterms:modified xsi:type="dcterms:W3CDTF">2016-08-23T10:38:36Z</dcterms:modified>
</cp:coreProperties>
</file>