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3" r:id="rId8"/>
    <p:sldId id="262" r:id="rId9"/>
    <p:sldId id="264" r:id="rId10"/>
    <p:sldId id="265" r:id="rId11"/>
    <p:sldId id="266" r:id="rId12"/>
    <p:sldId id="268" r:id="rId13"/>
    <p:sldId id="270" r:id="rId14"/>
    <p:sldId id="26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57" d="100"/>
          <a:sy n="57" d="100"/>
        </p:scale>
        <p:origin x="52"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7E5E70-27DF-4034-9DE2-267E820AB8F4}" type="datetimeFigureOut">
              <a:rPr lang="en-US" smtClean="0"/>
              <a:t>9/15/2016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EA14B-F605-4F17-A18B-41CBBAEDBC79}" type="slidenum">
              <a:rPr lang="en-US" smtClean="0"/>
              <a:t>‹#›</a:t>
            </a:fld>
            <a:endParaRPr lang="en-US"/>
          </a:p>
        </p:txBody>
      </p:sp>
    </p:spTree>
    <p:extLst>
      <p:ext uri="{BB962C8B-B14F-4D97-AF65-F5344CB8AC3E}">
        <p14:creationId xmlns:p14="http://schemas.microsoft.com/office/powerpoint/2010/main" val="274761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fld id="{0539C945-A2CC-475B-9340-C1E9AE76033C}" type="slidenum">
              <a:rPr lang="en-GB" altLang="en-US" sz="1200">
                <a:solidFill>
                  <a:schemeClr val="tx1"/>
                </a:solidFill>
              </a:rPr>
              <a:pPr>
                <a:spcBef>
                  <a:spcPct val="0"/>
                </a:spcBef>
              </a:pPr>
              <a:t>3</a:t>
            </a:fld>
            <a:endParaRPr lang="en-GB" altLang="en-US" sz="1200">
              <a:solidFill>
                <a:schemeClr val="tx1"/>
              </a:solidFill>
            </a:endParaRPr>
          </a:p>
        </p:txBody>
      </p:sp>
      <p:sp>
        <p:nvSpPr>
          <p:cNvPr id="26627" name="Rectangle 8"/>
          <p:cNvSpPr>
            <a:spLocks noGrp="1" noChangeArrowheads="1"/>
          </p:cNvSpPr>
          <p:nvPr>
            <p:ph type="hdr" sz="quarter"/>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r>
              <a:rPr lang="en-GB" altLang="en-US" sz="1200">
                <a:solidFill>
                  <a:schemeClr val="tx1"/>
                </a:solidFill>
              </a:rPr>
              <a:t>Boardworks GCSE Additional Science: Chemistry </a:t>
            </a:r>
          </a:p>
          <a:p>
            <a:pPr>
              <a:spcBef>
                <a:spcPct val="0"/>
              </a:spcBef>
            </a:pPr>
            <a:r>
              <a:rPr lang="en-GB" altLang="en-US" sz="1200">
                <a:solidFill>
                  <a:schemeClr val="tx1"/>
                </a:solidFill>
              </a:rPr>
              <a:t>Ionic Bonding</a:t>
            </a:r>
          </a:p>
        </p:txBody>
      </p:sp>
      <p:sp>
        <p:nvSpPr>
          <p:cNvPr id="26628" name="Rectangle 2"/>
          <p:cNvSpPr>
            <a:spLocks noGrp="1" noRot="1" noChangeAspect="1" noChangeArrowheads="1" noTextEdit="1"/>
          </p:cNvSpPr>
          <p:nvPr>
            <p:ph type="sldImg"/>
          </p:nvPr>
        </p:nvSpPr>
        <p:spPr>
          <a:ln/>
        </p:spPr>
      </p:sp>
      <p:sp>
        <p:nvSpPr>
          <p:cNvPr id="26629" name="Rectangle 3"/>
          <p:cNvSpPr>
            <a:spLocks noGrp="1" noChangeArrowheads="1"/>
          </p:cNvSpPr>
          <p:nvPr>
            <p:ph type="body" idx="1"/>
          </p:nvPr>
        </p:nvSpPr>
        <p:spPr>
          <a:noFill/>
        </p:spPr>
        <p:txBody>
          <a:bodyPr/>
          <a:lstStyle/>
          <a:p>
            <a:pPr eaLnBrk="1" hangingPunct="1"/>
            <a:r>
              <a:rPr lang="en-GB" altLang="en-US">
                <a:latin typeface="Arial" panose="020B0604020202020204" pitchFamily="34" charset="0"/>
              </a:rPr>
              <a:t>Bonds involve the electrons in the outer shells of atoms.</a:t>
            </a:r>
          </a:p>
          <a:p>
            <a:pPr eaLnBrk="1" hangingPunct="1"/>
            <a:r>
              <a:rPr lang="en-GB" altLang="en-US">
                <a:latin typeface="Arial" panose="020B0604020202020204" pitchFamily="34" charset="0"/>
              </a:rPr>
              <a:t>Each shell has a maximum number of electrons that it can hold. Electrons fill the shells nearest the nucleus first.</a:t>
            </a:r>
          </a:p>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522164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fld id="{F9F9CEE2-5E85-4C99-AFCA-0D09C9FBAB72}" type="slidenum">
              <a:rPr lang="en-GB" altLang="en-US" sz="1200">
                <a:solidFill>
                  <a:schemeClr val="tx1"/>
                </a:solidFill>
              </a:rPr>
              <a:pPr>
                <a:spcBef>
                  <a:spcPct val="0"/>
                </a:spcBef>
              </a:pPr>
              <a:t>5</a:t>
            </a:fld>
            <a:endParaRPr lang="en-GB" altLang="en-US" sz="1200">
              <a:solidFill>
                <a:schemeClr val="tx1"/>
              </a:solidFill>
            </a:endParaRPr>
          </a:p>
        </p:txBody>
      </p:sp>
      <p:sp>
        <p:nvSpPr>
          <p:cNvPr id="30723" name="Rectangle 8"/>
          <p:cNvSpPr>
            <a:spLocks noGrp="1" noChangeArrowheads="1"/>
          </p:cNvSpPr>
          <p:nvPr>
            <p:ph type="hdr" sz="quarter"/>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r>
              <a:rPr lang="en-GB" altLang="en-US" sz="1200">
                <a:solidFill>
                  <a:schemeClr val="tx1"/>
                </a:solidFill>
              </a:rPr>
              <a:t>Boardworks GCSE Additional Science: Chemistry </a:t>
            </a:r>
          </a:p>
          <a:p>
            <a:pPr>
              <a:spcBef>
                <a:spcPct val="0"/>
              </a:spcBef>
            </a:pPr>
            <a:r>
              <a:rPr lang="en-GB" altLang="en-US" sz="1200">
                <a:solidFill>
                  <a:schemeClr val="tx1"/>
                </a:solidFill>
              </a:rPr>
              <a:t>Ionic Bonding</a:t>
            </a:r>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02212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fld id="{EC3BD9F4-C2B4-4676-BA7E-E82C967F8587}" type="slidenum">
              <a:rPr lang="en-GB" altLang="en-US" sz="1200">
                <a:solidFill>
                  <a:schemeClr val="tx1"/>
                </a:solidFill>
              </a:rPr>
              <a:pPr>
                <a:spcBef>
                  <a:spcPct val="0"/>
                </a:spcBef>
              </a:pPr>
              <a:t>6</a:t>
            </a:fld>
            <a:endParaRPr lang="en-GB" altLang="en-US" sz="1200">
              <a:solidFill>
                <a:schemeClr val="tx1"/>
              </a:solidFill>
            </a:endParaRPr>
          </a:p>
        </p:txBody>
      </p:sp>
      <p:sp>
        <p:nvSpPr>
          <p:cNvPr id="32771" name="Rectangle 8"/>
          <p:cNvSpPr>
            <a:spLocks noGrp="1" noChangeArrowheads="1"/>
          </p:cNvSpPr>
          <p:nvPr>
            <p:ph type="hdr" sz="quarter"/>
          </p:nvPr>
        </p:nvSpPr>
        <p:spPr>
          <a:noFill/>
        </p:spPr>
        <p:txBody>
          <a:bodyPr/>
          <a:lstStyle>
            <a:lvl1pPr>
              <a:spcBef>
                <a:spcPct val="50000"/>
              </a:spcBef>
              <a:defRPr sz="2400">
                <a:solidFill>
                  <a:srgbClr val="010066"/>
                </a:solidFill>
                <a:latin typeface="Arial" panose="020B0604020202020204" pitchFamily="34" charset="0"/>
              </a:defRPr>
            </a:lvl1pPr>
            <a:lvl2pPr marL="742950" indent="-285750">
              <a:spcBef>
                <a:spcPct val="50000"/>
              </a:spcBef>
              <a:defRPr sz="2400">
                <a:solidFill>
                  <a:srgbClr val="010066"/>
                </a:solidFill>
                <a:latin typeface="Arial" panose="020B0604020202020204" pitchFamily="34" charset="0"/>
              </a:defRPr>
            </a:lvl2pPr>
            <a:lvl3pPr marL="1143000" indent="-228600">
              <a:spcBef>
                <a:spcPct val="50000"/>
              </a:spcBef>
              <a:defRPr sz="2400">
                <a:solidFill>
                  <a:srgbClr val="010066"/>
                </a:solidFill>
                <a:latin typeface="Arial" panose="020B0604020202020204" pitchFamily="34" charset="0"/>
              </a:defRPr>
            </a:lvl3pPr>
            <a:lvl4pPr marL="1600200" indent="-228600">
              <a:spcBef>
                <a:spcPct val="50000"/>
              </a:spcBef>
              <a:defRPr sz="2400">
                <a:solidFill>
                  <a:srgbClr val="010066"/>
                </a:solidFill>
                <a:latin typeface="Arial" panose="020B0604020202020204" pitchFamily="34" charset="0"/>
              </a:defRPr>
            </a:lvl4pPr>
            <a:lvl5pPr marL="2057400" indent="-228600">
              <a:spcBef>
                <a:spcPct val="50000"/>
              </a:spcBef>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spcBef>
                <a:spcPct val="0"/>
              </a:spcBef>
            </a:pPr>
            <a:r>
              <a:rPr lang="en-GB" altLang="en-US" sz="1200">
                <a:solidFill>
                  <a:schemeClr val="tx1"/>
                </a:solidFill>
              </a:rPr>
              <a:t>Boardworks GCSE Additional Science: Chemistry </a:t>
            </a:r>
          </a:p>
          <a:p>
            <a:pPr>
              <a:spcBef>
                <a:spcPct val="0"/>
              </a:spcBef>
            </a:pPr>
            <a:r>
              <a:rPr lang="en-GB" altLang="en-US" sz="1200">
                <a:solidFill>
                  <a:schemeClr val="tx1"/>
                </a:solidFill>
              </a:rPr>
              <a:t>Ionic Bonding</a:t>
            </a: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p:spPr>
        <p:txBody>
          <a:bodyPr/>
          <a:lstStyle/>
          <a:p>
            <a:pPr eaLnBrk="1" hangingPunct="1"/>
            <a:r>
              <a:rPr lang="en-GB" altLang="en-US" b="1">
                <a:latin typeface="Arial" panose="020B0604020202020204" pitchFamily="34" charset="0"/>
              </a:rPr>
              <a:t>Teacher notes</a:t>
            </a:r>
          </a:p>
          <a:p>
            <a:pPr eaLnBrk="1" hangingPunct="1"/>
            <a:r>
              <a:rPr lang="en-GB" altLang="en-US">
                <a:latin typeface="Arial" panose="020B0604020202020204" pitchFamily="34" charset="0"/>
              </a:rPr>
              <a:t>See the GCSE Science chemistry ‘</a:t>
            </a:r>
            <a:r>
              <a:rPr lang="en-GB" altLang="en-US" b="1">
                <a:latin typeface="Arial" panose="020B0604020202020204" pitchFamily="34" charset="0"/>
              </a:rPr>
              <a:t>Metals and Alloys</a:t>
            </a:r>
            <a:r>
              <a:rPr lang="en-GB" altLang="en-US">
                <a:latin typeface="Arial" panose="020B0604020202020204" pitchFamily="34" charset="0"/>
              </a:rPr>
              <a:t>’ presentation for more information on metallic bonding. </a:t>
            </a:r>
          </a:p>
          <a:p>
            <a:pPr eaLnBrk="1" hangingPunct="1"/>
            <a:r>
              <a:rPr lang="en-GB" altLang="en-US">
                <a:latin typeface="Arial" panose="020B0604020202020204" pitchFamily="34" charset="0"/>
              </a:rPr>
              <a:t>See the GCSE Additional Science chemistry ‘</a:t>
            </a:r>
            <a:r>
              <a:rPr lang="en-GB" altLang="en-US" b="1">
                <a:latin typeface="Arial" panose="020B0604020202020204" pitchFamily="34" charset="0"/>
              </a:rPr>
              <a:t>Covalent Bonding</a:t>
            </a:r>
            <a:r>
              <a:rPr lang="en-GB" altLang="en-US">
                <a:latin typeface="Arial" panose="020B0604020202020204" pitchFamily="34" charset="0"/>
              </a:rPr>
              <a:t>’ presentation for more information about covalent bonding.</a:t>
            </a:r>
          </a:p>
        </p:txBody>
      </p:sp>
    </p:spTree>
    <p:extLst>
      <p:ext uri="{BB962C8B-B14F-4D97-AF65-F5344CB8AC3E}">
        <p14:creationId xmlns:p14="http://schemas.microsoft.com/office/powerpoint/2010/main" val="988454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2CFDDD7-EC7A-4B26-BDD2-2A00BC4CCCBF}"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3758479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CFDDD7-EC7A-4B26-BDD2-2A00BC4CCCBF}"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22217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CFDDD7-EC7A-4B26-BDD2-2A00BC4CCCBF}"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333544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CFDDD7-EC7A-4B26-BDD2-2A00BC4CCCBF}"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68721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CFDDD7-EC7A-4B26-BDD2-2A00BC4CCCBF}" type="datetimeFigureOut">
              <a:rPr lang="en-US" smtClean="0"/>
              <a:t>9/15/2016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458012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CFDDD7-EC7A-4B26-BDD2-2A00BC4CCCBF}"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74414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CFDDD7-EC7A-4B26-BDD2-2A00BC4CCCBF}" type="datetimeFigureOut">
              <a:rPr lang="en-US" smtClean="0"/>
              <a:t>9/15/2016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907857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CFDDD7-EC7A-4B26-BDD2-2A00BC4CCCBF}" type="datetimeFigureOut">
              <a:rPr lang="en-US" smtClean="0"/>
              <a:t>9/15/2016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187561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CFDDD7-EC7A-4B26-BDD2-2A00BC4CCCBF}" type="datetimeFigureOut">
              <a:rPr lang="en-US" smtClean="0"/>
              <a:t>9/15/2016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199392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CFDDD7-EC7A-4B26-BDD2-2A00BC4CCCBF}"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256534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CFDDD7-EC7A-4B26-BDD2-2A00BC4CCCBF}" type="datetimeFigureOut">
              <a:rPr lang="en-US" smtClean="0"/>
              <a:t>9/15/2016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86DD8-BE66-4024-A951-876780B592F1}" type="slidenum">
              <a:rPr lang="en-US" smtClean="0"/>
              <a:t>‹#›</a:t>
            </a:fld>
            <a:endParaRPr lang="en-US"/>
          </a:p>
        </p:txBody>
      </p:sp>
    </p:spTree>
    <p:extLst>
      <p:ext uri="{BB962C8B-B14F-4D97-AF65-F5344CB8AC3E}">
        <p14:creationId xmlns:p14="http://schemas.microsoft.com/office/powerpoint/2010/main" val="2983800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FDDD7-EC7A-4B26-BDD2-2A00BC4CCCBF}" type="datetimeFigureOut">
              <a:rPr lang="en-US" smtClean="0"/>
              <a:t>9/15/2016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86DD8-BE66-4024-A951-876780B592F1}" type="slidenum">
              <a:rPr lang="en-US" smtClean="0"/>
              <a:t>‹#›</a:t>
            </a:fld>
            <a:endParaRPr lang="en-US"/>
          </a:p>
        </p:txBody>
      </p:sp>
    </p:spTree>
    <p:extLst>
      <p:ext uri="{BB962C8B-B14F-4D97-AF65-F5344CB8AC3E}">
        <p14:creationId xmlns:p14="http://schemas.microsoft.com/office/powerpoint/2010/main" val="3238054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Chemical Bonds and Changes of State</a:t>
            </a:r>
          </a:p>
        </p:txBody>
      </p:sp>
      <p:sp>
        <p:nvSpPr>
          <p:cNvPr id="5" name="Content Placeholder 4"/>
          <p:cNvSpPr>
            <a:spLocks noGrp="1"/>
          </p:cNvSpPr>
          <p:nvPr>
            <p:ph idx="1"/>
          </p:nvPr>
        </p:nvSpPr>
        <p:spPr/>
        <p:txBody>
          <a:bodyPr/>
          <a:lstStyle/>
          <a:p>
            <a:pPr marL="0" indent="0">
              <a:buNone/>
            </a:pPr>
            <a:r>
              <a:rPr lang="en-US" dirty="0"/>
              <a:t>Learning Objectives:</a:t>
            </a:r>
          </a:p>
          <a:p>
            <a:pPr marL="514350" indent="-514350">
              <a:buAutoNum type="arabicPeriod"/>
            </a:pPr>
            <a:r>
              <a:rPr lang="en-US" dirty="0"/>
              <a:t>Recall the three different types of bonding.</a:t>
            </a:r>
          </a:p>
          <a:p>
            <a:pPr marL="514350" indent="-514350">
              <a:buAutoNum type="arabicPeriod"/>
            </a:pPr>
            <a:r>
              <a:rPr lang="en-US" dirty="0"/>
              <a:t>Explain why chemical bonds form.</a:t>
            </a:r>
          </a:p>
          <a:p>
            <a:pPr marL="514350" indent="-514350">
              <a:buAutoNum type="arabicPeriod"/>
            </a:pPr>
            <a:r>
              <a:rPr lang="en-US" dirty="0"/>
              <a:t>Use kinetic theory to describe the motion of particles for the different states of matter.</a:t>
            </a:r>
          </a:p>
          <a:p>
            <a:pPr marL="514350" indent="-514350">
              <a:buAutoNum type="arabicPeriod"/>
            </a:pPr>
            <a:r>
              <a:rPr lang="en-US" dirty="0"/>
              <a:t>Explain changes of state in terms of motion of particles, energy transfers and bond strength.</a:t>
            </a:r>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1192678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of State</a:t>
            </a:r>
          </a:p>
        </p:txBody>
      </p:sp>
      <p:sp>
        <p:nvSpPr>
          <p:cNvPr id="3" name="Content Placeholder 2"/>
          <p:cNvSpPr>
            <a:spLocks noGrp="1"/>
          </p:cNvSpPr>
          <p:nvPr>
            <p:ph idx="1"/>
          </p:nvPr>
        </p:nvSpPr>
        <p:spPr>
          <a:xfrm>
            <a:off x="535478" y="1858876"/>
            <a:ext cx="11121044" cy="4351338"/>
          </a:xfrm>
        </p:spPr>
        <p:txBody>
          <a:bodyPr>
            <a:normAutofit/>
          </a:bodyPr>
          <a:lstStyle/>
          <a:p>
            <a:r>
              <a:rPr lang="en-US" b="1" dirty="0">
                <a:solidFill>
                  <a:srgbClr val="FF0000"/>
                </a:solidFill>
              </a:rPr>
              <a:t>Melting</a:t>
            </a:r>
            <a:r>
              <a:rPr lang="en-US" dirty="0"/>
              <a:t>: When a solid is heated, the particles gain energy and move faster. If they move fast enough they break the bonds holding them together and slide past each other as liquid particles.</a:t>
            </a:r>
          </a:p>
          <a:p>
            <a:r>
              <a:rPr lang="en-US" b="1" dirty="0">
                <a:solidFill>
                  <a:srgbClr val="FF0000"/>
                </a:solidFill>
              </a:rPr>
              <a:t>Evaporating</a:t>
            </a:r>
            <a:r>
              <a:rPr lang="en-US" dirty="0"/>
              <a:t>: If the liquid particles gain even more energy they completely break their bonds and are able to move in all directions as a gas.</a:t>
            </a:r>
          </a:p>
          <a:p>
            <a:r>
              <a:rPr lang="en-US" b="1" dirty="0">
                <a:solidFill>
                  <a:srgbClr val="FF0000"/>
                </a:solidFill>
              </a:rPr>
              <a:t>Condensing</a:t>
            </a:r>
            <a:r>
              <a:rPr lang="en-US" dirty="0"/>
              <a:t>: If gas particles cool down and lose energy, they move more slowly and come closer together. Bonds reform and they become a liquid.</a:t>
            </a:r>
          </a:p>
          <a:p>
            <a:r>
              <a:rPr lang="en-US" b="1" dirty="0">
                <a:solidFill>
                  <a:srgbClr val="FF0000"/>
                </a:solidFill>
              </a:rPr>
              <a:t>Freezing</a:t>
            </a:r>
            <a:r>
              <a:rPr lang="en-US" dirty="0"/>
              <a:t>: If the particles cool down even more, the move so slowly and reform strong bonds. Now they can only vibrate in place as a solid.</a:t>
            </a:r>
          </a:p>
        </p:txBody>
      </p:sp>
    </p:spTree>
    <p:extLst>
      <p:ext uri="{BB962C8B-B14F-4D97-AF65-F5344CB8AC3E}">
        <p14:creationId xmlns:p14="http://schemas.microsoft.com/office/powerpoint/2010/main" val="130144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Melting Point and Boiling Point</a:t>
            </a:r>
          </a:p>
        </p:txBody>
      </p:sp>
      <p:sp>
        <p:nvSpPr>
          <p:cNvPr id="3" name="Content Placeholder 2"/>
          <p:cNvSpPr>
            <a:spLocks noGrp="1"/>
          </p:cNvSpPr>
          <p:nvPr>
            <p:ph idx="1"/>
          </p:nvPr>
        </p:nvSpPr>
        <p:spPr>
          <a:xfrm>
            <a:off x="838199" y="1825625"/>
            <a:ext cx="8405553" cy="4351338"/>
          </a:xfrm>
        </p:spPr>
        <p:txBody>
          <a:bodyPr>
            <a:normAutofit fontScale="92500" lnSpcReduction="10000"/>
          </a:bodyPr>
          <a:lstStyle/>
          <a:p>
            <a:r>
              <a:rPr lang="en-US" sz="3200" dirty="0"/>
              <a:t>The </a:t>
            </a:r>
            <a:r>
              <a:rPr lang="en-US" sz="3200" b="1" dirty="0">
                <a:solidFill>
                  <a:srgbClr val="FF0000"/>
                </a:solidFill>
              </a:rPr>
              <a:t>melting point </a:t>
            </a:r>
            <a:r>
              <a:rPr lang="en-US" sz="3200" dirty="0"/>
              <a:t>is the temperature at which a substance…</a:t>
            </a:r>
          </a:p>
          <a:p>
            <a:pPr marL="0" indent="0">
              <a:buNone/>
            </a:pPr>
            <a:r>
              <a:rPr lang="en-US" sz="3200" dirty="0"/>
              <a:t>	…</a:t>
            </a:r>
            <a:r>
              <a:rPr lang="en-US" sz="3200" b="1" dirty="0">
                <a:solidFill>
                  <a:srgbClr val="FF0000"/>
                </a:solidFill>
              </a:rPr>
              <a:t>melts</a:t>
            </a:r>
            <a:r>
              <a:rPr lang="en-US" sz="3200" dirty="0"/>
              <a:t> or </a:t>
            </a:r>
            <a:r>
              <a:rPr lang="en-US" sz="3200" b="1" dirty="0">
                <a:solidFill>
                  <a:srgbClr val="FF0000"/>
                </a:solidFill>
              </a:rPr>
              <a:t>freezes</a:t>
            </a:r>
            <a:r>
              <a:rPr lang="en-US" sz="3200" dirty="0"/>
              <a:t>.</a:t>
            </a:r>
          </a:p>
          <a:p>
            <a:r>
              <a:rPr lang="en-US" sz="3200" dirty="0"/>
              <a:t>Why is it both?</a:t>
            </a:r>
          </a:p>
          <a:p>
            <a:r>
              <a:rPr lang="en-US" sz="3200" b="1" dirty="0">
                <a:solidFill>
                  <a:srgbClr val="FF0000"/>
                </a:solidFill>
              </a:rPr>
              <a:t>Depends if you are heating up or cooling down.</a:t>
            </a:r>
          </a:p>
          <a:p>
            <a:endParaRPr lang="en-US" sz="3200" dirty="0"/>
          </a:p>
          <a:p>
            <a:r>
              <a:rPr lang="en-US" sz="3200" dirty="0"/>
              <a:t>The </a:t>
            </a:r>
            <a:r>
              <a:rPr lang="en-US" sz="3200" b="1" dirty="0">
                <a:solidFill>
                  <a:srgbClr val="FF0000"/>
                </a:solidFill>
              </a:rPr>
              <a:t>boiling point</a:t>
            </a:r>
            <a:r>
              <a:rPr lang="en-US" sz="3200" dirty="0"/>
              <a:t> is the temperatures at which a substance…</a:t>
            </a:r>
          </a:p>
          <a:p>
            <a:pPr marL="0" indent="0">
              <a:buNone/>
            </a:pPr>
            <a:r>
              <a:rPr lang="en-US" sz="3200" dirty="0"/>
              <a:t>	…</a:t>
            </a:r>
            <a:r>
              <a:rPr lang="en-US" sz="3200" b="1" dirty="0">
                <a:solidFill>
                  <a:srgbClr val="FF0000"/>
                </a:solidFill>
              </a:rPr>
              <a:t>evaporates</a:t>
            </a:r>
            <a:r>
              <a:rPr lang="en-US" sz="3200" dirty="0"/>
              <a:t> or </a:t>
            </a:r>
            <a:r>
              <a:rPr lang="en-US" sz="3200" b="1" dirty="0">
                <a:solidFill>
                  <a:srgbClr val="FF0000"/>
                </a:solidFill>
              </a:rPr>
              <a:t>condenses</a:t>
            </a:r>
          </a:p>
        </p:txBody>
      </p:sp>
      <p:pic>
        <p:nvPicPr>
          <p:cNvPr id="10" name="Picture 9"/>
          <p:cNvPicPr>
            <a:picLocks noChangeAspect="1"/>
          </p:cNvPicPr>
          <p:nvPr/>
        </p:nvPicPr>
        <p:blipFill rotWithShape="1">
          <a:blip r:embed="rId2"/>
          <a:srcRect l="51810" t="8691" r="21039" b="6751"/>
          <a:stretch/>
        </p:blipFill>
        <p:spPr>
          <a:xfrm>
            <a:off x="9624753" y="1027906"/>
            <a:ext cx="1729047" cy="5384757"/>
          </a:xfrm>
          <a:prstGeom prst="rect">
            <a:avLst/>
          </a:prstGeom>
        </p:spPr>
      </p:pic>
    </p:spTree>
    <p:extLst>
      <p:ext uri="{BB962C8B-B14F-4D97-AF65-F5344CB8AC3E}">
        <p14:creationId xmlns:p14="http://schemas.microsoft.com/office/powerpoint/2010/main" val="186758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physical state?</a:t>
            </a:r>
          </a:p>
        </p:txBody>
      </p:sp>
      <p:sp>
        <p:nvSpPr>
          <p:cNvPr id="3" name="Content Placeholder 2"/>
          <p:cNvSpPr>
            <a:spLocks noGrp="1"/>
          </p:cNvSpPr>
          <p:nvPr>
            <p:ph idx="1"/>
          </p:nvPr>
        </p:nvSpPr>
        <p:spPr>
          <a:xfrm>
            <a:off x="838200" y="1690688"/>
            <a:ext cx="10515600" cy="4909617"/>
          </a:xfrm>
        </p:spPr>
        <p:txBody>
          <a:bodyPr>
            <a:normAutofit/>
          </a:bodyPr>
          <a:lstStyle/>
          <a:p>
            <a:r>
              <a:rPr lang="en-US" dirty="0"/>
              <a:t>A substance is </a:t>
            </a:r>
            <a:r>
              <a:rPr lang="en-US" b="1" dirty="0">
                <a:solidFill>
                  <a:srgbClr val="7030A0"/>
                </a:solidFill>
              </a:rPr>
              <a:t>solid</a:t>
            </a:r>
            <a:r>
              <a:rPr lang="en-US" dirty="0"/>
              <a:t> if the temperature is </a:t>
            </a:r>
            <a:r>
              <a:rPr lang="en-US" b="1" dirty="0">
                <a:solidFill>
                  <a:srgbClr val="7030A0"/>
                </a:solidFill>
              </a:rPr>
              <a:t>below the melting point</a:t>
            </a:r>
            <a:r>
              <a:rPr lang="en-US" dirty="0"/>
              <a:t>.</a:t>
            </a:r>
          </a:p>
          <a:p>
            <a:r>
              <a:rPr lang="en-US" dirty="0"/>
              <a:t>A substance is </a:t>
            </a:r>
            <a:r>
              <a:rPr lang="en-US" b="1" dirty="0">
                <a:solidFill>
                  <a:srgbClr val="0070C0"/>
                </a:solidFill>
              </a:rPr>
              <a:t>liquid</a:t>
            </a:r>
            <a:r>
              <a:rPr lang="en-US" dirty="0"/>
              <a:t> if it is </a:t>
            </a:r>
            <a:r>
              <a:rPr lang="en-US" b="1" dirty="0">
                <a:solidFill>
                  <a:srgbClr val="0070C0"/>
                </a:solidFill>
              </a:rPr>
              <a:t>between the melting point and boiling point</a:t>
            </a:r>
            <a:r>
              <a:rPr lang="en-US" dirty="0"/>
              <a:t>.</a:t>
            </a:r>
          </a:p>
          <a:p>
            <a:r>
              <a:rPr lang="en-US" dirty="0"/>
              <a:t>A substance must be a </a:t>
            </a:r>
            <a:r>
              <a:rPr lang="en-US" b="1" dirty="0">
                <a:solidFill>
                  <a:srgbClr val="FF0000"/>
                </a:solidFill>
              </a:rPr>
              <a:t>gas</a:t>
            </a:r>
            <a:r>
              <a:rPr lang="en-US" dirty="0"/>
              <a:t> if it is </a:t>
            </a:r>
            <a:r>
              <a:rPr lang="en-US" b="1" dirty="0">
                <a:solidFill>
                  <a:srgbClr val="FF0000"/>
                </a:solidFill>
              </a:rPr>
              <a:t>above the boiling point</a:t>
            </a:r>
            <a:r>
              <a:rPr lang="en-US" dirty="0"/>
              <a:t>.</a:t>
            </a:r>
          </a:p>
          <a:p>
            <a:endParaRPr lang="en-US" dirty="0"/>
          </a:p>
          <a:p>
            <a:pPr marL="0" indent="0">
              <a:buNone/>
            </a:pPr>
            <a:r>
              <a:rPr lang="en-US" dirty="0"/>
              <a:t>Note:</a:t>
            </a:r>
          </a:p>
          <a:p>
            <a:r>
              <a:rPr lang="en-US" dirty="0"/>
              <a:t>Evaporation can happen at temperatures below the boiling point, but only occurs at the surface if the particles are moving in the correct direction with enough energy to break the surface. Boiling happens through the liquid and is a rapid process.</a:t>
            </a:r>
          </a:p>
        </p:txBody>
      </p:sp>
    </p:spTree>
    <p:extLst>
      <p:ext uri="{BB962C8B-B14F-4D97-AF65-F5344CB8AC3E}">
        <p14:creationId xmlns:p14="http://schemas.microsoft.com/office/powerpoint/2010/main" val="60137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Question</a:t>
            </a:r>
          </a:p>
        </p:txBody>
      </p:sp>
      <p:sp>
        <p:nvSpPr>
          <p:cNvPr id="3" name="Content Placeholder 2"/>
          <p:cNvSpPr>
            <a:spLocks noGrp="1"/>
          </p:cNvSpPr>
          <p:nvPr>
            <p:ph idx="1"/>
          </p:nvPr>
        </p:nvSpPr>
        <p:spPr>
          <a:xfrm>
            <a:off x="550025" y="1533273"/>
            <a:ext cx="5545975" cy="5140482"/>
          </a:xfrm>
        </p:spPr>
        <p:txBody>
          <a:bodyPr>
            <a:normAutofit/>
          </a:bodyPr>
          <a:lstStyle/>
          <a:p>
            <a:pPr lvl="0"/>
            <a:r>
              <a:rPr lang="en-US" sz="2600" dirty="0"/>
              <a:t>Which substance is a liquid at -260 degrees C? </a:t>
            </a:r>
          </a:p>
          <a:p>
            <a:pPr lvl="0"/>
            <a:endParaRPr lang="en-US" sz="2600" dirty="0"/>
          </a:p>
          <a:p>
            <a:pPr lvl="0"/>
            <a:r>
              <a:rPr lang="en-US" sz="2600" dirty="0"/>
              <a:t>Which substance is a liquid over the largest temperature range? </a:t>
            </a:r>
          </a:p>
          <a:p>
            <a:pPr lvl="0"/>
            <a:endParaRPr lang="en-US" sz="2600" dirty="0"/>
          </a:p>
          <a:p>
            <a:r>
              <a:rPr lang="en-US" sz="2600" dirty="0"/>
              <a:t>Which substances are gases at -200 degrees C?</a:t>
            </a:r>
          </a:p>
          <a:p>
            <a:endParaRPr lang="en-US" sz="2600" dirty="0"/>
          </a:p>
          <a:p>
            <a:pPr lvl="0"/>
            <a:r>
              <a:rPr lang="en-US" sz="2600" dirty="0"/>
              <a:t>Which substance is a solid at   -100 degrees C?</a:t>
            </a:r>
          </a:p>
        </p:txBody>
      </p:sp>
      <p:grpSp>
        <p:nvGrpSpPr>
          <p:cNvPr id="6" name="Group 5"/>
          <p:cNvGrpSpPr/>
          <p:nvPr/>
        </p:nvGrpSpPr>
        <p:grpSpPr>
          <a:xfrm>
            <a:off x="6261345" y="1533273"/>
            <a:ext cx="4274188" cy="4632520"/>
            <a:chOff x="881743" y="1273628"/>
            <a:chExt cx="3446719" cy="3559629"/>
          </a:xfrm>
        </p:grpSpPr>
        <p:pic>
          <p:nvPicPr>
            <p:cNvPr id="4" name="Picture 3"/>
            <p:cNvPicPr>
              <a:picLocks noChangeAspect="1"/>
            </p:cNvPicPr>
            <p:nvPr/>
          </p:nvPicPr>
          <p:blipFill rotWithShape="1">
            <a:blip r:embed="rId2"/>
            <a:srcRect l="21489" t="29048" r="71705" b="36349"/>
            <a:stretch/>
          </p:blipFill>
          <p:spPr>
            <a:xfrm>
              <a:off x="881743" y="1273628"/>
              <a:ext cx="1244770" cy="3559629"/>
            </a:xfrm>
            <a:prstGeom prst="rect">
              <a:avLst/>
            </a:prstGeom>
          </p:spPr>
        </p:pic>
        <p:pic>
          <p:nvPicPr>
            <p:cNvPr id="5" name="Picture 4"/>
            <p:cNvPicPr>
              <a:picLocks noChangeAspect="1"/>
            </p:cNvPicPr>
            <p:nvPr/>
          </p:nvPicPr>
          <p:blipFill rotWithShape="1">
            <a:blip r:embed="rId2"/>
            <a:srcRect l="33644" t="30104" r="54089" b="36349"/>
            <a:stretch/>
          </p:blipFill>
          <p:spPr>
            <a:xfrm>
              <a:off x="2084992" y="1382233"/>
              <a:ext cx="2243470" cy="3451024"/>
            </a:xfrm>
            <a:prstGeom prst="rect">
              <a:avLst/>
            </a:prstGeom>
          </p:spPr>
        </p:pic>
      </p:grpSp>
    </p:spTree>
    <p:extLst>
      <p:ext uri="{BB962C8B-B14F-4D97-AF65-F5344CB8AC3E}">
        <p14:creationId xmlns:p14="http://schemas.microsoft.com/office/powerpoint/2010/main" val="361551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Question</a:t>
            </a:r>
          </a:p>
        </p:txBody>
      </p:sp>
      <p:sp>
        <p:nvSpPr>
          <p:cNvPr id="3" name="Content Placeholder 2"/>
          <p:cNvSpPr>
            <a:spLocks noGrp="1"/>
          </p:cNvSpPr>
          <p:nvPr>
            <p:ph idx="1"/>
          </p:nvPr>
        </p:nvSpPr>
        <p:spPr>
          <a:xfrm>
            <a:off x="550025" y="1533273"/>
            <a:ext cx="5545975" cy="5140482"/>
          </a:xfrm>
        </p:spPr>
        <p:txBody>
          <a:bodyPr>
            <a:normAutofit fontScale="92500" lnSpcReduction="10000"/>
          </a:bodyPr>
          <a:lstStyle/>
          <a:p>
            <a:pPr lvl="0"/>
            <a:r>
              <a:rPr lang="en-US" dirty="0"/>
              <a:t>Which substance is a liquid at -260 degrees C? </a:t>
            </a:r>
          </a:p>
          <a:p>
            <a:pPr lvl="0"/>
            <a:r>
              <a:rPr lang="en-US" b="1" dirty="0">
                <a:solidFill>
                  <a:srgbClr val="FF0000"/>
                </a:solidFill>
              </a:rPr>
              <a:t>Helium</a:t>
            </a:r>
          </a:p>
          <a:p>
            <a:pPr lvl="0"/>
            <a:r>
              <a:rPr lang="en-US" dirty="0"/>
              <a:t>Which substance is a liquid over the longest temperature range? </a:t>
            </a:r>
          </a:p>
          <a:p>
            <a:pPr lvl="0"/>
            <a:r>
              <a:rPr lang="en-US" b="1" dirty="0">
                <a:solidFill>
                  <a:srgbClr val="FF0000"/>
                </a:solidFill>
              </a:rPr>
              <a:t>Oxygen</a:t>
            </a:r>
          </a:p>
          <a:p>
            <a:r>
              <a:rPr lang="en-US" dirty="0"/>
              <a:t>Which substances are gases at -200 degrees C?</a:t>
            </a:r>
          </a:p>
          <a:p>
            <a:r>
              <a:rPr lang="en-US" b="1" dirty="0">
                <a:solidFill>
                  <a:srgbClr val="FF0000"/>
                </a:solidFill>
              </a:rPr>
              <a:t>Helium and Neon</a:t>
            </a:r>
          </a:p>
          <a:p>
            <a:pPr lvl="0"/>
            <a:r>
              <a:rPr lang="en-US" dirty="0"/>
              <a:t>Which substance is a solid at   -100 degrees C?</a:t>
            </a:r>
          </a:p>
          <a:p>
            <a:r>
              <a:rPr lang="en-US" b="1" dirty="0">
                <a:solidFill>
                  <a:srgbClr val="FF0000"/>
                </a:solidFill>
              </a:rPr>
              <a:t>Carbon dioxide</a:t>
            </a:r>
          </a:p>
        </p:txBody>
      </p:sp>
      <p:grpSp>
        <p:nvGrpSpPr>
          <p:cNvPr id="6" name="Group 5"/>
          <p:cNvGrpSpPr/>
          <p:nvPr/>
        </p:nvGrpSpPr>
        <p:grpSpPr>
          <a:xfrm>
            <a:off x="6261345" y="1533273"/>
            <a:ext cx="4274188" cy="4632520"/>
            <a:chOff x="881743" y="1273628"/>
            <a:chExt cx="3446719" cy="3559629"/>
          </a:xfrm>
        </p:grpSpPr>
        <p:pic>
          <p:nvPicPr>
            <p:cNvPr id="4" name="Picture 3"/>
            <p:cNvPicPr>
              <a:picLocks noChangeAspect="1"/>
            </p:cNvPicPr>
            <p:nvPr/>
          </p:nvPicPr>
          <p:blipFill rotWithShape="1">
            <a:blip r:embed="rId2"/>
            <a:srcRect l="21489" t="29048" r="71705" b="36349"/>
            <a:stretch/>
          </p:blipFill>
          <p:spPr>
            <a:xfrm>
              <a:off x="881743" y="1273628"/>
              <a:ext cx="1244770" cy="3559629"/>
            </a:xfrm>
            <a:prstGeom prst="rect">
              <a:avLst/>
            </a:prstGeom>
          </p:spPr>
        </p:pic>
        <p:pic>
          <p:nvPicPr>
            <p:cNvPr id="5" name="Picture 4"/>
            <p:cNvPicPr>
              <a:picLocks noChangeAspect="1"/>
            </p:cNvPicPr>
            <p:nvPr/>
          </p:nvPicPr>
          <p:blipFill rotWithShape="1">
            <a:blip r:embed="rId2"/>
            <a:srcRect l="33644" t="30104" r="54089" b="36349"/>
            <a:stretch/>
          </p:blipFill>
          <p:spPr>
            <a:xfrm>
              <a:off x="2084992" y="1382233"/>
              <a:ext cx="2243470" cy="3451024"/>
            </a:xfrm>
            <a:prstGeom prst="rect">
              <a:avLst/>
            </a:prstGeom>
          </p:spPr>
        </p:pic>
      </p:grpSp>
    </p:spTree>
    <p:extLst>
      <p:ext uri="{BB962C8B-B14F-4D97-AF65-F5344CB8AC3E}">
        <p14:creationId xmlns:p14="http://schemas.microsoft.com/office/powerpoint/2010/main" val="2938384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www.everythingmaths.co.za/science/grade-11/04-intermolecular-forces/pspictures/401afcc5edab2cbecbd764591e8f17c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825" y="359523"/>
            <a:ext cx="11696680" cy="6240782"/>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532015" y="3840480"/>
            <a:ext cx="11388436" cy="33251"/>
          </a:xfrm>
          <a:prstGeom prst="line">
            <a:avLst/>
          </a:prstGeom>
          <a:ln w="28575">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97069" y="1233054"/>
            <a:ext cx="11388436" cy="3325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14400" y="779663"/>
            <a:ext cx="2360815" cy="461665"/>
          </a:xfrm>
          <a:prstGeom prst="rect">
            <a:avLst/>
          </a:prstGeom>
          <a:noFill/>
        </p:spPr>
        <p:txBody>
          <a:bodyPr wrap="square" rtlCol="0">
            <a:spAutoFit/>
          </a:bodyPr>
          <a:lstStyle/>
          <a:p>
            <a:r>
              <a:rPr lang="en-US" sz="2400" b="1" dirty="0"/>
              <a:t>Boiling Point</a:t>
            </a:r>
          </a:p>
        </p:txBody>
      </p:sp>
      <p:sp>
        <p:nvSpPr>
          <p:cNvPr id="10" name="TextBox 9"/>
          <p:cNvSpPr txBox="1"/>
          <p:nvPr/>
        </p:nvSpPr>
        <p:spPr>
          <a:xfrm>
            <a:off x="667789" y="3378815"/>
            <a:ext cx="2360815" cy="461665"/>
          </a:xfrm>
          <a:prstGeom prst="rect">
            <a:avLst/>
          </a:prstGeom>
          <a:noFill/>
        </p:spPr>
        <p:txBody>
          <a:bodyPr wrap="square" rtlCol="0">
            <a:spAutoFit/>
          </a:bodyPr>
          <a:lstStyle/>
          <a:p>
            <a:r>
              <a:rPr lang="en-US" sz="2400" b="1" dirty="0"/>
              <a:t>Melting Point</a:t>
            </a:r>
          </a:p>
        </p:txBody>
      </p:sp>
      <p:sp>
        <p:nvSpPr>
          <p:cNvPr id="9" name="TextBox 8"/>
          <p:cNvSpPr txBox="1"/>
          <p:nvPr/>
        </p:nvSpPr>
        <p:spPr>
          <a:xfrm>
            <a:off x="2743201" y="4429496"/>
            <a:ext cx="2759825" cy="707886"/>
          </a:xfrm>
          <a:prstGeom prst="rect">
            <a:avLst/>
          </a:prstGeom>
          <a:noFill/>
        </p:spPr>
        <p:txBody>
          <a:bodyPr wrap="square" rtlCol="0">
            <a:spAutoFit/>
          </a:bodyPr>
          <a:lstStyle/>
          <a:p>
            <a:pPr algn="ctr"/>
            <a:r>
              <a:rPr lang="en-US" sz="4000" b="1" dirty="0">
                <a:solidFill>
                  <a:srgbClr val="7030A0"/>
                </a:solidFill>
              </a:rPr>
              <a:t>Solid</a:t>
            </a:r>
            <a:endParaRPr lang="en-US" b="1" dirty="0">
              <a:solidFill>
                <a:srgbClr val="7030A0"/>
              </a:solidFill>
            </a:endParaRPr>
          </a:p>
        </p:txBody>
      </p:sp>
      <p:sp>
        <p:nvSpPr>
          <p:cNvPr id="12" name="TextBox 11"/>
          <p:cNvSpPr txBox="1"/>
          <p:nvPr/>
        </p:nvSpPr>
        <p:spPr>
          <a:xfrm>
            <a:off x="3627119" y="2288543"/>
            <a:ext cx="2759825" cy="707886"/>
          </a:xfrm>
          <a:prstGeom prst="rect">
            <a:avLst/>
          </a:prstGeom>
          <a:noFill/>
        </p:spPr>
        <p:txBody>
          <a:bodyPr wrap="square" rtlCol="0">
            <a:spAutoFit/>
          </a:bodyPr>
          <a:lstStyle/>
          <a:p>
            <a:pPr algn="ctr"/>
            <a:r>
              <a:rPr lang="en-US" sz="4000" b="1" dirty="0">
                <a:solidFill>
                  <a:srgbClr val="0070C0"/>
                </a:solidFill>
              </a:rPr>
              <a:t>Liquid</a:t>
            </a:r>
            <a:endParaRPr lang="en-US" b="1" dirty="0">
              <a:solidFill>
                <a:srgbClr val="0070C0"/>
              </a:solidFill>
            </a:endParaRPr>
          </a:p>
        </p:txBody>
      </p:sp>
      <p:sp>
        <p:nvSpPr>
          <p:cNvPr id="13" name="TextBox 12"/>
          <p:cNvSpPr txBox="1"/>
          <p:nvPr/>
        </p:nvSpPr>
        <p:spPr>
          <a:xfrm>
            <a:off x="4461164" y="93596"/>
            <a:ext cx="2759825" cy="707886"/>
          </a:xfrm>
          <a:prstGeom prst="rect">
            <a:avLst/>
          </a:prstGeom>
          <a:noFill/>
        </p:spPr>
        <p:txBody>
          <a:bodyPr wrap="square" rtlCol="0">
            <a:spAutoFit/>
          </a:bodyPr>
          <a:lstStyle/>
          <a:p>
            <a:pPr algn="ctr"/>
            <a:r>
              <a:rPr lang="en-US" sz="4000" b="1" dirty="0">
                <a:solidFill>
                  <a:srgbClr val="FF0000"/>
                </a:solidFill>
              </a:rPr>
              <a:t>Gas</a:t>
            </a:r>
            <a:endParaRPr lang="en-US" b="1" dirty="0">
              <a:solidFill>
                <a:srgbClr val="FF0000"/>
              </a:solidFill>
            </a:endParaRPr>
          </a:p>
        </p:txBody>
      </p:sp>
      <p:sp>
        <p:nvSpPr>
          <p:cNvPr id="15" name="Up-Down Arrow 14"/>
          <p:cNvSpPr/>
          <p:nvPr/>
        </p:nvSpPr>
        <p:spPr>
          <a:xfrm>
            <a:off x="5841076" y="1380562"/>
            <a:ext cx="415636" cy="2368901"/>
          </a:xfrm>
          <a:prstGeom prst="up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4850474" y="3905059"/>
            <a:ext cx="313114" cy="1612669"/>
          </a:xfrm>
          <a:prstGeom prst="down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a:off x="6237319" y="98483"/>
            <a:ext cx="379612" cy="1103243"/>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573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9" grpId="0"/>
      <p:bldP spid="12" grpId="0"/>
      <p:bldP spid="13" grpId="0"/>
      <p:bldP spid="15" grpId="0" animBg="1"/>
      <p:bldP spid="14"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Draw the structure of a neon atom</a:t>
            </a:r>
          </a:p>
        </p:txBody>
      </p:sp>
      <p:sp>
        <p:nvSpPr>
          <p:cNvPr id="3" name="Content Placeholder 2"/>
          <p:cNvSpPr>
            <a:spLocks noGrp="1"/>
          </p:cNvSpPr>
          <p:nvPr>
            <p:ph idx="1"/>
          </p:nvPr>
        </p:nvSpPr>
        <p:spPr>
          <a:xfrm>
            <a:off x="475904" y="1606658"/>
            <a:ext cx="6283727" cy="4351338"/>
          </a:xfrm>
        </p:spPr>
        <p:txBody>
          <a:bodyPr/>
          <a:lstStyle/>
          <a:p>
            <a:r>
              <a:rPr lang="en-US" dirty="0"/>
              <a:t>What group does neon belong to?</a:t>
            </a:r>
          </a:p>
          <a:p>
            <a:pPr marL="0" indent="0">
              <a:buNone/>
            </a:pPr>
            <a:endParaRPr lang="en-US" dirty="0"/>
          </a:p>
          <a:p>
            <a:r>
              <a:rPr lang="en-US" dirty="0"/>
              <a:t>What special property gives this group their name?</a:t>
            </a:r>
          </a:p>
          <a:p>
            <a:pPr marL="0" indent="0">
              <a:buNone/>
            </a:pPr>
            <a:endParaRPr lang="en-US" dirty="0"/>
          </a:p>
          <a:p>
            <a:r>
              <a:rPr lang="en-US" dirty="0"/>
              <a:t>Considering their atomic structure, why do these elements have this property?</a:t>
            </a:r>
          </a:p>
        </p:txBody>
      </p:sp>
      <p:sp>
        <p:nvSpPr>
          <p:cNvPr id="4" name="Oval 3"/>
          <p:cNvSpPr/>
          <p:nvPr/>
        </p:nvSpPr>
        <p:spPr>
          <a:xfrm>
            <a:off x="8329353" y="3158836"/>
            <a:ext cx="1562792" cy="15794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678488" y="3533046"/>
            <a:ext cx="1562792" cy="830997"/>
          </a:xfrm>
          <a:prstGeom prst="rect">
            <a:avLst/>
          </a:prstGeom>
          <a:noFill/>
        </p:spPr>
        <p:txBody>
          <a:bodyPr wrap="square" rtlCol="0">
            <a:spAutoFit/>
          </a:bodyPr>
          <a:lstStyle/>
          <a:p>
            <a:r>
              <a:rPr lang="en-US" sz="4800" dirty="0"/>
              <a:t>Ne</a:t>
            </a:r>
            <a:endParaRPr lang="en-US" dirty="0"/>
          </a:p>
        </p:txBody>
      </p:sp>
      <p:sp>
        <p:nvSpPr>
          <p:cNvPr id="6" name="Oval 5"/>
          <p:cNvSpPr/>
          <p:nvPr/>
        </p:nvSpPr>
        <p:spPr>
          <a:xfrm>
            <a:off x="7822276" y="2643445"/>
            <a:ext cx="2576946" cy="261019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220989" y="2112814"/>
            <a:ext cx="3779520" cy="36714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936181" y="2510303"/>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987442" y="5037509"/>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713123" y="1914954"/>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162009" y="1915797"/>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825941" y="3533046"/>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0825943" y="4001294"/>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124003" y="3533046"/>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124005" y="4001294"/>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713123" y="5608859"/>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162009" y="5609702"/>
            <a:ext cx="349135" cy="3491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064029" y="2047954"/>
            <a:ext cx="3910100" cy="523220"/>
          </a:xfrm>
          <a:prstGeom prst="rect">
            <a:avLst/>
          </a:prstGeom>
          <a:noFill/>
        </p:spPr>
        <p:txBody>
          <a:bodyPr wrap="square" rtlCol="0">
            <a:spAutoFit/>
          </a:bodyPr>
          <a:lstStyle/>
          <a:p>
            <a:r>
              <a:rPr lang="en-US" sz="2800" b="1" u="sng" dirty="0">
                <a:solidFill>
                  <a:srgbClr val="FF0000"/>
                </a:solidFill>
              </a:rPr>
              <a:t>Noble Gases</a:t>
            </a:r>
          </a:p>
        </p:txBody>
      </p:sp>
      <p:sp>
        <p:nvSpPr>
          <p:cNvPr id="19" name="TextBox 18"/>
          <p:cNvSpPr txBox="1"/>
          <p:nvPr/>
        </p:nvSpPr>
        <p:spPr>
          <a:xfrm>
            <a:off x="1064029" y="3478074"/>
            <a:ext cx="4749859" cy="523220"/>
          </a:xfrm>
          <a:prstGeom prst="rect">
            <a:avLst/>
          </a:prstGeom>
          <a:noFill/>
        </p:spPr>
        <p:txBody>
          <a:bodyPr wrap="square" rtlCol="0">
            <a:spAutoFit/>
          </a:bodyPr>
          <a:lstStyle/>
          <a:p>
            <a:r>
              <a:rPr lang="en-US" sz="2800" b="1" dirty="0">
                <a:solidFill>
                  <a:srgbClr val="FF0000"/>
                </a:solidFill>
              </a:rPr>
              <a:t>They are very </a:t>
            </a:r>
            <a:r>
              <a:rPr lang="en-US" sz="2800" b="1" u="sng" dirty="0">
                <a:solidFill>
                  <a:srgbClr val="FF0000"/>
                </a:solidFill>
              </a:rPr>
              <a:t>unreactive</a:t>
            </a:r>
            <a:r>
              <a:rPr lang="en-US" sz="2800" b="1" dirty="0">
                <a:solidFill>
                  <a:srgbClr val="FF0000"/>
                </a:solidFill>
              </a:rPr>
              <a:t>.</a:t>
            </a:r>
          </a:p>
        </p:txBody>
      </p:sp>
      <p:sp>
        <p:nvSpPr>
          <p:cNvPr id="20" name="TextBox 19"/>
          <p:cNvSpPr txBox="1"/>
          <p:nvPr/>
        </p:nvSpPr>
        <p:spPr>
          <a:xfrm>
            <a:off x="1064029" y="4981217"/>
            <a:ext cx="4749859" cy="954107"/>
          </a:xfrm>
          <a:prstGeom prst="rect">
            <a:avLst/>
          </a:prstGeom>
          <a:noFill/>
        </p:spPr>
        <p:txBody>
          <a:bodyPr wrap="square" rtlCol="0">
            <a:spAutoFit/>
          </a:bodyPr>
          <a:lstStyle/>
          <a:p>
            <a:r>
              <a:rPr lang="en-US" sz="2800" b="1" dirty="0">
                <a:solidFill>
                  <a:srgbClr val="FF0000"/>
                </a:solidFill>
              </a:rPr>
              <a:t>They have </a:t>
            </a:r>
            <a:r>
              <a:rPr lang="en-US" sz="2800" b="1" u="sng" dirty="0">
                <a:solidFill>
                  <a:srgbClr val="FF0000"/>
                </a:solidFill>
              </a:rPr>
              <a:t>full electron shells</a:t>
            </a:r>
            <a:r>
              <a:rPr lang="en-US" sz="2800" b="1" dirty="0">
                <a:solidFill>
                  <a:srgbClr val="FF0000"/>
                </a:solidFill>
              </a:rPr>
              <a:t>. This makes them very </a:t>
            </a:r>
            <a:r>
              <a:rPr lang="en-US" sz="2800" b="1" u="sng" dirty="0">
                <a:solidFill>
                  <a:srgbClr val="FF0000"/>
                </a:solidFill>
              </a:rPr>
              <a:t>stable</a:t>
            </a:r>
            <a:r>
              <a:rPr lang="en-US" sz="2800" b="1" dirty="0">
                <a:solidFill>
                  <a:srgbClr val="FF0000"/>
                </a:solidFill>
              </a:rPr>
              <a:t>.</a:t>
            </a:r>
          </a:p>
        </p:txBody>
      </p:sp>
    </p:spTree>
    <p:extLst>
      <p:ext uri="{BB962C8B-B14F-4D97-AF65-F5344CB8AC3E}">
        <p14:creationId xmlns:p14="http://schemas.microsoft.com/office/powerpoint/2010/main" val="3811372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602" name="Group 133"/>
          <p:cNvGrpSpPr>
            <a:grpSpLocks/>
          </p:cNvGrpSpPr>
          <p:nvPr/>
        </p:nvGrpSpPr>
        <p:grpSpPr bwMode="auto">
          <a:xfrm>
            <a:off x="2051050" y="1936036"/>
            <a:ext cx="3416300" cy="3330575"/>
            <a:chOff x="492" y="1405"/>
            <a:chExt cx="2152" cy="2098"/>
          </a:xfrm>
        </p:grpSpPr>
        <p:pic>
          <p:nvPicPr>
            <p:cNvPr id="25617" name="Picture 106" descr="neon_nucle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 y="2001"/>
              <a:ext cx="891" cy="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8" name="Picture 107" descr="electron_she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0" y="2003"/>
              <a:ext cx="923" cy="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9" name="Picture 108" descr="electron_she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 y="1706"/>
              <a:ext cx="1548" cy="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0" name="Picture 109" descr="electron_she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 y="1405"/>
              <a:ext cx="2152" cy="2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1" name="Picture 110"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1" y="281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2" name="Picture 111"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1" y="199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3" name="Picture 113"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49" y="1715"/>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4" name="Picture 114"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93" y="1715"/>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5" name="Picture 115"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 y="235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6" name="Picture 116"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5" y="2487"/>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7" name="Picture 117"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7" y="311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8" name="Picture 118"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11" y="311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29" name="Picture 119"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7" y="246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0" name="Picture 120"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5" y="2333"/>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1" name="Picture 121"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3" y="1443"/>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2" name="Picture 122"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97" y="1443"/>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3" name="Picture 123"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7" y="2365"/>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4" name="Picture 124"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5" y="2493"/>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5" name="Picture 125"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9" y="336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6" name="Picture 126"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13" y="336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7" name="Picture 127"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07" y="2475"/>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8" name="Picture 128" descr="electr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07" y="2339"/>
              <a:ext cx="92"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22000" name="Oval 112"/>
          <p:cNvSpPr>
            <a:spLocks noChangeArrowheads="1"/>
          </p:cNvSpPr>
          <p:nvPr/>
        </p:nvSpPr>
        <p:spPr bwMode="auto">
          <a:xfrm>
            <a:off x="3063876" y="2944097"/>
            <a:ext cx="1350963" cy="1316038"/>
          </a:xfrm>
          <a:prstGeom prst="ellipse">
            <a:avLst/>
          </a:prstGeom>
          <a:noFill/>
          <a:ln w="127000">
            <a:solidFill>
              <a:srgbClr val="FF3300">
                <a:alpha val="50195"/>
              </a:srgbClr>
            </a:solidFill>
            <a:round/>
            <a:headEnd/>
            <a:tailEnd/>
          </a:ln>
          <a:effectLst/>
          <a:extLst>
            <a:ext uri="{909E8E84-426E-40DD-AFC4-6F175D3DCCD1}">
              <a14:hiddenFill xmlns:a14="http://schemas.microsoft.com/office/drawing/2010/main">
                <a:solidFill>
                  <a:srgbClr val="FF3300">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2400">
              <a:latin typeface="Arial" panose="020B0604020202020204" pitchFamily="34" charset="0"/>
            </a:endParaRPr>
          </a:p>
        </p:txBody>
      </p:sp>
      <p:sp>
        <p:nvSpPr>
          <p:cNvPr id="422017" name="Oval 129"/>
          <p:cNvSpPr>
            <a:spLocks noChangeArrowheads="1"/>
          </p:cNvSpPr>
          <p:nvPr/>
        </p:nvSpPr>
        <p:spPr bwMode="auto">
          <a:xfrm>
            <a:off x="2163764" y="2047161"/>
            <a:ext cx="3165475" cy="3076575"/>
          </a:xfrm>
          <a:prstGeom prst="ellipse">
            <a:avLst/>
          </a:prstGeom>
          <a:noFill/>
          <a:ln w="127000">
            <a:solidFill>
              <a:srgbClr val="FF3300">
                <a:alpha val="50195"/>
              </a:srgb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2400">
              <a:latin typeface="Arial" panose="020B0604020202020204" pitchFamily="34" charset="0"/>
            </a:endParaRPr>
          </a:p>
        </p:txBody>
      </p:sp>
      <p:sp>
        <p:nvSpPr>
          <p:cNvPr id="422018" name="Oval 130"/>
          <p:cNvSpPr>
            <a:spLocks noChangeArrowheads="1"/>
          </p:cNvSpPr>
          <p:nvPr/>
        </p:nvSpPr>
        <p:spPr bwMode="auto">
          <a:xfrm>
            <a:off x="2609851" y="2496423"/>
            <a:ext cx="2271713" cy="2233613"/>
          </a:xfrm>
          <a:prstGeom prst="ellipse">
            <a:avLst/>
          </a:prstGeom>
          <a:noFill/>
          <a:ln w="127000">
            <a:solidFill>
              <a:srgbClr val="FF3300">
                <a:alpha val="50195"/>
              </a:srgb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GB" altLang="en-US" sz="2400">
              <a:latin typeface="Arial" panose="020B0604020202020204" pitchFamily="34" charset="0"/>
            </a:endParaRPr>
          </a:p>
        </p:txBody>
      </p:sp>
      <p:sp>
        <p:nvSpPr>
          <p:cNvPr id="25606" name="Rectangle 2"/>
          <p:cNvSpPr>
            <a:spLocks noGrp="1" noChangeArrowheads="1"/>
          </p:cNvSpPr>
          <p:nvPr>
            <p:ph type="title"/>
          </p:nvPr>
        </p:nvSpPr>
        <p:spPr>
          <a:xfrm>
            <a:off x="366713" y="212727"/>
            <a:ext cx="8229600" cy="1143000"/>
          </a:xfrm>
        </p:spPr>
        <p:txBody>
          <a:bodyPr/>
          <a:lstStyle/>
          <a:p>
            <a:pPr eaLnBrk="1" hangingPunct="1"/>
            <a:r>
              <a:rPr lang="en-GB" altLang="en-US" dirty="0"/>
              <a:t>Why do atoms form bonds?</a:t>
            </a:r>
          </a:p>
        </p:txBody>
      </p:sp>
      <p:grpSp>
        <p:nvGrpSpPr>
          <p:cNvPr id="422022" name="Group 134"/>
          <p:cNvGrpSpPr>
            <a:grpSpLocks/>
          </p:cNvGrpSpPr>
          <p:nvPr/>
        </p:nvGrpSpPr>
        <p:grpSpPr bwMode="auto">
          <a:xfrm>
            <a:off x="5802313" y="1362410"/>
            <a:ext cx="5354637" cy="561975"/>
            <a:chOff x="1174" y="3657"/>
            <a:chExt cx="3373" cy="354"/>
          </a:xfrm>
        </p:grpSpPr>
        <p:sp>
          <p:nvSpPr>
            <p:cNvPr id="25615" name="AutoShape 131"/>
            <p:cNvSpPr>
              <a:spLocks noChangeArrowheads="1"/>
            </p:cNvSpPr>
            <p:nvPr/>
          </p:nvSpPr>
          <p:spPr bwMode="auto">
            <a:xfrm>
              <a:off x="1174" y="3657"/>
              <a:ext cx="3373" cy="354"/>
            </a:xfrm>
            <a:prstGeom prst="roundRect">
              <a:avLst>
                <a:gd name="adj" fmla="val 12148"/>
              </a:avLst>
            </a:prstGeom>
            <a:solidFill>
              <a:srgbClr val="FFFFCC"/>
            </a:solidFill>
            <a:ln w="381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25616" name="Rectangle 43"/>
            <p:cNvSpPr>
              <a:spLocks noChangeArrowheads="1"/>
            </p:cNvSpPr>
            <p:nvPr/>
          </p:nvSpPr>
          <p:spPr bwMode="auto">
            <a:xfrm>
              <a:off x="1194" y="3690"/>
              <a:ext cx="33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dirty="0">
                  <a:solidFill>
                    <a:srgbClr val="010066"/>
                  </a:solidFill>
                  <a:latin typeface="Arial" panose="020B0604020202020204" pitchFamily="34" charset="0"/>
                </a:rPr>
                <a:t>Filled electron shells are very stable.</a:t>
              </a:r>
            </a:p>
          </p:txBody>
        </p:sp>
      </p:grpSp>
      <p:sp>
        <p:nvSpPr>
          <p:cNvPr id="421963" name="Text Box 75"/>
          <p:cNvSpPr txBox="1">
            <a:spLocks noChangeArrowheads="1"/>
          </p:cNvSpPr>
          <p:nvPr/>
        </p:nvSpPr>
        <p:spPr bwMode="auto">
          <a:xfrm>
            <a:off x="6527800" y="2163047"/>
            <a:ext cx="3886200"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0000"/>
              </a:lnSpc>
              <a:spcBef>
                <a:spcPct val="0"/>
              </a:spcBef>
              <a:buFontTx/>
              <a:buNone/>
            </a:pPr>
            <a:r>
              <a:rPr lang="en-GB" altLang="en-US" sz="2400" b="1">
                <a:solidFill>
                  <a:srgbClr val="010066"/>
                </a:solidFill>
                <a:latin typeface="Arial" panose="020B0604020202020204" pitchFamily="34" charset="0"/>
              </a:rPr>
              <a:t>1</a:t>
            </a:r>
            <a:r>
              <a:rPr lang="en-GB" altLang="en-US" sz="2400" b="1" baseline="30000">
                <a:solidFill>
                  <a:srgbClr val="010066"/>
                </a:solidFill>
                <a:latin typeface="Arial" panose="020B0604020202020204" pitchFamily="34" charset="0"/>
              </a:rPr>
              <a:t>st</a:t>
            </a:r>
            <a:r>
              <a:rPr lang="en-GB" altLang="en-US" sz="2400" b="1">
                <a:solidFill>
                  <a:srgbClr val="010066"/>
                </a:solidFill>
                <a:latin typeface="Arial" panose="020B0604020202020204" pitchFamily="34" charset="0"/>
              </a:rPr>
              <a:t> shell</a:t>
            </a:r>
            <a:r>
              <a:rPr lang="en-GB" altLang="en-US" sz="2400">
                <a:solidFill>
                  <a:srgbClr val="010066"/>
                </a:solidFill>
                <a:latin typeface="Arial" panose="020B0604020202020204" pitchFamily="34" charset="0"/>
              </a:rPr>
              <a:t> holds a maximum of </a:t>
            </a:r>
            <a:r>
              <a:rPr lang="en-GB" altLang="en-US" sz="2400" b="1">
                <a:solidFill>
                  <a:srgbClr val="010066"/>
                </a:solidFill>
                <a:latin typeface="Arial" panose="020B0604020202020204" pitchFamily="34" charset="0"/>
              </a:rPr>
              <a:t>2 electrons</a:t>
            </a:r>
          </a:p>
        </p:txBody>
      </p:sp>
      <p:sp>
        <p:nvSpPr>
          <p:cNvPr id="421989" name="Line 101"/>
          <p:cNvSpPr>
            <a:spLocks noChangeShapeType="1"/>
          </p:cNvSpPr>
          <p:nvPr/>
        </p:nvSpPr>
        <p:spPr bwMode="auto">
          <a:xfrm flipH="1">
            <a:off x="4116388" y="2645647"/>
            <a:ext cx="2411412" cy="388938"/>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1990" name="Line 102"/>
          <p:cNvSpPr>
            <a:spLocks noChangeShapeType="1"/>
          </p:cNvSpPr>
          <p:nvPr/>
        </p:nvSpPr>
        <p:spPr bwMode="auto">
          <a:xfrm flipH="1">
            <a:off x="4886325" y="3620373"/>
            <a:ext cx="1670050" cy="201613"/>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1991" name="Text Box 103"/>
          <p:cNvSpPr txBox="1">
            <a:spLocks noChangeArrowheads="1"/>
          </p:cNvSpPr>
          <p:nvPr/>
        </p:nvSpPr>
        <p:spPr bwMode="auto">
          <a:xfrm>
            <a:off x="6527800" y="3174286"/>
            <a:ext cx="3886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2</a:t>
            </a:r>
            <a:r>
              <a:rPr lang="en-GB" altLang="en-US" sz="2400" b="1" baseline="30000">
                <a:solidFill>
                  <a:srgbClr val="010066"/>
                </a:solidFill>
                <a:latin typeface="Arial" panose="020B0604020202020204" pitchFamily="34" charset="0"/>
              </a:rPr>
              <a:t>nd</a:t>
            </a:r>
            <a:r>
              <a:rPr lang="en-GB" altLang="en-US" sz="2400" b="1">
                <a:solidFill>
                  <a:srgbClr val="010066"/>
                </a:solidFill>
                <a:latin typeface="Arial" panose="020B0604020202020204" pitchFamily="34" charset="0"/>
              </a:rPr>
              <a:t> shell</a:t>
            </a:r>
            <a:r>
              <a:rPr lang="en-GB" altLang="en-US" sz="2400">
                <a:solidFill>
                  <a:srgbClr val="010066"/>
                </a:solidFill>
                <a:latin typeface="Arial" panose="020B0604020202020204" pitchFamily="34" charset="0"/>
              </a:rPr>
              <a:t> holds a maximum of </a:t>
            </a:r>
            <a:r>
              <a:rPr lang="en-GB" altLang="en-US" sz="2400" b="1">
                <a:solidFill>
                  <a:srgbClr val="010066"/>
                </a:solidFill>
                <a:latin typeface="Arial" panose="020B0604020202020204" pitchFamily="34" charset="0"/>
              </a:rPr>
              <a:t>8 electrons</a:t>
            </a:r>
          </a:p>
        </p:txBody>
      </p:sp>
      <p:sp>
        <p:nvSpPr>
          <p:cNvPr id="421992" name="Line 104"/>
          <p:cNvSpPr>
            <a:spLocks noChangeShapeType="1"/>
          </p:cNvSpPr>
          <p:nvPr/>
        </p:nvSpPr>
        <p:spPr bwMode="auto">
          <a:xfrm flipH="1" flipV="1">
            <a:off x="5073651" y="4482385"/>
            <a:ext cx="1457325" cy="165100"/>
          </a:xfrm>
          <a:prstGeom prst="line">
            <a:avLst/>
          </a:prstGeom>
          <a:noFill/>
          <a:ln w="50800">
            <a:solidFill>
              <a:schemeClr val="tx1"/>
            </a:solidFill>
            <a:round/>
            <a:headEnd type="oval"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1993" name="Text Box 105"/>
          <p:cNvSpPr txBox="1">
            <a:spLocks noChangeArrowheads="1"/>
          </p:cNvSpPr>
          <p:nvPr/>
        </p:nvSpPr>
        <p:spPr bwMode="auto">
          <a:xfrm>
            <a:off x="6527801" y="4249023"/>
            <a:ext cx="37052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010066"/>
                </a:solidFill>
                <a:latin typeface="Arial" panose="020B0604020202020204" pitchFamily="34" charset="0"/>
              </a:rPr>
              <a:t>3</a:t>
            </a:r>
            <a:r>
              <a:rPr lang="en-GB" altLang="en-US" sz="2400" b="1" baseline="30000">
                <a:solidFill>
                  <a:srgbClr val="010066"/>
                </a:solidFill>
                <a:latin typeface="Arial" panose="020B0604020202020204" pitchFamily="34" charset="0"/>
              </a:rPr>
              <a:t>rd</a:t>
            </a:r>
            <a:r>
              <a:rPr lang="en-GB" altLang="en-US" sz="2400" b="1">
                <a:solidFill>
                  <a:srgbClr val="010066"/>
                </a:solidFill>
                <a:latin typeface="Arial" panose="020B0604020202020204" pitchFamily="34" charset="0"/>
              </a:rPr>
              <a:t> shell</a:t>
            </a:r>
            <a:r>
              <a:rPr lang="en-GB" altLang="en-US" sz="2400">
                <a:solidFill>
                  <a:srgbClr val="010066"/>
                </a:solidFill>
                <a:latin typeface="Arial" panose="020B0604020202020204" pitchFamily="34" charset="0"/>
              </a:rPr>
              <a:t> holds a maximum of </a:t>
            </a:r>
            <a:r>
              <a:rPr lang="en-GB" altLang="en-US" sz="2400" b="1">
                <a:solidFill>
                  <a:srgbClr val="010066"/>
                </a:solidFill>
                <a:latin typeface="Arial" panose="020B0604020202020204" pitchFamily="34" charset="0"/>
              </a:rPr>
              <a:t>8 electrons</a:t>
            </a:r>
          </a:p>
        </p:txBody>
      </p:sp>
      <p:grpSp>
        <p:nvGrpSpPr>
          <p:cNvPr id="39" name="Group 134"/>
          <p:cNvGrpSpPr>
            <a:grpSpLocks/>
          </p:cNvGrpSpPr>
          <p:nvPr/>
        </p:nvGrpSpPr>
        <p:grpSpPr bwMode="auto">
          <a:xfrm>
            <a:off x="249383" y="5616660"/>
            <a:ext cx="11604566" cy="576263"/>
            <a:chOff x="1174" y="3657"/>
            <a:chExt cx="3373" cy="363"/>
          </a:xfrm>
        </p:grpSpPr>
        <p:sp>
          <p:nvSpPr>
            <p:cNvPr id="40" name="AutoShape 131"/>
            <p:cNvSpPr>
              <a:spLocks noChangeArrowheads="1"/>
            </p:cNvSpPr>
            <p:nvPr/>
          </p:nvSpPr>
          <p:spPr bwMode="auto">
            <a:xfrm>
              <a:off x="1174" y="3657"/>
              <a:ext cx="3373" cy="354"/>
            </a:xfrm>
            <a:prstGeom prst="roundRect">
              <a:avLst>
                <a:gd name="adj" fmla="val 12148"/>
              </a:avLst>
            </a:prstGeom>
            <a:solidFill>
              <a:srgbClr val="FFFFCC"/>
            </a:solidFill>
            <a:ln w="381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GB" altLang="en-US" sz="2400">
                <a:solidFill>
                  <a:srgbClr val="010066"/>
                </a:solidFill>
                <a:latin typeface="Arial" panose="020B0604020202020204" pitchFamily="34" charset="0"/>
              </a:endParaRPr>
            </a:p>
          </p:txBody>
        </p:sp>
        <p:sp>
          <p:nvSpPr>
            <p:cNvPr id="41" name="Rectangle 43"/>
            <p:cNvSpPr>
              <a:spLocks noChangeArrowheads="1"/>
            </p:cNvSpPr>
            <p:nvPr/>
          </p:nvSpPr>
          <p:spPr bwMode="auto">
            <a:xfrm>
              <a:off x="1194" y="3690"/>
              <a:ext cx="3353"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800" dirty="0">
                  <a:solidFill>
                    <a:srgbClr val="010066"/>
                  </a:solidFill>
                  <a:latin typeface="Arial" panose="020B0604020202020204" pitchFamily="34" charset="0"/>
                </a:rPr>
                <a:t>Atoms forms bonds to obtain full electron shells and become stable.</a:t>
              </a:r>
            </a:p>
          </p:txBody>
        </p:sp>
      </p:grpSp>
    </p:spTree>
    <p:extLst>
      <p:ext uri="{BB962C8B-B14F-4D97-AF65-F5344CB8AC3E}">
        <p14:creationId xmlns:p14="http://schemas.microsoft.com/office/powerpoint/2010/main" val="3897534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1963"/>
                                        </p:tgtEl>
                                        <p:attrNameLst>
                                          <p:attrName>style.visibility</p:attrName>
                                        </p:attrNameLst>
                                      </p:cBhvr>
                                      <p:to>
                                        <p:strVal val="visible"/>
                                      </p:to>
                                    </p:set>
                                    <p:animEffect transition="in" filter="dissolve">
                                      <p:cBhvr>
                                        <p:cTn id="7" dur="500"/>
                                        <p:tgtEl>
                                          <p:spTgt spid="421963"/>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421989"/>
                                        </p:tgtEl>
                                        <p:attrNameLst>
                                          <p:attrName>style.visibility</p:attrName>
                                        </p:attrNameLst>
                                      </p:cBhvr>
                                      <p:to>
                                        <p:strVal val="visible"/>
                                      </p:to>
                                    </p:set>
                                    <p:animEffect transition="in" filter="wipe(right)">
                                      <p:cBhvr>
                                        <p:cTn id="11" dur="500"/>
                                        <p:tgtEl>
                                          <p:spTgt spid="421989"/>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22000"/>
                                        </p:tgtEl>
                                        <p:attrNameLst>
                                          <p:attrName>style.visibility</p:attrName>
                                        </p:attrNameLst>
                                      </p:cBhvr>
                                      <p:to>
                                        <p:strVal val="visible"/>
                                      </p:to>
                                    </p:set>
                                    <p:animEffect transition="in" filter="dissolve">
                                      <p:cBhvr>
                                        <p:cTn id="15" dur="500"/>
                                        <p:tgtEl>
                                          <p:spTgt spid="422000"/>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421991"/>
                                        </p:tgtEl>
                                        <p:attrNameLst>
                                          <p:attrName>style.visibility</p:attrName>
                                        </p:attrNameLst>
                                      </p:cBhvr>
                                      <p:to>
                                        <p:strVal val="visible"/>
                                      </p:to>
                                    </p:set>
                                    <p:animEffect transition="in" filter="dissolve">
                                      <p:cBhvr>
                                        <p:cTn id="19" dur="500"/>
                                        <p:tgtEl>
                                          <p:spTgt spid="421991"/>
                                        </p:tgtEl>
                                      </p:cBhvr>
                                    </p:animEffect>
                                  </p:childTnLst>
                                </p:cTn>
                              </p:par>
                            </p:childTnLst>
                          </p:cTn>
                        </p:par>
                        <p:par>
                          <p:cTn id="20" fill="hold" nodeType="afterGroup">
                            <p:stCondLst>
                              <p:cond delay="2000"/>
                            </p:stCondLst>
                            <p:childTnLst>
                              <p:par>
                                <p:cTn id="21" presetID="22" presetClass="entr" presetSubtype="2" fill="hold" nodeType="afterEffect">
                                  <p:stCondLst>
                                    <p:cond delay="0"/>
                                  </p:stCondLst>
                                  <p:childTnLst>
                                    <p:set>
                                      <p:cBhvr>
                                        <p:cTn id="22" dur="1" fill="hold">
                                          <p:stCondLst>
                                            <p:cond delay="0"/>
                                          </p:stCondLst>
                                        </p:cTn>
                                        <p:tgtEl>
                                          <p:spTgt spid="421990"/>
                                        </p:tgtEl>
                                        <p:attrNameLst>
                                          <p:attrName>style.visibility</p:attrName>
                                        </p:attrNameLst>
                                      </p:cBhvr>
                                      <p:to>
                                        <p:strVal val="visible"/>
                                      </p:to>
                                    </p:set>
                                    <p:animEffect transition="in" filter="wipe(right)">
                                      <p:cBhvr>
                                        <p:cTn id="23" dur="500"/>
                                        <p:tgtEl>
                                          <p:spTgt spid="421990"/>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422018"/>
                                        </p:tgtEl>
                                        <p:attrNameLst>
                                          <p:attrName>style.visibility</p:attrName>
                                        </p:attrNameLst>
                                      </p:cBhvr>
                                      <p:to>
                                        <p:strVal val="visible"/>
                                      </p:to>
                                    </p:set>
                                    <p:animEffect transition="in" filter="dissolve">
                                      <p:cBhvr>
                                        <p:cTn id="27" dur="500"/>
                                        <p:tgtEl>
                                          <p:spTgt spid="422018"/>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421993"/>
                                        </p:tgtEl>
                                        <p:attrNameLst>
                                          <p:attrName>style.visibility</p:attrName>
                                        </p:attrNameLst>
                                      </p:cBhvr>
                                      <p:to>
                                        <p:strVal val="visible"/>
                                      </p:to>
                                    </p:set>
                                    <p:animEffect transition="in" filter="dissolve">
                                      <p:cBhvr>
                                        <p:cTn id="31" dur="500"/>
                                        <p:tgtEl>
                                          <p:spTgt spid="421993"/>
                                        </p:tgtEl>
                                      </p:cBhvr>
                                    </p:animEffect>
                                  </p:childTnLst>
                                </p:cTn>
                              </p:par>
                            </p:childTnLst>
                          </p:cTn>
                        </p:par>
                        <p:par>
                          <p:cTn id="32" fill="hold" nodeType="afterGroup">
                            <p:stCondLst>
                              <p:cond delay="3500"/>
                            </p:stCondLst>
                            <p:childTnLst>
                              <p:par>
                                <p:cTn id="33" presetID="22" presetClass="entr" presetSubtype="2" fill="hold" nodeType="afterEffect">
                                  <p:stCondLst>
                                    <p:cond delay="0"/>
                                  </p:stCondLst>
                                  <p:childTnLst>
                                    <p:set>
                                      <p:cBhvr>
                                        <p:cTn id="34" dur="1" fill="hold">
                                          <p:stCondLst>
                                            <p:cond delay="0"/>
                                          </p:stCondLst>
                                        </p:cTn>
                                        <p:tgtEl>
                                          <p:spTgt spid="421992"/>
                                        </p:tgtEl>
                                        <p:attrNameLst>
                                          <p:attrName>style.visibility</p:attrName>
                                        </p:attrNameLst>
                                      </p:cBhvr>
                                      <p:to>
                                        <p:strVal val="visible"/>
                                      </p:to>
                                    </p:set>
                                    <p:animEffect transition="in" filter="wipe(right)">
                                      <p:cBhvr>
                                        <p:cTn id="35" dur="500"/>
                                        <p:tgtEl>
                                          <p:spTgt spid="421992"/>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422017"/>
                                        </p:tgtEl>
                                        <p:attrNameLst>
                                          <p:attrName>style.visibility</p:attrName>
                                        </p:attrNameLst>
                                      </p:cBhvr>
                                      <p:to>
                                        <p:strVal val="visible"/>
                                      </p:to>
                                    </p:set>
                                    <p:animEffect transition="in" filter="dissolve">
                                      <p:cBhvr>
                                        <p:cTn id="39" dur="500"/>
                                        <p:tgtEl>
                                          <p:spTgt spid="42201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422022"/>
                                        </p:tgtEl>
                                        <p:attrNameLst>
                                          <p:attrName>style.visibility</p:attrName>
                                        </p:attrNameLst>
                                      </p:cBhvr>
                                      <p:to>
                                        <p:strVal val="visible"/>
                                      </p:to>
                                    </p:set>
                                    <p:animEffect transition="in" filter="wipe(left)">
                                      <p:cBhvr>
                                        <p:cTn id="44" dur="500"/>
                                        <p:tgtEl>
                                          <p:spTgt spid="42202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000" grpId="0" animBg="1"/>
      <p:bldP spid="422017" grpId="0" animBg="1"/>
      <p:bldP spid="422018" grpId="0" animBg="1"/>
      <p:bldP spid="421963" grpId="0"/>
      <p:bldP spid="421991" grpId="0"/>
      <p:bldP spid="42199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65758" y="148994"/>
            <a:ext cx="11488189" cy="1325563"/>
          </a:xfrm>
        </p:spPr>
        <p:txBody>
          <a:bodyPr/>
          <a:lstStyle/>
          <a:p>
            <a:pPr eaLnBrk="1" hangingPunct="1"/>
            <a:r>
              <a:rPr lang="en-GB" altLang="en-US" dirty="0"/>
              <a:t>Why do atoms participate in chemical reactions?</a:t>
            </a:r>
          </a:p>
        </p:txBody>
      </p:sp>
      <p:sp>
        <p:nvSpPr>
          <p:cNvPr id="3" name="Content Placeholder 2"/>
          <p:cNvSpPr>
            <a:spLocks noGrp="1"/>
          </p:cNvSpPr>
          <p:nvPr>
            <p:ph idx="1"/>
          </p:nvPr>
        </p:nvSpPr>
        <p:spPr>
          <a:xfrm>
            <a:off x="365759" y="1263536"/>
            <a:ext cx="11488188" cy="5370020"/>
          </a:xfrm>
        </p:spPr>
        <p:txBody>
          <a:bodyPr>
            <a:normAutofit/>
          </a:bodyPr>
          <a:lstStyle/>
          <a:p>
            <a:r>
              <a:rPr lang="en-GB" altLang="en-US" dirty="0"/>
              <a:t>Elements with </a:t>
            </a:r>
            <a:r>
              <a:rPr lang="en-GB" altLang="en-US" dirty="0">
                <a:solidFill>
                  <a:srgbClr val="0070C0"/>
                </a:solidFill>
              </a:rPr>
              <a:t>incomplete outer electron shells </a:t>
            </a:r>
            <a:r>
              <a:rPr lang="en-GB" altLang="en-US" dirty="0"/>
              <a:t>are </a:t>
            </a:r>
            <a:r>
              <a:rPr lang="en-GB" altLang="en-US" b="1" dirty="0">
                <a:solidFill>
                  <a:srgbClr val="0070C0"/>
                </a:solidFill>
              </a:rPr>
              <a:t>unstable</a:t>
            </a:r>
            <a:r>
              <a:rPr lang="en-GB" altLang="en-US" dirty="0"/>
              <a:t> so will form </a:t>
            </a:r>
            <a:r>
              <a:rPr lang="en-GB" altLang="en-US" b="1" dirty="0">
                <a:solidFill>
                  <a:srgbClr val="0070C0"/>
                </a:solidFill>
              </a:rPr>
              <a:t>chemical bonds</a:t>
            </a:r>
            <a:r>
              <a:rPr lang="en-GB" altLang="en-US" dirty="0"/>
              <a:t>. </a:t>
            </a:r>
          </a:p>
          <a:p>
            <a:pPr marL="0" indent="0">
              <a:buNone/>
            </a:pPr>
            <a:endParaRPr lang="en-GB" altLang="en-US" dirty="0"/>
          </a:p>
          <a:p>
            <a:pPr eaLnBrk="1" hangingPunct="1"/>
            <a:r>
              <a:rPr lang="en-GB" altLang="en-US" dirty="0"/>
              <a:t>What are the three things that can happen to an atom so that it can obtain a full outer electron shell and become stable?</a:t>
            </a:r>
          </a:p>
          <a:p>
            <a:pPr eaLnBrk="1" hangingPunct="1"/>
            <a:r>
              <a:rPr lang="en-GB" altLang="en-US" b="1" dirty="0">
                <a:solidFill>
                  <a:srgbClr val="0070C0"/>
                </a:solidFill>
              </a:rPr>
              <a:t>Give electrons</a:t>
            </a:r>
          </a:p>
          <a:p>
            <a:pPr eaLnBrk="1" hangingPunct="1"/>
            <a:r>
              <a:rPr lang="en-GB" altLang="en-US" b="1" dirty="0">
                <a:solidFill>
                  <a:srgbClr val="0070C0"/>
                </a:solidFill>
              </a:rPr>
              <a:t>Take electrons</a:t>
            </a:r>
          </a:p>
          <a:p>
            <a:pPr eaLnBrk="1" hangingPunct="1"/>
            <a:r>
              <a:rPr lang="en-GB" altLang="en-US" dirty="0"/>
              <a:t>Share electrons</a:t>
            </a:r>
          </a:p>
          <a:p>
            <a:pPr eaLnBrk="1" hangingPunct="1"/>
            <a:endParaRPr lang="en-GB" altLang="en-US" dirty="0"/>
          </a:p>
          <a:p>
            <a:r>
              <a:rPr lang="en-GB" altLang="en-US" dirty="0"/>
              <a:t>This is what happens in a </a:t>
            </a:r>
            <a:r>
              <a:rPr lang="en-GB" altLang="en-US" b="1" dirty="0">
                <a:solidFill>
                  <a:srgbClr val="0070C0"/>
                </a:solidFill>
              </a:rPr>
              <a:t>chemical reaction</a:t>
            </a:r>
            <a:r>
              <a:rPr lang="en-GB" altLang="en-US" dirty="0"/>
              <a:t>. </a:t>
            </a:r>
            <a:r>
              <a:rPr lang="en-GB" altLang="en-US" b="1" dirty="0">
                <a:solidFill>
                  <a:srgbClr val="FF0000"/>
                </a:solidFill>
              </a:rPr>
              <a:t>Reactive</a:t>
            </a:r>
            <a:r>
              <a:rPr lang="en-GB" altLang="en-US" dirty="0"/>
              <a:t> elements are more likely to chemically react.</a:t>
            </a:r>
          </a:p>
          <a:p>
            <a:pPr eaLnBrk="1" hangingPunct="1"/>
            <a:endParaRPr lang="en-GB" altLang="en-US" dirty="0"/>
          </a:p>
        </p:txBody>
      </p:sp>
    </p:spTree>
    <p:extLst>
      <p:ext uri="{BB962C8B-B14F-4D97-AF65-F5344CB8AC3E}">
        <p14:creationId xmlns:p14="http://schemas.microsoft.com/office/powerpoint/2010/main" val="2246942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32756" y="285188"/>
            <a:ext cx="11770821" cy="549275"/>
          </a:xfrm>
        </p:spPr>
        <p:txBody>
          <a:bodyPr rtlCol="0">
            <a:normAutofit fontScale="90000"/>
          </a:bodyPr>
          <a:lstStyle/>
          <a:p>
            <a:pPr algn="ctr">
              <a:defRPr/>
            </a:pPr>
            <a:r>
              <a:rPr lang="en-GB" dirty="0"/>
              <a:t>What makes some elements more reactive than others?</a:t>
            </a:r>
          </a:p>
        </p:txBody>
      </p:sp>
      <p:sp>
        <p:nvSpPr>
          <p:cNvPr id="29699" name="Rectangle 3"/>
          <p:cNvSpPr>
            <a:spLocks noChangeArrowheads="1"/>
          </p:cNvSpPr>
          <p:nvPr/>
        </p:nvSpPr>
        <p:spPr bwMode="auto">
          <a:xfrm>
            <a:off x="465513" y="1088232"/>
            <a:ext cx="8062538"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dirty="0">
                <a:solidFill>
                  <a:srgbClr val="010066"/>
                </a:solidFill>
                <a:latin typeface="Arial" panose="020B0604020202020204" pitchFamily="34" charset="0"/>
              </a:rPr>
              <a:t>The atoms of noble gases have </a:t>
            </a:r>
            <a:r>
              <a:rPr lang="en-GB" altLang="en-US" sz="2400" b="1" dirty="0">
                <a:solidFill>
                  <a:srgbClr val="FF0000"/>
                </a:solidFill>
                <a:latin typeface="Arial" panose="020B0604020202020204" pitchFamily="34" charset="0"/>
              </a:rPr>
              <a:t>completely full</a:t>
            </a:r>
            <a:r>
              <a:rPr lang="en-GB" altLang="en-US" sz="2400" dirty="0">
                <a:solidFill>
                  <a:srgbClr val="FF0000"/>
                </a:solidFill>
                <a:latin typeface="Arial" panose="020B0604020202020204" pitchFamily="34" charset="0"/>
              </a:rPr>
              <a:t> </a:t>
            </a:r>
            <a:r>
              <a:rPr lang="en-GB" altLang="en-US" sz="2400" dirty="0">
                <a:solidFill>
                  <a:srgbClr val="010066"/>
                </a:solidFill>
                <a:latin typeface="Arial" panose="020B0604020202020204" pitchFamily="34" charset="0"/>
              </a:rPr>
              <a:t>outer shells and so are </a:t>
            </a:r>
            <a:r>
              <a:rPr lang="en-GB" altLang="en-US" sz="2400" b="1" dirty="0">
                <a:solidFill>
                  <a:srgbClr val="FF0000"/>
                </a:solidFill>
                <a:latin typeface="Arial" panose="020B0604020202020204" pitchFamily="34" charset="0"/>
              </a:rPr>
              <a:t>stable</a:t>
            </a:r>
            <a:r>
              <a:rPr lang="en-GB" altLang="en-US" sz="2400" dirty="0">
                <a:solidFill>
                  <a:srgbClr val="010066"/>
                </a:solidFill>
                <a:latin typeface="Arial" panose="020B0604020202020204" pitchFamily="34" charset="0"/>
              </a:rPr>
              <a:t>. </a:t>
            </a:r>
            <a:endParaRPr lang="en-GB" altLang="en-US" sz="1200" dirty="0">
              <a:solidFill>
                <a:srgbClr val="010066"/>
              </a:solidFill>
              <a:latin typeface="Arial" panose="020B0604020202020204" pitchFamily="34" charset="0"/>
            </a:endParaRPr>
          </a:p>
        </p:txBody>
      </p:sp>
      <p:sp>
        <p:nvSpPr>
          <p:cNvPr id="459780" name="Rectangle 4"/>
          <p:cNvSpPr>
            <a:spLocks noChangeArrowheads="1"/>
          </p:cNvSpPr>
          <p:nvPr/>
        </p:nvSpPr>
        <p:spPr bwMode="auto">
          <a:xfrm>
            <a:off x="4875329" y="3355587"/>
            <a:ext cx="6632344"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dirty="0">
                <a:solidFill>
                  <a:srgbClr val="010066"/>
                </a:solidFill>
                <a:latin typeface="Arial" panose="020B0604020202020204" pitchFamily="34" charset="0"/>
              </a:rPr>
              <a:t>The atoms of other elements have </a:t>
            </a:r>
            <a:r>
              <a:rPr lang="en-GB" altLang="en-US" sz="2400" b="1" dirty="0">
                <a:solidFill>
                  <a:srgbClr val="FF6600"/>
                </a:solidFill>
                <a:latin typeface="Arial" panose="020B0604020202020204" pitchFamily="34" charset="0"/>
              </a:rPr>
              <a:t>incomplete</a:t>
            </a:r>
            <a:r>
              <a:rPr lang="en-GB" altLang="en-US" sz="2400" dirty="0">
                <a:solidFill>
                  <a:srgbClr val="010066"/>
                </a:solidFill>
                <a:latin typeface="Arial" panose="020B0604020202020204" pitchFamily="34" charset="0"/>
              </a:rPr>
              <a:t> outer electron shells and so are </a:t>
            </a:r>
            <a:r>
              <a:rPr lang="en-GB" altLang="en-US" sz="2400" b="1" dirty="0">
                <a:solidFill>
                  <a:srgbClr val="FF6600"/>
                </a:solidFill>
                <a:latin typeface="Arial" panose="020B0604020202020204" pitchFamily="34" charset="0"/>
              </a:rPr>
              <a:t>unstable</a:t>
            </a:r>
            <a:r>
              <a:rPr lang="en-GB" altLang="en-US" sz="2400" b="1" dirty="0">
                <a:solidFill>
                  <a:srgbClr val="010066"/>
                </a:solidFill>
                <a:latin typeface="Arial" panose="020B0604020202020204" pitchFamily="34" charset="0"/>
              </a:rPr>
              <a:t>.</a:t>
            </a:r>
            <a:r>
              <a:rPr lang="en-GB" altLang="en-US" sz="2400" dirty="0">
                <a:solidFill>
                  <a:srgbClr val="010066"/>
                </a:solidFill>
                <a:latin typeface="Arial" panose="020B0604020202020204" pitchFamily="34" charset="0"/>
              </a:rPr>
              <a:t> </a:t>
            </a:r>
            <a:endParaRPr lang="en-GB" altLang="en-US" sz="1200" dirty="0">
              <a:solidFill>
                <a:srgbClr val="010066"/>
              </a:solidFill>
              <a:latin typeface="Arial" panose="020B0604020202020204" pitchFamily="34" charset="0"/>
            </a:endParaRPr>
          </a:p>
        </p:txBody>
      </p:sp>
      <p:pic>
        <p:nvPicPr>
          <p:cNvPr id="459781" name="Picture 5" descr="neon cart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501" y="858838"/>
            <a:ext cx="1752600" cy="245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9782" name="Picture 6" descr="chlorine carto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1785" y="3511551"/>
            <a:ext cx="3048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9783" name="Rectangle 7"/>
          <p:cNvSpPr>
            <a:spLocks noChangeArrowheads="1"/>
          </p:cNvSpPr>
          <p:nvPr/>
        </p:nvSpPr>
        <p:spPr bwMode="auto">
          <a:xfrm>
            <a:off x="465513" y="2085182"/>
            <a:ext cx="7954588"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dirty="0">
                <a:solidFill>
                  <a:srgbClr val="010066"/>
                </a:solidFill>
                <a:latin typeface="Arial" panose="020B0604020202020204" pitchFamily="34" charset="0"/>
              </a:rPr>
              <a:t>This makes the noble gases very </a:t>
            </a:r>
            <a:r>
              <a:rPr lang="en-GB" altLang="en-US" sz="2400" b="1" dirty="0">
                <a:solidFill>
                  <a:srgbClr val="FF0000"/>
                </a:solidFill>
                <a:latin typeface="Arial" panose="020B0604020202020204" pitchFamily="34" charset="0"/>
              </a:rPr>
              <a:t>unreactive</a:t>
            </a:r>
            <a:r>
              <a:rPr lang="en-GB" altLang="en-US" sz="2400" dirty="0">
                <a:solidFill>
                  <a:srgbClr val="010066"/>
                </a:solidFill>
                <a:latin typeface="Arial" panose="020B0604020202020204" pitchFamily="34" charset="0"/>
              </a:rPr>
              <a:t> and so they do not usually form bonds.</a:t>
            </a:r>
          </a:p>
        </p:txBody>
      </p:sp>
      <p:sp>
        <p:nvSpPr>
          <p:cNvPr id="459784" name="Rectangle 8"/>
          <p:cNvSpPr>
            <a:spLocks noChangeArrowheads="1"/>
          </p:cNvSpPr>
          <p:nvPr/>
        </p:nvSpPr>
        <p:spPr bwMode="auto">
          <a:xfrm>
            <a:off x="4875329" y="4357228"/>
            <a:ext cx="7153274"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dirty="0">
                <a:solidFill>
                  <a:srgbClr val="010066"/>
                </a:solidFill>
                <a:latin typeface="Arial" panose="020B0604020202020204" pitchFamily="34" charset="0"/>
              </a:rPr>
              <a:t>By forming bonds, the atoms of these elements are able to have filled outer shells and </a:t>
            </a:r>
            <a:r>
              <a:rPr lang="en-GB" altLang="en-US" sz="2400" b="1" dirty="0">
                <a:solidFill>
                  <a:srgbClr val="FF0000"/>
                </a:solidFill>
                <a:latin typeface="Arial" panose="020B0604020202020204" pitchFamily="34" charset="0"/>
              </a:rPr>
              <a:t>become stable</a:t>
            </a:r>
            <a:r>
              <a:rPr lang="en-GB" altLang="en-US" sz="2400" dirty="0">
                <a:solidFill>
                  <a:srgbClr val="010066"/>
                </a:solidFill>
                <a:latin typeface="Arial" panose="020B0604020202020204" pitchFamily="34" charset="0"/>
              </a:rPr>
              <a:t>.</a:t>
            </a:r>
          </a:p>
        </p:txBody>
      </p:sp>
      <p:sp>
        <p:nvSpPr>
          <p:cNvPr id="10" name="Rectangle 8"/>
          <p:cNvSpPr>
            <a:spLocks noChangeArrowheads="1"/>
          </p:cNvSpPr>
          <p:nvPr/>
        </p:nvSpPr>
        <p:spPr bwMode="auto">
          <a:xfrm>
            <a:off x="4875329" y="5371882"/>
            <a:ext cx="7153274" cy="830997"/>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2400" dirty="0">
                <a:solidFill>
                  <a:srgbClr val="010066"/>
                </a:solidFill>
                <a:latin typeface="Arial" panose="020B0604020202020204" pitchFamily="34" charset="0"/>
              </a:rPr>
              <a:t>Elements who only need to gain or lose a </a:t>
            </a:r>
            <a:r>
              <a:rPr lang="en-GB" altLang="en-US" sz="2400" dirty="0">
                <a:solidFill>
                  <a:srgbClr val="FF0000"/>
                </a:solidFill>
                <a:latin typeface="Arial" panose="020B0604020202020204" pitchFamily="34" charset="0"/>
              </a:rPr>
              <a:t>few electrons</a:t>
            </a:r>
            <a:r>
              <a:rPr lang="en-GB" altLang="en-US" sz="2400" dirty="0">
                <a:solidFill>
                  <a:srgbClr val="010066"/>
                </a:solidFill>
                <a:latin typeface="Arial" panose="020B0604020202020204" pitchFamily="34" charset="0"/>
              </a:rPr>
              <a:t> are </a:t>
            </a:r>
            <a:r>
              <a:rPr lang="en-GB" altLang="en-US" sz="2400" b="1" dirty="0">
                <a:solidFill>
                  <a:srgbClr val="FF0000"/>
                </a:solidFill>
                <a:latin typeface="Arial" panose="020B0604020202020204" pitchFamily="34" charset="0"/>
              </a:rPr>
              <a:t>very</a:t>
            </a:r>
            <a:r>
              <a:rPr lang="en-GB" altLang="en-US" sz="2400" dirty="0">
                <a:solidFill>
                  <a:srgbClr val="010066"/>
                </a:solidFill>
                <a:latin typeface="Arial" panose="020B0604020202020204" pitchFamily="34" charset="0"/>
              </a:rPr>
              <a:t> </a:t>
            </a:r>
            <a:r>
              <a:rPr lang="en-GB" altLang="en-US" sz="2400" b="1" dirty="0">
                <a:solidFill>
                  <a:srgbClr val="FF0000"/>
                </a:solidFill>
                <a:latin typeface="Arial" panose="020B0604020202020204" pitchFamily="34" charset="0"/>
              </a:rPr>
              <a:t>reactive</a:t>
            </a:r>
            <a:r>
              <a:rPr lang="en-GB" altLang="en-US" sz="2400" dirty="0">
                <a:solidFill>
                  <a:srgbClr val="010066"/>
                </a:solidFill>
                <a:latin typeface="Arial" panose="020B0604020202020204" pitchFamily="34" charset="0"/>
              </a:rPr>
              <a:t>.</a:t>
            </a:r>
          </a:p>
        </p:txBody>
      </p:sp>
    </p:spTree>
    <p:extLst>
      <p:ext uri="{BB962C8B-B14F-4D97-AF65-F5344CB8AC3E}">
        <p14:creationId xmlns:p14="http://schemas.microsoft.com/office/powerpoint/2010/main" val="28909446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9783"/>
                                        </p:tgtEl>
                                        <p:attrNameLst>
                                          <p:attrName>style.visibility</p:attrName>
                                        </p:attrNameLst>
                                      </p:cBhvr>
                                      <p:to>
                                        <p:strVal val="visible"/>
                                      </p:to>
                                    </p:set>
                                    <p:animEffect transition="in" filter="dissolve">
                                      <p:cBhvr>
                                        <p:cTn id="7" dur="500"/>
                                        <p:tgtEl>
                                          <p:spTgt spid="459783"/>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459781"/>
                                        </p:tgtEl>
                                        <p:attrNameLst>
                                          <p:attrName>style.visibility</p:attrName>
                                        </p:attrNameLst>
                                      </p:cBhvr>
                                      <p:to>
                                        <p:strVal val="visible"/>
                                      </p:to>
                                    </p:set>
                                    <p:animEffect transition="in" filter="wipe(right)">
                                      <p:cBhvr>
                                        <p:cTn id="11" dur="500"/>
                                        <p:tgtEl>
                                          <p:spTgt spid="45978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59780"/>
                                        </p:tgtEl>
                                        <p:attrNameLst>
                                          <p:attrName>style.visibility</p:attrName>
                                        </p:attrNameLst>
                                      </p:cBhvr>
                                      <p:to>
                                        <p:strVal val="visible"/>
                                      </p:to>
                                    </p:set>
                                    <p:animEffect transition="in" filter="dissolve">
                                      <p:cBhvr>
                                        <p:cTn id="16" dur="500"/>
                                        <p:tgtEl>
                                          <p:spTgt spid="45978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59784"/>
                                        </p:tgtEl>
                                        <p:attrNameLst>
                                          <p:attrName>style.visibility</p:attrName>
                                        </p:attrNameLst>
                                      </p:cBhvr>
                                      <p:to>
                                        <p:strVal val="visible"/>
                                      </p:to>
                                    </p:set>
                                    <p:animEffect transition="in" filter="dissolve">
                                      <p:cBhvr>
                                        <p:cTn id="21" dur="500"/>
                                        <p:tgtEl>
                                          <p:spTgt spid="459784"/>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459782"/>
                                        </p:tgtEl>
                                        <p:attrNameLst>
                                          <p:attrName>style.visibility</p:attrName>
                                        </p:attrNameLst>
                                      </p:cBhvr>
                                      <p:to>
                                        <p:strVal val="visible"/>
                                      </p:to>
                                    </p:set>
                                    <p:animEffect transition="in" filter="wipe(left)">
                                      <p:cBhvr>
                                        <p:cTn id="25" dur="500"/>
                                        <p:tgtEl>
                                          <p:spTgt spid="45978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dissolv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80" grpId="0"/>
      <p:bldP spid="459783" grpId="0"/>
      <p:bldP spid="459784"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21" name="Rectangle 17"/>
          <p:cNvSpPr>
            <a:spLocks noGrp="1" noChangeArrowheads="1"/>
          </p:cNvSpPr>
          <p:nvPr>
            <p:ph type="title"/>
          </p:nvPr>
        </p:nvSpPr>
        <p:spPr>
          <a:xfrm>
            <a:off x="135732" y="497066"/>
            <a:ext cx="12192000" cy="549275"/>
          </a:xfrm>
        </p:spPr>
        <p:txBody>
          <a:bodyPr rtlCol="0">
            <a:normAutofit fontScale="90000"/>
          </a:bodyPr>
          <a:lstStyle/>
          <a:p>
            <a:pPr algn="ctr">
              <a:defRPr/>
            </a:pPr>
            <a:r>
              <a:rPr lang="en-GB" dirty="0"/>
              <a:t>What are the types of bonding?</a:t>
            </a:r>
          </a:p>
        </p:txBody>
      </p:sp>
      <p:sp>
        <p:nvSpPr>
          <p:cNvPr id="31747" name="Rectangle 18"/>
          <p:cNvSpPr>
            <a:spLocks noChangeArrowheads="1"/>
          </p:cNvSpPr>
          <p:nvPr/>
        </p:nvSpPr>
        <p:spPr bwMode="auto">
          <a:xfrm>
            <a:off x="2087563" y="1465867"/>
            <a:ext cx="83042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dirty="0">
                <a:solidFill>
                  <a:srgbClr val="010066"/>
                </a:solidFill>
                <a:latin typeface="Arial" panose="020B0604020202020204" pitchFamily="34" charset="0"/>
              </a:rPr>
              <a:t>Different types of bonds are formed depending on the types of atoms involved:</a:t>
            </a:r>
          </a:p>
        </p:txBody>
      </p:sp>
      <p:sp>
        <p:nvSpPr>
          <p:cNvPr id="72724" name="Rectangle 20"/>
          <p:cNvSpPr>
            <a:spLocks noChangeArrowheads="1"/>
          </p:cNvSpPr>
          <p:nvPr/>
        </p:nvSpPr>
        <p:spPr bwMode="auto">
          <a:xfrm>
            <a:off x="612328" y="5455254"/>
            <a:ext cx="1123880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dirty="0">
                <a:solidFill>
                  <a:srgbClr val="010066"/>
                </a:solidFill>
                <a:latin typeface="Arial" panose="020B0604020202020204" pitchFamily="34" charset="0"/>
              </a:rPr>
              <a:t>All bonds involve </a:t>
            </a:r>
            <a:r>
              <a:rPr lang="en-GB" altLang="en-US" sz="2400" b="1" dirty="0">
                <a:solidFill>
                  <a:srgbClr val="FF0000"/>
                </a:solidFill>
                <a:latin typeface="Arial" panose="020B0604020202020204" pitchFamily="34" charset="0"/>
              </a:rPr>
              <a:t>electrons</a:t>
            </a:r>
            <a:r>
              <a:rPr lang="en-GB" altLang="en-US" sz="2400" dirty="0">
                <a:solidFill>
                  <a:srgbClr val="010066"/>
                </a:solidFill>
                <a:latin typeface="Arial" panose="020B0604020202020204" pitchFamily="34" charset="0"/>
              </a:rPr>
              <a:t> and all bonding involve </a:t>
            </a:r>
            <a:r>
              <a:rPr lang="en-GB" altLang="en-US" sz="2400" dirty="0">
                <a:solidFill>
                  <a:srgbClr val="FF0000"/>
                </a:solidFill>
                <a:latin typeface="Arial" panose="020B0604020202020204" pitchFamily="34" charset="0"/>
              </a:rPr>
              <a:t>changes to the number of electrons in the outer shells of atoms</a:t>
            </a:r>
            <a:r>
              <a:rPr lang="en-GB" altLang="en-US" sz="2400" dirty="0">
                <a:solidFill>
                  <a:srgbClr val="010066"/>
                </a:solidFill>
                <a:latin typeface="Arial" panose="020B0604020202020204" pitchFamily="34" charset="0"/>
              </a:rPr>
              <a:t>.</a:t>
            </a:r>
          </a:p>
        </p:txBody>
      </p:sp>
      <p:sp>
        <p:nvSpPr>
          <p:cNvPr id="72746" name="Rectangle 42"/>
          <p:cNvSpPr>
            <a:spLocks noChangeArrowheads="1"/>
          </p:cNvSpPr>
          <p:nvPr/>
        </p:nvSpPr>
        <p:spPr bwMode="auto">
          <a:xfrm>
            <a:off x="2092325" y="2400905"/>
            <a:ext cx="7366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Wingdings" panose="05000000000000000000" pitchFamily="2" charset="2"/>
              <a:buChar char="l"/>
            </a:pPr>
            <a:r>
              <a:rPr lang="en-GB" altLang="en-US" sz="2400" b="1">
                <a:solidFill>
                  <a:srgbClr val="FF6600"/>
                </a:solidFill>
                <a:latin typeface="Arial" panose="020B0604020202020204" pitchFamily="34" charset="0"/>
              </a:rPr>
              <a:t>ionic bonding</a:t>
            </a:r>
            <a:r>
              <a:rPr lang="en-GB" altLang="en-US" sz="2400">
                <a:solidFill>
                  <a:srgbClr val="010066"/>
                </a:solidFill>
                <a:latin typeface="Arial" panose="020B0604020202020204" pitchFamily="34" charset="0"/>
              </a:rPr>
              <a:t> </a:t>
            </a:r>
          </a:p>
          <a:p>
            <a:pPr>
              <a:spcBef>
                <a:spcPct val="0"/>
              </a:spcBef>
              <a:buFont typeface="Wingdings" panose="05000000000000000000" pitchFamily="2" charset="2"/>
              <a:buNone/>
            </a:pPr>
            <a:r>
              <a:rPr lang="en-GB" altLang="en-US" sz="2400">
                <a:solidFill>
                  <a:srgbClr val="010066"/>
                </a:solidFill>
                <a:latin typeface="Arial" panose="020B0604020202020204" pitchFamily="34" charset="0"/>
              </a:rPr>
              <a:t>	– occurs between </a:t>
            </a:r>
            <a:r>
              <a:rPr lang="en-GB" altLang="en-US" sz="2400" b="1">
                <a:solidFill>
                  <a:srgbClr val="010066"/>
                </a:solidFill>
                <a:latin typeface="Arial" panose="020B0604020202020204" pitchFamily="34" charset="0"/>
              </a:rPr>
              <a:t>metal</a:t>
            </a:r>
            <a:r>
              <a:rPr lang="en-GB" altLang="en-US" sz="2400">
                <a:solidFill>
                  <a:srgbClr val="010066"/>
                </a:solidFill>
                <a:latin typeface="Arial" panose="020B0604020202020204" pitchFamily="34" charset="0"/>
              </a:rPr>
              <a:t> and </a:t>
            </a:r>
            <a:r>
              <a:rPr lang="en-GB" altLang="en-US" sz="2400" b="1">
                <a:solidFill>
                  <a:srgbClr val="010066"/>
                </a:solidFill>
                <a:latin typeface="Arial" panose="020B0604020202020204" pitchFamily="34" charset="0"/>
              </a:rPr>
              <a:t>non-metal</a:t>
            </a:r>
            <a:r>
              <a:rPr lang="en-GB" altLang="en-US" sz="2400">
                <a:solidFill>
                  <a:srgbClr val="010066"/>
                </a:solidFill>
                <a:latin typeface="Arial" panose="020B0604020202020204" pitchFamily="34" charset="0"/>
              </a:rPr>
              <a:t> atoms. </a:t>
            </a:r>
          </a:p>
        </p:txBody>
      </p:sp>
      <p:sp>
        <p:nvSpPr>
          <p:cNvPr id="72747" name="Rectangle 43"/>
          <p:cNvSpPr>
            <a:spLocks noChangeArrowheads="1"/>
          </p:cNvSpPr>
          <p:nvPr/>
        </p:nvSpPr>
        <p:spPr bwMode="auto">
          <a:xfrm>
            <a:off x="2092326" y="3324830"/>
            <a:ext cx="67849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Wingdings" panose="05000000000000000000" pitchFamily="2" charset="2"/>
              <a:buChar char="l"/>
            </a:pPr>
            <a:r>
              <a:rPr lang="en-GB" altLang="en-US" sz="2400" b="1">
                <a:solidFill>
                  <a:srgbClr val="FF6600"/>
                </a:solidFill>
                <a:latin typeface="Arial" panose="020B0604020202020204" pitchFamily="34" charset="0"/>
              </a:rPr>
              <a:t>covalent bonding</a:t>
            </a:r>
            <a:r>
              <a:rPr lang="en-GB" altLang="en-US" sz="2400">
                <a:solidFill>
                  <a:srgbClr val="010066"/>
                </a:solidFill>
                <a:latin typeface="Arial" panose="020B0604020202020204" pitchFamily="34" charset="0"/>
              </a:rPr>
              <a:t> </a:t>
            </a:r>
          </a:p>
          <a:p>
            <a:pPr>
              <a:spcBef>
                <a:spcPct val="0"/>
              </a:spcBef>
              <a:buFont typeface="Wingdings" panose="05000000000000000000" pitchFamily="2" charset="2"/>
              <a:buNone/>
            </a:pPr>
            <a:r>
              <a:rPr lang="en-GB" altLang="en-US" sz="2400">
                <a:solidFill>
                  <a:srgbClr val="010066"/>
                </a:solidFill>
                <a:latin typeface="Arial" panose="020B0604020202020204" pitchFamily="34" charset="0"/>
              </a:rPr>
              <a:t>	– occurs between </a:t>
            </a:r>
            <a:r>
              <a:rPr lang="en-GB" altLang="en-US" sz="2400" b="1">
                <a:solidFill>
                  <a:srgbClr val="010066"/>
                </a:solidFill>
                <a:latin typeface="Arial" panose="020B0604020202020204" pitchFamily="34" charset="0"/>
              </a:rPr>
              <a:t>non-metals</a:t>
            </a:r>
            <a:r>
              <a:rPr lang="en-GB" altLang="en-US" sz="2400">
                <a:solidFill>
                  <a:srgbClr val="010066"/>
                </a:solidFill>
                <a:latin typeface="Arial" panose="020B0604020202020204" pitchFamily="34" charset="0"/>
              </a:rPr>
              <a:t> atoms only.</a:t>
            </a:r>
          </a:p>
        </p:txBody>
      </p:sp>
      <p:sp>
        <p:nvSpPr>
          <p:cNvPr id="72748" name="Rectangle 44"/>
          <p:cNvSpPr>
            <a:spLocks noChangeArrowheads="1"/>
          </p:cNvSpPr>
          <p:nvPr/>
        </p:nvSpPr>
        <p:spPr bwMode="auto">
          <a:xfrm>
            <a:off x="2092325" y="4248755"/>
            <a:ext cx="568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3538" indent="-36353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Wingdings" panose="05000000000000000000" pitchFamily="2" charset="2"/>
              <a:buChar char="l"/>
            </a:pPr>
            <a:r>
              <a:rPr lang="en-GB" altLang="en-US" sz="2400" b="1">
                <a:solidFill>
                  <a:srgbClr val="FF6600"/>
                </a:solidFill>
                <a:latin typeface="Arial" panose="020B0604020202020204" pitchFamily="34" charset="0"/>
              </a:rPr>
              <a:t>metallic bonding</a:t>
            </a:r>
            <a:r>
              <a:rPr lang="en-GB" altLang="en-US" sz="2400">
                <a:solidFill>
                  <a:srgbClr val="010066"/>
                </a:solidFill>
                <a:latin typeface="Arial" panose="020B0604020202020204" pitchFamily="34" charset="0"/>
              </a:rPr>
              <a:t> </a:t>
            </a:r>
          </a:p>
          <a:p>
            <a:pPr>
              <a:spcBef>
                <a:spcPct val="0"/>
              </a:spcBef>
              <a:buFont typeface="Wingdings" panose="05000000000000000000" pitchFamily="2" charset="2"/>
              <a:buNone/>
            </a:pPr>
            <a:r>
              <a:rPr lang="en-GB" altLang="en-US" sz="2400">
                <a:solidFill>
                  <a:srgbClr val="010066"/>
                </a:solidFill>
                <a:latin typeface="Arial" panose="020B0604020202020204" pitchFamily="34" charset="0"/>
              </a:rPr>
              <a:t>	– occurs between </a:t>
            </a:r>
            <a:r>
              <a:rPr lang="en-GB" altLang="en-US" sz="2400" b="1">
                <a:solidFill>
                  <a:srgbClr val="010066"/>
                </a:solidFill>
                <a:latin typeface="Arial" panose="020B0604020202020204" pitchFamily="34" charset="0"/>
              </a:rPr>
              <a:t>metal</a:t>
            </a:r>
            <a:r>
              <a:rPr lang="en-GB" altLang="en-US" sz="2400">
                <a:solidFill>
                  <a:srgbClr val="010066"/>
                </a:solidFill>
                <a:latin typeface="Arial" panose="020B0604020202020204" pitchFamily="34" charset="0"/>
              </a:rPr>
              <a:t> atoms only.</a:t>
            </a:r>
          </a:p>
        </p:txBody>
      </p:sp>
      <p:sp>
        <p:nvSpPr>
          <p:cNvPr id="12" name="TextBox 11"/>
          <p:cNvSpPr txBox="1">
            <a:spLocks noChangeArrowheads="1"/>
          </p:cNvSpPr>
          <p:nvPr/>
        </p:nvSpPr>
        <p:spPr bwMode="auto">
          <a:xfrm>
            <a:off x="8445500" y="3685192"/>
            <a:ext cx="222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FF0000"/>
                </a:solidFill>
                <a:latin typeface="Arial" panose="020B0604020202020204" pitchFamily="34" charset="0"/>
              </a:rPr>
              <a:t>share e</a:t>
            </a:r>
            <a:r>
              <a:rPr lang="en-GB" altLang="en-US" sz="2400" b="1" baseline="30000">
                <a:solidFill>
                  <a:srgbClr val="FF0000"/>
                </a:solidFill>
                <a:latin typeface="Arial" panose="020B0604020202020204" pitchFamily="34" charset="0"/>
              </a:rPr>
              <a:t>-</a:t>
            </a:r>
          </a:p>
        </p:txBody>
      </p:sp>
      <p:sp>
        <p:nvSpPr>
          <p:cNvPr id="13" name="TextBox 12"/>
          <p:cNvSpPr txBox="1">
            <a:spLocks noChangeArrowheads="1"/>
          </p:cNvSpPr>
          <p:nvPr/>
        </p:nvSpPr>
        <p:spPr bwMode="auto">
          <a:xfrm>
            <a:off x="8153400" y="4609117"/>
            <a:ext cx="222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a:solidFill>
                  <a:srgbClr val="FF0000"/>
                </a:solidFill>
                <a:latin typeface="Arial" panose="020B0604020202020204" pitchFamily="34" charset="0"/>
              </a:rPr>
              <a:t>share e</a:t>
            </a:r>
            <a:r>
              <a:rPr lang="en-GB" altLang="en-US" sz="2400" b="1" baseline="30000">
                <a:solidFill>
                  <a:srgbClr val="FF0000"/>
                </a:solidFill>
                <a:latin typeface="Arial" panose="020B0604020202020204" pitchFamily="34" charset="0"/>
              </a:rPr>
              <a:t>-</a:t>
            </a:r>
          </a:p>
        </p:txBody>
      </p:sp>
      <p:grpSp>
        <p:nvGrpSpPr>
          <p:cNvPr id="5" name="Group 4"/>
          <p:cNvGrpSpPr>
            <a:grpSpLocks/>
          </p:cNvGrpSpPr>
          <p:nvPr/>
        </p:nvGrpSpPr>
        <p:grpSpPr bwMode="auto">
          <a:xfrm>
            <a:off x="4749800" y="2170717"/>
            <a:ext cx="5329238" cy="460375"/>
            <a:chOff x="3225800" y="1488430"/>
            <a:chExt cx="5329238" cy="461665"/>
          </a:xfrm>
        </p:grpSpPr>
        <p:sp>
          <p:nvSpPr>
            <p:cNvPr id="31755" name="TextBox 1"/>
            <p:cNvSpPr txBox="1">
              <a:spLocks noChangeArrowheads="1"/>
            </p:cNvSpPr>
            <p:nvPr/>
          </p:nvSpPr>
          <p:spPr bwMode="auto">
            <a:xfrm>
              <a:off x="6332538" y="1488430"/>
              <a:ext cx="22225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GB" altLang="en-US" sz="2400" b="1" dirty="0">
                  <a:solidFill>
                    <a:srgbClr val="FF0000"/>
                  </a:solidFill>
                  <a:latin typeface="Arial" panose="020B0604020202020204" pitchFamily="34" charset="0"/>
                </a:rPr>
                <a:t>give/take e</a:t>
              </a:r>
              <a:r>
                <a:rPr lang="en-GB" altLang="en-US" sz="2400" b="1" baseline="30000" dirty="0">
                  <a:solidFill>
                    <a:srgbClr val="FF0000"/>
                  </a:solidFill>
                  <a:latin typeface="Arial" panose="020B0604020202020204" pitchFamily="34" charset="0"/>
                </a:rPr>
                <a:t>-</a:t>
              </a:r>
            </a:p>
          </p:txBody>
        </p:sp>
        <p:cxnSp>
          <p:nvCxnSpPr>
            <p:cNvPr id="4" name="Straight Arrow Connector 3"/>
            <p:cNvCxnSpPr>
              <a:stCxn id="31755" idx="1"/>
            </p:cNvCxnSpPr>
            <p:nvPr/>
          </p:nvCxnSpPr>
          <p:spPr>
            <a:xfrm flipH="1">
              <a:off x="3225800" y="1719263"/>
              <a:ext cx="3106738" cy="23083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40337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746"/>
                                        </p:tgtEl>
                                        <p:attrNameLst>
                                          <p:attrName>style.visibility</p:attrName>
                                        </p:attrNameLst>
                                      </p:cBhvr>
                                      <p:to>
                                        <p:strVal val="visible"/>
                                      </p:to>
                                    </p:set>
                                    <p:animEffect transition="in" filter="dissolve">
                                      <p:cBhvr>
                                        <p:cTn id="7" dur="500"/>
                                        <p:tgtEl>
                                          <p:spTgt spid="72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747"/>
                                        </p:tgtEl>
                                        <p:attrNameLst>
                                          <p:attrName>style.visibility</p:attrName>
                                        </p:attrNameLst>
                                      </p:cBhvr>
                                      <p:to>
                                        <p:strVal val="visible"/>
                                      </p:to>
                                    </p:set>
                                    <p:animEffect transition="in" filter="dissolve">
                                      <p:cBhvr>
                                        <p:cTn id="12" dur="500"/>
                                        <p:tgtEl>
                                          <p:spTgt spid="727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748"/>
                                        </p:tgtEl>
                                        <p:attrNameLst>
                                          <p:attrName>style.visibility</p:attrName>
                                        </p:attrNameLst>
                                      </p:cBhvr>
                                      <p:to>
                                        <p:strVal val="visible"/>
                                      </p:to>
                                    </p:set>
                                    <p:animEffect transition="in" filter="dissolve">
                                      <p:cBhvr>
                                        <p:cTn id="17" dur="500"/>
                                        <p:tgtEl>
                                          <p:spTgt spid="727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724"/>
                                        </p:tgtEl>
                                        <p:attrNameLst>
                                          <p:attrName>style.visibility</p:attrName>
                                        </p:attrNameLst>
                                      </p:cBhvr>
                                      <p:to>
                                        <p:strVal val="visible"/>
                                      </p:to>
                                    </p:set>
                                    <p:animEffect transition="in" filter="dissolve">
                                      <p:cBhvr>
                                        <p:cTn id="22" dur="500"/>
                                        <p:tgtEl>
                                          <p:spTgt spid="727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4" grpId="0"/>
      <p:bldP spid="72746" grpId="0"/>
      <p:bldP spid="72747" grpId="0"/>
      <p:bldP spid="72748"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bonding relate to changes of state?</a:t>
            </a:r>
          </a:p>
        </p:txBody>
      </p:sp>
    </p:spTree>
    <p:extLst>
      <p:ext uri="{BB962C8B-B14F-4D97-AF65-F5344CB8AC3E}">
        <p14:creationId xmlns:p14="http://schemas.microsoft.com/office/powerpoint/2010/main" val="2758233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00867419"/>
              </p:ext>
            </p:extLst>
          </p:nvPr>
        </p:nvGraphicFramePr>
        <p:xfrm>
          <a:off x="332510" y="99750"/>
          <a:ext cx="11222181" cy="6660812"/>
        </p:xfrm>
        <a:graphic>
          <a:graphicData uri="http://schemas.openxmlformats.org/drawingml/2006/table">
            <a:tbl>
              <a:tblPr firstRow="1" firstCol="1" bandRow="1">
                <a:tableStyleId>{5C22544A-7EE6-4342-B048-85BDC9FD1C3A}</a:tableStyleId>
              </a:tblPr>
              <a:tblGrid>
                <a:gridCol w="2321830">
                  <a:extLst>
                    <a:ext uri="{9D8B030D-6E8A-4147-A177-3AD203B41FA5}">
                      <a16:colId xmlns:a16="http://schemas.microsoft.com/office/drawing/2014/main" val="252185536"/>
                    </a:ext>
                  </a:extLst>
                </a:gridCol>
                <a:gridCol w="3288183">
                  <a:extLst>
                    <a:ext uri="{9D8B030D-6E8A-4147-A177-3AD203B41FA5}">
                      <a16:colId xmlns:a16="http://schemas.microsoft.com/office/drawing/2014/main" val="785843560"/>
                    </a:ext>
                  </a:extLst>
                </a:gridCol>
                <a:gridCol w="2806084">
                  <a:extLst>
                    <a:ext uri="{9D8B030D-6E8A-4147-A177-3AD203B41FA5}">
                      <a16:colId xmlns:a16="http://schemas.microsoft.com/office/drawing/2014/main" val="923348939"/>
                    </a:ext>
                  </a:extLst>
                </a:gridCol>
                <a:gridCol w="2806084">
                  <a:extLst>
                    <a:ext uri="{9D8B030D-6E8A-4147-A177-3AD203B41FA5}">
                      <a16:colId xmlns:a16="http://schemas.microsoft.com/office/drawing/2014/main" val="309781719"/>
                    </a:ext>
                  </a:extLst>
                </a:gridCol>
              </a:tblGrid>
              <a:tr h="476748">
                <a:tc>
                  <a:txBody>
                    <a:bodyPr/>
                    <a:lstStyle/>
                    <a:p>
                      <a:pPr marL="0" marR="0" algn="ctr">
                        <a:lnSpc>
                          <a:spcPct val="100000"/>
                        </a:lnSpc>
                        <a:spcBef>
                          <a:spcPts val="0"/>
                        </a:spcBef>
                        <a:spcAft>
                          <a:spcPts val="0"/>
                        </a:spcAft>
                      </a:pPr>
                      <a:r>
                        <a:rPr lang="en-US" sz="2800" dirty="0">
                          <a:effectLst/>
                        </a:rPr>
                        <a:t>State of Matter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Solid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a:effectLst/>
                        </a:rPr>
                        <a:t>Liquid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a:effectLst/>
                        </a:rPr>
                        <a:t>Gas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6247800"/>
                  </a:ext>
                </a:extLst>
              </a:tr>
              <a:tr h="1540172">
                <a:tc>
                  <a:txBody>
                    <a:bodyPr/>
                    <a:lstStyle/>
                    <a:p>
                      <a:pPr marL="0" marR="0" algn="ctr">
                        <a:lnSpc>
                          <a:spcPct val="100000"/>
                        </a:lnSpc>
                        <a:spcBef>
                          <a:spcPts val="0"/>
                        </a:spcBef>
                        <a:spcAft>
                          <a:spcPts val="0"/>
                        </a:spcAft>
                      </a:pPr>
                      <a:r>
                        <a:rPr lang="en-US" sz="2800" dirty="0">
                          <a:effectLst/>
                        </a:rPr>
                        <a:t>Particle Model Diagram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0137566"/>
                  </a:ext>
                </a:extLst>
              </a:tr>
              <a:tr h="476748">
                <a:tc>
                  <a:txBody>
                    <a:bodyPr/>
                    <a:lstStyle/>
                    <a:p>
                      <a:pPr marL="0" marR="0" algn="ctr">
                        <a:lnSpc>
                          <a:spcPct val="100000"/>
                        </a:lnSpc>
                        <a:spcBef>
                          <a:spcPts val="0"/>
                        </a:spcBef>
                        <a:spcAft>
                          <a:spcPts val="0"/>
                        </a:spcAft>
                      </a:pPr>
                      <a:r>
                        <a:rPr lang="en-US" sz="2800">
                          <a:effectLst/>
                        </a:rPr>
                        <a:t>Energy of Particles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3308885"/>
                  </a:ext>
                </a:extLst>
              </a:tr>
              <a:tr h="476748">
                <a:tc>
                  <a:txBody>
                    <a:bodyPr/>
                    <a:lstStyle/>
                    <a:p>
                      <a:pPr marL="0" marR="0" algn="ctr">
                        <a:lnSpc>
                          <a:spcPct val="100000"/>
                        </a:lnSpc>
                        <a:spcBef>
                          <a:spcPts val="0"/>
                        </a:spcBef>
                        <a:spcAft>
                          <a:spcPts val="0"/>
                        </a:spcAft>
                      </a:pPr>
                      <a:r>
                        <a:rPr lang="en-US" sz="2800">
                          <a:effectLst/>
                        </a:rPr>
                        <a:t>Motion of Particles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7478131"/>
                  </a:ext>
                </a:extLst>
              </a:tr>
              <a:tr h="476748">
                <a:tc>
                  <a:txBody>
                    <a:bodyPr/>
                    <a:lstStyle/>
                    <a:p>
                      <a:pPr marL="0" marR="0" algn="ctr">
                        <a:lnSpc>
                          <a:spcPct val="100000"/>
                        </a:lnSpc>
                        <a:spcBef>
                          <a:spcPts val="0"/>
                        </a:spcBef>
                        <a:spcAft>
                          <a:spcPts val="0"/>
                        </a:spcAft>
                      </a:pPr>
                      <a:r>
                        <a:rPr lang="en-US" sz="2800">
                          <a:effectLst/>
                        </a:rPr>
                        <a:t>Speed of Particles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249674"/>
                  </a:ext>
                </a:extLst>
              </a:tr>
              <a:tr h="1008460">
                <a:tc>
                  <a:txBody>
                    <a:bodyPr/>
                    <a:lstStyle/>
                    <a:p>
                      <a:pPr marL="0" marR="0" algn="ctr">
                        <a:lnSpc>
                          <a:spcPct val="100000"/>
                        </a:lnSpc>
                        <a:spcBef>
                          <a:spcPts val="0"/>
                        </a:spcBef>
                        <a:spcAft>
                          <a:spcPts val="0"/>
                        </a:spcAft>
                      </a:pPr>
                      <a:r>
                        <a:rPr lang="en-US" sz="2800">
                          <a:effectLst/>
                        </a:rPr>
                        <a:t>Strength of Bonds Between Particles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0000"/>
                        </a:lnSpc>
                        <a:spcBef>
                          <a:spcPts val="0"/>
                        </a:spcBef>
                        <a:spcAft>
                          <a:spcPts val="0"/>
                        </a:spcAft>
                      </a:pPr>
                      <a:r>
                        <a:rPr lang="en-US" sz="2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9089449"/>
                  </a:ext>
                </a:extLst>
              </a:tr>
            </a:tbl>
          </a:graphicData>
        </a:graphic>
      </p:graphicFrame>
      <p:pic>
        <p:nvPicPr>
          <p:cNvPr id="1026" name="Picture 2" descr="http://scitech.net.au/science8/images/Phases_of_matter_svg.png"/>
          <p:cNvPicPr>
            <a:picLocks noChangeAspect="1" noChangeArrowheads="1"/>
          </p:cNvPicPr>
          <p:nvPr/>
        </p:nvPicPr>
        <p:blipFill rotWithShape="1">
          <a:blip r:embed="rId2">
            <a:extLst>
              <a:ext uri="{28A0092B-C50C-407E-A947-70E740481C1C}">
                <a14:useLocalDpi xmlns:a14="http://schemas.microsoft.com/office/drawing/2010/main" val="0"/>
              </a:ext>
            </a:extLst>
          </a:blip>
          <a:srcRect l="1933" t="19869" r="73631" b="20531"/>
          <a:stretch/>
        </p:blipFill>
        <p:spPr bwMode="auto">
          <a:xfrm>
            <a:off x="3557848" y="1014154"/>
            <a:ext cx="1396538" cy="13965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citech.net.au/science8/images/Phases_of_matter_svg.png"/>
          <p:cNvPicPr>
            <a:picLocks noChangeAspect="1" noChangeArrowheads="1"/>
          </p:cNvPicPr>
          <p:nvPr/>
        </p:nvPicPr>
        <p:blipFill rotWithShape="1">
          <a:blip r:embed="rId2">
            <a:extLst>
              <a:ext uri="{28A0092B-C50C-407E-A947-70E740481C1C}">
                <a14:useLocalDpi xmlns:a14="http://schemas.microsoft.com/office/drawing/2010/main" val="0"/>
              </a:ext>
            </a:extLst>
          </a:blip>
          <a:srcRect l="36841" t="17741" r="38723" b="22659"/>
          <a:stretch/>
        </p:blipFill>
        <p:spPr bwMode="auto">
          <a:xfrm>
            <a:off x="6619702" y="1014154"/>
            <a:ext cx="1396538" cy="13965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scitech.net.au/science8/images/Phases_of_matter_svg.png"/>
          <p:cNvPicPr>
            <a:picLocks noChangeAspect="1" noChangeArrowheads="1"/>
          </p:cNvPicPr>
          <p:nvPr/>
        </p:nvPicPr>
        <p:blipFill rotWithShape="1">
          <a:blip r:embed="rId2">
            <a:extLst>
              <a:ext uri="{28A0092B-C50C-407E-A947-70E740481C1C}">
                <a14:useLocalDpi xmlns:a14="http://schemas.microsoft.com/office/drawing/2010/main" val="0"/>
              </a:ext>
            </a:extLst>
          </a:blip>
          <a:srcRect l="69714" t="17741" r="5850" b="22659"/>
          <a:stretch/>
        </p:blipFill>
        <p:spPr bwMode="auto">
          <a:xfrm>
            <a:off x="9462655" y="1014154"/>
            <a:ext cx="1396538" cy="13965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40728" y="2567335"/>
            <a:ext cx="1645919" cy="707886"/>
          </a:xfrm>
          <a:prstGeom prst="rect">
            <a:avLst/>
          </a:prstGeom>
          <a:noFill/>
        </p:spPr>
        <p:txBody>
          <a:bodyPr wrap="square" rtlCol="0">
            <a:spAutoFit/>
          </a:bodyPr>
          <a:lstStyle/>
          <a:p>
            <a:r>
              <a:rPr lang="en-US" sz="4000" dirty="0"/>
              <a:t>Low</a:t>
            </a:r>
            <a:endParaRPr lang="en-US" dirty="0"/>
          </a:p>
        </p:txBody>
      </p:sp>
      <p:sp>
        <p:nvSpPr>
          <p:cNvPr id="9" name="TextBox 8"/>
          <p:cNvSpPr txBox="1"/>
          <p:nvPr/>
        </p:nvSpPr>
        <p:spPr>
          <a:xfrm>
            <a:off x="3740728" y="4236996"/>
            <a:ext cx="1645919" cy="707886"/>
          </a:xfrm>
          <a:prstGeom prst="rect">
            <a:avLst/>
          </a:prstGeom>
          <a:noFill/>
        </p:spPr>
        <p:txBody>
          <a:bodyPr wrap="square" rtlCol="0">
            <a:spAutoFit/>
          </a:bodyPr>
          <a:lstStyle/>
          <a:p>
            <a:r>
              <a:rPr lang="en-US" sz="4000" dirty="0"/>
              <a:t>Slow</a:t>
            </a:r>
            <a:endParaRPr lang="en-US" dirty="0"/>
          </a:p>
        </p:txBody>
      </p:sp>
      <p:sp>
        <p:nvSpPr>
          <p:cNvPr id="10" name="TextBox 9"/>
          <p:cNvSpPr txBox="1"/>
          <p:nvPr/>
        </p:nvSpPr>
        <p:spPr>
          <a:xfrm>
            <a:off x="6284422" y="2567335"/>
            <a:ext cx="1981199" cy="707886"/>
          </a:xfrm>
          <a:prstGeom prst="rect">
            <a:avLst/>
          </a:prstGeom>
          <a:noFill/>
        </p:spPr>
        <p:txBody>
          <a:bodyPr wrap="square" rtlCol="0">
            <a:spAutoFit/>
          </a:bodyPr>
          <a:lstStyle/>
          <a:p>
            <a:r>
              <a:rPr lang="en-US" sz="4000" dirty="0"/>
              <a:t>Medium</a:t>
            </a:r>
            <a:endParaRPr lang="en-US" dirty="0"/>
          </a:p>
        </p:txBody>
      </p:sp>
      <p:sp>
        <p:nvSpPr>
          <p:cNvPr id="11" name="TextBox 10"/>
          <p:cNvSpPr txBox="1"/>
          <p:nvPr/>
        </p:nvSpPr>
        <p:spPr>
          <a:xfrm>
            <a:off x="9567950" y="2534085"/>
            <a:ext cx="1645919" cy="707886"/>
          </a:xfrm>
          <a:prstGeom prst="rect">
            <a:avLst/>
          </a:prstGeom>
          <a:noFill/>
        </p:spPr>
        <p:txBody>
          <a:bodyPr wrap="square" rtlCol="0">
            <a:spAutoFit/>
          </a:bodyPr>
          <a:lstStyle/>
          <a:p>
            <a:r>
              <a:rPr lang="en-US" sz="4000" dirty="0"/>
              <a:t>High</a:t>
            </a:r>
            <a:endParaRPr lang="en-US" dirty="0"/>
          </a:p>
        </p:txBody>
      </p:sp>
      <p:sp>
        <p:nvSpPr>
          <p:cNvPr id="12" name="TextBox 11"/>
          <p:cNvSpPr txBox="1"/>
          <p:nvPr/>
        </p:nvSpPr>
        <p:spPr>
          <a:xfrm>
            <a:off x="9567950" y="4244018"/>
            <a:ext cx="1645919" cy="707886"/>
          </a:xfrm>
          <a:prstGeom prst="rect">
            <a:avLst/>
          </a:prstGeom>
          <a:noFill/>
        </p:spPr>
        <p:txBody>
          <a:bodyPr wrap="square" rtlCol="0">
            <a:spAutoFit/>
          </a:bodyPr>
          <a:lstStyle/>
          <a:p>
            <a:r>
              <a:rPr lang="en-US" sz="4000" dirty="0"/>
              <a:t>Fast</a:t>
            </a:r>
            <a:endParaRPr lang="en-US" dirty="0"/>
          </a:p>
        </p:txBody>
      </p:sp>
      <p:sp>
        <p:nvSpPr>
          <p:cNvPr id="13" name="TextBox 12"/>
          <p:cNvSpPr txBox="1"/>
          <p:nvPr/>
        </p:nvSpPr>
        <p:spPr>
          <a:xfrm>
            <a:off x="2734888" y="3289342"/>
            <a:ext cx="3133897" cy="954107"/>
          </a:xfrm>
          <a:prstGeom prst="rect">
            <a:avLst/>
          </a:prstGeom>
          <a:noFill/>
        </p:spPr>
        <p:txBody>
          <a:bodyPr wrap="square" rtlCol="0">
            <a:spAutoFit/>
          </a:bodyPr>
          <a:lstStyle/>
          <a:p>
            <a:pPr algn="ctr"/>
            <a:r>
              <a:rPr lang="en-US" sz="2800" dirty="0"/>
              <a:t>Vibrate in fixed position</a:t>
            </a:r>
            <a:endParaRPr lang="en-US" sz="1200" dirty="0"/>
          </a:p>
        </p:txBody>
      </p:sp>
      <p:sp>
        <p:nvSpPr>
          <p:cNvPr id="14" name="TextBox 13"/>
          <p:cNvSpPr txBox="1"/>
          <p:nvPr/>
        </p:nvSpPr>
        <p:spPr>
          <a:xfrm>
            <a:off x="6327371" y="4265956"/>
            <a:ext cx="1981199" cy="707886"/>
          </a:xfrm>
          <a:prstGeom prst="rect">
            <a:avLst/>
          </a:prstGeom>
          <a:noFill/>
        </p:spPr>
        <p:txBody>
          <a:bodyPr wrap="square" rtlCol="0">
            <a:spAutoFit/>
          </a:bodyPr>
          <a:lstStyle/>
          <a:p>
            <a:r>
              <a:rPr lang="en-US" sz="4000" dirty="0"/>
              <a:t>Medium</a:t>
            </a:r>
            <a:endParaRPr lang="en-US" dirty="0"/>
          </a:p>
        </p:txBody>
      </p:sp>
      <p:sp>
        <p:nvSpPr>
          <p:cNvPr id="15" name="TextBox 14"/>
          <p:cNvSpPr txBox="1"/>
          <p:nvPr/>
        </p:nvSpPr>
        <p:spPr>
          <a:xfrm>
            <a:off x="5804363" y="3289342"/>
            <a:ext cx="3133897" cy="954107"/>
          </a:xfrm>
          <a:prstGeom prst="rect">
            <a:avLst/>
          </a:prstGeom>
          <a:noFill/>
        </p:spPr>
        <p:txBody>
          <a:bodyPr wrap="square" rtlCol="0">
            <a:spAutoFit/>
          </a:bodyPr>
          <a:lstStyle/>
          <a:p>
            <a:pPr algn="ctr"/>
            <a:r>
              <a:rPr lang="en-US" sz="2800" dirty="0"/>
              <a:t>Slide over each other</a:t>
            </a:r>
            <a:endParaRPr lang="en-US" sz="1200" dirty="0"/>
          </a:p>
        </p:txBody>
      </p:sp>
      <p:sp>
        <p:nvSpPr>
          <p:cNvPr id="16" name="TextBox 15"/>
          <p:cNvSpPr txBox="1"/>
          <p:nvPr/>
        </p:nvSpPr>
        <p:spPr>
          <a:xfrm>
            <a:off x="8593975" y="3275221"/>
            <a:ext cx="3133897" cy="954107"/>
          </a:xfrm>
          <a:prstGeom prst="rect">
            <a:avLst/>
          </a:prstGeom>
          <a:noFill/>
        </p:spPr>
        <p:txBody>
          <a:bodyPr wrap="square" rtlCol="0">
            <a:spAutoFit/>
          </a:bodyPr>
          <a:lstStyle/>
          <a:p>
            <a:pPr algn="ctr"/>
            <a:r>
              <a:rPr lang="en-US" sz="2800" dirty="0"/>
              <a:t>Move freely in all directions</a:t>
            </a:r>
            <a:endParaRPr lang="en-US" sz="1200" dirty="0"/>
          </a:p>
        </p:txBody>
      </p:sp>
      <p:sp>
        <p:nvSpPr>
          <p:cNvPr id="17" name="TextBox 16"/>
          <p:cNvSpPr txBox="1"/>
          <p:nvPr/>
        </p:nvSpPr>
        <p:spPr>
          <a:xfrm>
            <a:off x="3557848" y="5596038"/>
            <a:ext cx="1645919" cy="707886"/>
          </a:xfrm>
          <a:prstGeom prst="rect">
            <a:avLst/>
          </a:prstGeom>
          <a:noFill/>
        </p:spPr>
        <p:txBody>
          <a:bodyPr wrap="square" rtlCol="0">
            <a:spAutoFit/>
          </a:bodyPr>
          <a:lstStyle/>
          <a:p>
            <a:r>
              <a:rPr lang="en-US" sz="4000" dirty="0"/>
              <a:t>Strong</a:t>
            </a:r>
            <a:endParaRPr lang="en-US" dirty="0"/>
          </a:p>
        </p:txBody>
      </p:sp>
      <p:sp>
        <p:nvSpPr>
          <p:cNvPr id="18" name="TextBox 17"/>
          <p:cNvSpPr txBox="1"/>
          <p:nvPr/>
        </p:nvSpPr>
        <p:spPr>
          <a:xfrm>
            <a:off x="9462655" y="5640085"/>
            <a:ext cx="1645919" cy="707886"/>
          </a:xfrm>
          <a:prstGeom prst="rect">
            <a:avLst/>
          </a:prstGeom>
          <a:noFill/>
        </p:spPr>
        <p:txBody>
          <a:bodyPr wrap="square" rtlCol="0">
            <a:spAutoFit/>
          </a:bodyPr>
          <a:lstStyle/>
          <a:p>
            <a:r>
              <a:rPr lang="en-US" sz="4000" dirty="0"/>
              <a:t>Weak</a:t>
            </a:r>
            <a:endParaRPr lang="en-US" dirty="0"/>
          </a:p>
        </p:txBody>
      </p:sp>
      <p:sp>
        <p:nvSpPr>
          <p:cNvPr id="19" name="TextBox 18"/>
          <p:cNvSpPr txBox="1"/>
          <p:nvPr/>
        </p:nvSpPr>
        <p:spPr>
          <a:xfrm>
            <a:off x="6268490" y="5640085"/>
            <a:ext cx="1981199" cy="707886"/>
          </a:xfrm>
          <a:prstGeom prst="rect">
            <a:avLst/>
          </a:prstGeom>
          <a:noFill/>
        </p:spPr>
        <p:txBody>
          <a:bodyPr wrap="square" rtlCol="0">
            <a:spAutoFit/>
          </a:bodyPr>
          <a:lstStyle/>
          <a:p>
            <a:r>
              <a:rPr lang="en-US" sz="4000" dirty="0"/>
              <a:t>Medium</a:t>
            </a:r>
            <a:endParaRPr lang="en-US" dirty="0"/>
          </a:p>
        </p:txBody>
      </p:sp>
    </p:spTree>
    <p:extLst>
      <p:ext uri="{BB962C8B-B14F-4D97-AF65-F5344CB8AC3E}">
        <p14:creationId xmlns:p14="http://schemas.microsoft.com/office/powerpoint/2010/main" val="420271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P spid="13" grpId="0"/>
      <p:bldP spid="14" grpId="0"/>
      <p:bldP spid="15" grpId="0"/>
      <p:bldP spid="16" grpId="0"/>
      <p:bldP spid="17"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1380"/>
            <a:ext cx="10515600" cy="1325563"/>
          </a:xfrm>
        </p:spPr>
        <p:txBody>
          <a:bodyPr>
            <a:normAutofit fontScale="90000"/>
          </a:bodyPr>
          <a:lstStyle/>
          <a:p>
            <a:r>
              <a:rPr lang="en-US" dirty="0"/>
              <a:t>The </a:t>
            </a:r>
            <a:r>
              <a:rPr lang="en-US" b="1" dirty="0">
                <a:solidFill>
                  <a:srgbClr val="FF0000"/>
                </a:solidFill>
              </a:rPr>
              <a:t>stronger</a:t>
            </a:r>
            <a:r>
              <a:rPr lang="en-US" dirty="0"/>
              <a:t> </a:t>
            </a:r>
            <a:r>
              <a:rPr lang="en-US" b="1" dirty="0">
                <a:solidFill>
                  <a:srgbClr val="FF0000"/>
                </a:solidFill>
              </a:rPr>
              <a:t>the bonds </a:t>
            </a:r>
            <a:r>
              <a:rPr lang="en-US" dirty="0"/>
              <a:t>between particles, the </a:t>
            </a:r>
            <a:r>
              <a:rPr lang="en-US" b="1" dirty="0">
                <a:solidFill>
                  <a:srgbClr val="FF0000"/>
                </a:solidFill>
              </a:rPr>
              <a:t>more difficult </a:t>
            </a:r>
            <a:r>
              <a:rPr lang="en-US" dirty="0"/>
              <a:t>it is for the </a:t>
            </a:r>
            <a:r>
              <a:rPr lang="en-US" b="1" dirty="0">
                <a:solidFill>
                  <a:srgbClr val="FF0000"/>
                </a:solidFill>
              </a:rPr>
              <a:t>particles to move apart</a:t>
            </a:r>
            <a:r>
              <a:rPr lang="en-US" dirty="0"/>
              <a:t>.</a:t>
            </a:r>
          </a:p>
        </p:txBody>
      </p:sp>
      <p:sp>
        <p:nvSpPr>
          <p:cNvPr id="3" name="Content Placeholder 2"/>
          <p:cNvSpPr>
            <a:spLocks noGrp="1"/>
          </p:cNvSpPr>
          <p:nvPr>
            <p:ph idx="1"/>
          </p:nvPr>
        </p:nvSpPr>
        <p:spPr>
          <a:xfrm>
            <a:off x="838200" y="2124883"/>
            <a:ext cx="10515600" cy="4351338"/>
          </a:xfrm>
        </p:spPr>
        <p:txBody>
          <a:bodyPr/>
          <a:lstStyle/>
          <a:p>
            <a:r>
              <a:rPr lang="en-US" sz="4000" dirty="0"/>
              <a:t>Using ideas about particles, bonds, and energy describe what happens when a substance:</a:t>
            </a:r>
          </a:p>
          <a:p>
            <a:pPr marL="514350" indent="-514350">
              <a:buFont typeface="+mj-lt"/>
              <a:buAutoNum type="alphaLcParenR"/>
            </a:pPr>
            <a:r>
              <a:rPr lang="en-US" sz="4000" dirty="0"/>
              <a:t>Melts</a:t>
            </a:r>
          </a:p>
          <a:p>
            <a:pPr marL="514350" indent="-514350">
              <a:buFont typeface="+mj-lt"/>
              <a:buAutoNum type="alphaLcParenR"/>
            </a:pPr>
            <a:r>
              <a:rPr lang="en-US" sz="4000" dirty="0"/>
              <a:t>Evaporates</a:t>
            </a:r>
          </a:p>
          <a:p>
            <a:pPr marL="514350" indent="-514350">
              <a:buFont typeface="+mj-lt"/>
              <a:buAutoNum type="alphaLcParenR"/>
            </a:pPr>
            <a:r>
              <a:rPr lang="en-US" sz="4000" dirty="0"/>
              <a:t>Condenses</a:t>
            </a:r>
          </a:p>
          <a:p>
            <a:pPr marL="514350" indent="-514350">
              <a:buFont typeface="+mj-lt"/>
              <a:buAutoNum type="alphaLcParenR"/>
            </a:pPr>
            <a:r>
              <a:rPr lang="en-US" sz="4000" dirty="0"/>
              <a:t>Freezes</a:t>
            </a:r>
          </a:p>
          <a:p>
            <a:pPr marL="0" indent="0">
              <a:buNone/>
            </a:pPr>
            <a:endParaRPr lang="en-US" dirty="0"/>
          </a:p>
        </p:txBody>
      </p:sp>
    </p:spTree>
    <p:extLst>
      <p:ext uri="{BB962C8B-B14F-4D97-AF65-F5344CB8AC3E}">
        <p14:creationId xmlns:p14="http://schemas.microsoft.com/office/powerpoint/2010/main" val="955051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906</Words>
  <Application>Microsoft Office PowerPoint</Application>
  <PresentationFormat>Widescreen</PresentationFormat>
  <Paragraphs>146</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Chemical Bonds and Changes of State</vt:lpstr>
      <vt:lpstr>Review: Draw the structure of a neon atom</vt:lpstr>
      <vt:lpstr>Why do atoms form bonds?</vt:lpstr>
      <vt:lpstr>Why do atoms participate in chemical reactions?</vt:lpstr>
      <vt:lpstr>What makes some elements more reactive than others?</vt:lpstr>
      <vt:lpstr>What are the types of bonding?</vt:lpstr>
      <vt:lpstr>How does bonding relate to changes of state?</vt:lpstr>
      <vt:lpstr>PowerPoint Presentation</vt:lpstr>
      <vt:lpstr>The stronger the bonds between particles, the more difficult it is for the particles to move apart.</vt:lpstr>
      <vt:lpstr>Changes of State</vt:lpstr>
      <vt:lpstr>Melting Point and Boiling Point</vt:lpstr>
      <vt:lpstr>Which physical state?</vt:lpstr>
      <vt:lpstr>Sample Question</vt:lpstr>
      <vt:lpstr>Sample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Bonds</dc:title>
  <dc:creator>Penguizaur</dc:creator>
  <cp:lastModifiedBy>Jessica Gao</cp:lastModifiedBy>
  <cp:revision>19</cp:revision>
  <dcterms:created xsi:type="dcterms:W3CDTF">2016-04-28T09:42:20Z</dcterms:created>
  <dcterms:modified xsi:type="dcterms:W3CDTF">2016-09-15T13:36:10Z</dcterms:modified>
</cp:coreProperties>
</file>