
<file path=[Content_Types].xml><?xml version="1.0" encoding="utf-8"?>
<Types xmlns="http://schemas.openxmlformats.org/package/2006/content-types">
  <Default Extension="png" ContentType="image/png"/>
  <Default Extension="bin" ContentType="application/vnd.ms-office.activeX"/>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ctiveX/activeX1.xml" ContentType="application/vnd.ms-office.activeX+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ctiveX/activeX2.xml" ContentType="application/vnd.ms-office.activeX+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
  </p:notesMasterIdLst>
  <p:sldIdLst>
    <p:sldId id="256" r:id="rId3"/>
    <p:sldId id="257" r:id="rId4"/>
    <p:sldId id="258" r:id="rId5"/>
    <p:sldId id="259" r:id="rId6"/>
    <p:sldId id="260" r:id="rId7"/>
    <p:sldId id="261" r:id="rId8"/>
    <p:sldId id="262" r:id="rId9"/>
    <p:sldId id="263"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54" autoAdjust="0"/>
    <p:restoredTop sz="68116" autoAdjust="0"/>
  </p:normalViewPr>
  <p:slideViewPr>
    <p:cSldViewPr snapToGrid="0">
      <p:cViewPr varScale="1">
        <p:scale>
          <a:sx n="79" d="100"/>
          <a:sy n="79" d="100"/>
        </p:scale>
        <p:origin x="155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activeX/activeX2.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727692-0718-4426-8A48-C5E1106D68A4}" type="datetimeFigureOut">
              <a:rPr lang="en-US" smtClean="0"/>
              <a:t>4/25/2016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2F5BAE-8BB6-4A3A-BC03-6CF189D524F6}" type="slidenum">
              <a:rPr lang="en-US" smtClean="0"/>
              <a:t>‹#›</a:t>
            </a:fld>
            <a:endParaRPr lang="en-US"/>
          </a:p>
        </p:txBody>
      </p:sp>
    </p:spTree>
    <p:extLst>
      <p:ext uri="{BB962C8B-B14F-4D97-AF65-F5344CB8AC3E}">
        <p14:creationId xmlns:p14="http://schemas.microsoft.com/office/powerpoint/2010/main" val="3841933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Melting point: heat sugar and salt with Bunsen burner</a:t>
            </a:r>
          </a:p>
          <a:p>
            <a:r>
              <a:rPr lang="en-US" dirty="0" smtClean="0"/>
              <a:t>Electrical</a:t>
            </a:r>
            <a:r>
              <a:rPr lang="en-US" baseline="0" dirty="0" smtClean="0"/>
              <a:t> conductivity: salt and sugar when solid, salt and sugar when dissolved in water</a:t>
            </a:r>
          </a:p>
          <a:p>
            <a:r>
              <a:rPr lang="en-US" baseline="0" dirty="0" smtClean="0"/>
              <a:t>Malleability: rock candy vs metal wire</a:t>
            </a:r>
            <a:endParaRPr lang="en-US" dirty="0"/>
          </a:p>
        </p:txBody>
      </p:sp>
      <p:sp>
        <p:nvSpPr>
          <p:cNvPr id="4" name="Slide Number Placeholder 3"/>
          <p:cNvSpPr>
            <a:spLocks noGrp="1"/>
          </p:cNvSpPr>
          <p:nvPr>
            <p:ph type="sldNum" sz="quarter" idx="10"/>
          </p:nvPr>
        </p:nvSpPr>
        <p:spPr/>
        <p:txBody>
          <a:bodyPr/>
          <a:lstStyle/>
          <a:p>
            <a:fld id="{102F5BAE-8BB6-4A3A-BC03-6CF189D524F6}" type="slidenum">
              <a:rPr lang="en-US" smtClean="0"/>
              <a:t>2</a:t>
            </a:fld>
            <a:endParaRPr lang="en-US"/>
          </a:p>
        </p:txBody>
      </p:sp>
    </p:spTree>
    <p:extLst>
      <p:ext uri="{BB962C8B-B14F-4D97-AF65-F5344CB8AC3E}">
        <p14:creationId xmlns:p14="http://schemas.microsoft.com/office/powerpoint/2010/main" val="402699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sz="2400">
                <a:solidFill>
                  <a:srgbClr val="010066"/>
                </a:solidFill>
                <a:latin typeface="Arial" panose="020B0604020202020204" pitchFamily="34" charset="0"/>
              </a:defRPr>
            </a:lvl1pPr>
            <a:lvl2pPr marL="742950" indent="-285750">
              <a:defRPr sz="2400">
                <a:solidFill>
                  <a:srgbClr val="010066"/>
                </a:solidFill>
                <a:latin typeface="Arial" panose="020B0604020202020204" pitchFamily="34" charset="0"/>
              </a:defRPr>
            </a:lvl2pPr>
            <a:lvl3pPr marL="1143000" indent="-228600">
              <a:defRPr sz="2400">
                <a:solidFill>
                  <a:srgbClr val="010066"/>
                </a:solidFill>
                <a:latin typeface="Arial" panose="020B0604020202020204" pitchFamily="34" charset="0"/>
              </a:defRPr>
            </a:lvl3pPr>
            <a:lvl4pPr marL="1600200" indent="-228600">
              <a:defRPr sz="2400">
                <a:solidFill>
                  <a:srgbClr val="010066"/>
                </a:solidFill>
                <a:latin typeface="Arial" panose="020B0604020202020204" pitchFamily="34" charset="0"/>
              </a:defRPr>
            </a:lvl4pPr>
            <a:lvl5pPr marL="2057400" indent="-228600">
              <a:defRPr sz="2400">
                <a:solidFill>
                  <a:srgbClr val="010066"/>
                </a:solidFill>
                <a:latin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defRPr>
            </a:lvl9pPr>
          </a:lstStyle>
          <a:p>
            <a:fld id="{495C318C-BC00-4F84-8374-93FA5FAD6DB5}" type="slidenum">
              <a:rPr lang="en-GB" altLang="en-US" sz="1200" smtClean="0">
                <a:solidFill>
                  <a:schemeClr val="tx1"/>
                </a:solidFill>
              </a:rPr>
              <a:pPr/>
              <a:t>3</a:t>
            </a:fld>
            <a:endParaRPr lang="en-GB" altLang="en-US" sz="1200" smtClean="0">
              <a:solidFill>
                <a:schemeClr val="tx1"/>
              </a:solidFill>
            </a:endParaRPr>
          </a:p>
        </p:txBody>
      </p:sp>
      <p:sp>
        <p:nvSpPr>
          <p:cNvPr id="21507" name="Rectangle 8"/>
          <p:cNvSpPr>
            <a:spLocks noGrp="1" noChangeArrowheads="1"/>
          </p:cNvSpPr>
          <p:nvPr>
            <p:ph type="hdr" sz="quarter"/>
          </p:nvPr>
        </p:nvSpPr>
        <p:spPr>
          <a:noFill/>
        </p:spPr>
        <p:txBody>
          <a:bodyPr/>
          <a:lstStyle>
            <a:lvl1pPr>
              <a:defRPr sz="2400">
                <a:solidFill>
                  <a:srgbClr val="010066"/>
                </a:solidFill>
                <a:latin typeface="Arial" panose="020B0604020202020204" pitchFamily="34" charset="0"/>
              </a:defRPr>
            </a:lvl1pPr>
            <a:lvl2pPr marL="742950" indent="-285750">
              <a:defRPr sz="2400">
                <a:solidFill>
                  <a:srgbClr val="010066"/>
                </a:solidFill>
                <a:latin typeface="Arial" panose="020B0604020202020204" pitchFamily="34" charset="0"/>
              </a:defRPr>
            </a:lvl2pPr>
            <a:lvl3pPr marL="1143000" indent="-228600">
              <a:defRPr sz="2400">
                <a:solidFill>
                  <a:srgbClr val="010066"/>
                </a:solidFill>
                <a:latin typeface="Arial" panose="020B0604020202020204" pitchFamily="34" charset="0"/>
              </a:defRPr>
            </a:lvl3pPr>
            <a:lvl4pPr marL="1600200" indent="-228600">
              <a:defRPr sz="2400">
                <a:solidFill>
                  <a:srgbClr val="010066"/>
                </a:solidFill>
                <a:latin typeface="Arial" panose="020B0604020202020204" pitchFamily="34" charset="0"/>
              </a:defRPr>
            </a:lvl4pPr>
            <a:lvl5pPr marL="2057400" indent="-228600">
              <a:defRPr sz="2400">
                <a:solidFill>
                  <a:srgbClr val="010066"/>
                </a:solidFill>
                <a:latin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defRPr>
            </a:lvl9pPr>
          </a:lstStyle>
          <a:p>
            <a:r>
              <a:rPr lang="en-GB" altLang="en-US" sz="1200" smtClean="0">
                <a:solidFill>
                  <a:schemeClr val="tx1"/>
                </a:solidFill>
              </a:rPr>
              <a:t>Boardworks GCSE Additional Science: Chemistry </a:t>
            </a:r>
          </a:p>
          <a:p>
            <a:r>
              <a:rPr lang="en-GB" altLang="en-US" sz="1200" smtClean="0">
                <a:solidFill>
                  <a:schemeClr val="tx1"/>
                </a:solidFill>
              </a:rPr>
              <a:t>Ionic Bonding</a:t>
            </a:r>
          </a:p>
        </p:txBody>
      </p:sp>
      <p:sp>
        <p:nvSpPr>
          <p:cNvPr id="21508" name="Rectangle 2"/>
          <p:cNvSpPr>
            <a:spLocks noGrp="1" noRot="1" noChangeAspect="1" noChangeArrowheads="1" noTextEdit="1"/>
          </p:cNvSpPr>
          <p:nvPr>
            <p:ph type="sldImg"/>
          </p:nvPr>
        </p:nvSpPr>
        <p:spPr>
          <a:ln/>
        </p:spPr>
      </p:sp>
      <p:sp>
        <p:nvSpPr>
          <p:cNvPr id="21509"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9391410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defRPr sz="2400">
                <a:solidFill>
                  <a:srgbClr val="010066"/>
                </a:solidFill>
                <a:latin typeface="Arial" panose="020B0604020202020204" pitchFamily="34" charset="0"/>
              </a:defRPr>
            </a:lvl1pPr>
            <a:lvl2pPr marL="742950" indent="-285750">
              <a:defRPr sz="2400">
                <a:solidFill>
                  <a:srgbClr val="010066"/>
                </a:solidFill>
                <a:latin typeface="Arial" panose="020B0604020202020204" pitchFamily="34" charset="0"/>
              </a:defRPr>
            </a:lvl2pPr>
            <a:lvl3pPr marL="1143000" indent="-228600">
              <a:defRPr sz="2400">
                <a:solidFill>
                  <a:srgbClr val="010066"/>
                </a:solidFill>
                <a:latin typeface="Arial" panose="020B0604020202020204" pitchFamily="34" charset="0"/>
              </a:defRPr>
            </a:lvl3pPr>
            <a:lvl4pPr marL="1600200" indent="-228600">
              <a:defRPr sz="2400">
                <a:solidFill>
                  <a:srgbClr val="010066"/>
                </a:solidFill>
                <a:latin typeface="Arial" panose="020B0604020202020204" pitchFamily="34" charset="0"/>
              </a:defRPr>
            </a:lvl4pPr>
            <a:lvl5pPr marL="2057400" indent="-228600">
              <a:defRPr sz="2400">
                <a:solidFill>
                  <a:srgbClr val="010066"/>
                </a:solidFill>
                <a:latin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defRPr>
            </a:lvl9pPr>
          </a:lstStyle>
          <a:p>
            <a:fld id="{A777E3CD-1169-4658-9FB9-167D86168304}" type="slidenum">
              <a:rPr lang="en-GB" altLang="en-US" sz="1200" smtClean="0">
                <a:solidFill>
                  <a:schemeClr val="tx1"/>
                </a:solidFill>
              </a:rPr>
              <a:pPr/>
              <a:t>4</a:t>
            </a:fld>
            <a:endParaRPr lang="en-GB" altLang="en-US" sz="1200" smtClean="0">
              <a:solidFill>
                <a:schemeClr val="tx1"/>
              </a:solidFill>
            </a:endParaRPr>
          </a:p>
        </p:txBody>
      </p:sp>
      <p:sp>
        <p:nvSpPr>
          <p:cNvPr id="23555" name="Rectangle 8"/>
          <p:cNvSpPr>
            <a:spLocks noGrp="1" noChangeArrowheads="1"/>
          </p:cNvSpPr>
          <p:nvPr>
            <p:ph type="hdr" sz="quarter"/>
          </p:nvPr>
        </p:nvSpPr>
        <p:spPr>
          <a:noFill/>
        </p:spPr>
        <p:txBody>
          <a:bodyPr/>
          <a:lstStyle>
            <a:lvl1pPr>
              <a:defRPr sz="2400">
                <a:solidFill>
                  <a:srgbClr val="010066"/>
                </a:solidFill>
                <a:latin typeface="Arial" panose="020B0604020202020204" pitchFamily="34" charset="0"/>
              </a:defRPr>
            </a:lvl1pPr>
            <a:lvl2pPr marL="742950" indent="-285750">
              <a:defRPr sz="2400">
                <a:solidFill>
                  <a:srgbClr val="010066"/>
                </a:solidFill>
                <a:latin typeface="Arial" panose="020B0604020202020204" pitchFamily="34" charset="0"/>
              </a:defRPr>
            </a:lvl2pPr>
            <a:lvl3pPr marL="1143000" indent="-228600">
              <a:defRPr sz="2400">
                <a:solidFill>
                  <a:srgbClr val="010066"/>
                </a:solidFill>
                <a:latin typeface="Arial" panose="020B0604020202020204" pitchFamily="34" charset="0"/>
              </a:defRPr>
            </a:lvl3pPr>
            <a:lvl4pPr marL="1600200" indent="-228600">
              <a:defRPr sz="2400">
                <a:solidFill>
                  <a:srgbClr val="010066"/>
                </a:solidFill>
                <a:latin typeface="Arial" panose="020B0604020202020204" pitchFamily="34" charset="0"/>
              </a:defRPr>
            </a:lvl4pPr>
            <a:lvl5pPr marL="2057400" indent="-228600">
              <a:defRPr sz="2400">
                <a:solidFill>
                  <a:srgbClr val="010066"/>
                </a:solidFill>
                <a:latin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defRPr>
            </a:lvl9pPr>
          </a:lstStyle>
          <a:p>
            <a:r>
              <a:rPr lang="en-GB" altLang="en-US" sz="1200" smtClean="0">
                <a:solidFill>
                  <a:schemeClr val="tx1"/>
                </a:solidFill>
              </a:rPr>
              <a:t>Boardworks GCSE Additional Science: Chemistry </a:t>
            </a:r>
          </a:p>
          <a:p>
            <a:r>
              <a:rPr lang="en-GB" altLang="en-US" sz="1200" smtClean="0">
                <a:solidFill>
                  <a:schemeClr val="tx1"/>
                </a:solidFill>
              </a:rPr>
              <a:t>Ionic Bonding</a:t>
            </a:r>
          </a:p>
        </p:txBody>
      </p:sp>
      <p:sp>
        <p:nvSpPr>
          <p:cNvPr id="23556" name="Rectangle 2"/>
          <p:cNvSpPr>
            <a:spLocks noGrp="1" noRot="1" noChangeAspect="1" noChangeArrowheads="1" noTextEdit="1"/>
          </p:cNvSpPr>
          <p:nvPr>
            <p:ph type="sldImg"/>
          </p:nvPr>
        </p:nvSpPr>
        <p:spPr>
          <a:ln/>
        </p:spPr>
      </p:sp>
      <p:sp>
        <p:nvSpPr>
          <p:cNvPr id="23557" name="Rectangle 3"/>
          <p:cNvSpPr>
            <a:spLocks noGrp="1" noChangeArrowheads="1"/>
          </p:cNvSpPr>
          <p:nvPr>
            <p:ph type="body" idx="1"/>
          </p:nvPr>
        </p:nvSpPr>
        <p:spPr>
          <a:noFill/>
        </p:spPr>
        <p:txBody>
          <a:bodyPr/>
          <a:lstStyle/>
          <a:p>
            <a:pPr eaLnBrk="1" hangingPunct="1"/>
            <a:r>
              <a:rPr lang="en-GB" altLang="en-US" b="1" smtClean="0">
                <a:latin typeface="Arial" panose="020B0604020202020204" pitchFamily="34" charset="0"/>
              </a:rPr>
              <a:t>Teacher notes</a:t>
            </a:r>
          </a:p>
          <a:p>
            <a:pPr eaLnBrk="1" hangingPunct="1"/>
            <a:r>
              <a:rPr lang="en-GB" altLang="en-US" b="1" smtClean="0">
                <a:latin typeface="Arial" panose="020B0604020202020204" pitchFamily="34" charset="0"/>
              </a:rPr>
              <a:t>Photo credit: </a:t>
            </a:r>
            <a:r>
              <a:rPr lang="en-GB" altLang="en-US" smtClean="0">
                <a:latin typeface="Arial" panose="020B0604020202020204" pitchFamily="34" charset="0"/>
              </a:rPr>
              <a:t>Andrew Syred/Science Photo Library.</a:t>
            </a:r>
          </a:p>
          <a:p>
            <a:pPr eaLnBrk="1" hangingPunct="1"/>
            <a:r>
              <a:rPr lang="en-GB" altLang="en-US" smtClean="0">
                <a:latin typeface="Arial" panose="020B0604020202020204" pitchFamily="34" charset="0"/>
              </a:rPr>
              <a:t>The image is a coloured scanning electron micrograph (SEM) of common salt, sodium chloride, recrystallised from distilled water.  The salt crystal is built up from a cubic lattice of sodium and chloride ions. In the absence of impurities the exact cubic crystal form is produced. This micrograph shows that in practice this basic cube is usually disrupted by dislocations; these give rise to crystals with a variety of shapes, although they all retain the basic cubic symmetry. Magnification: x280 at 5x7cm size. x975 at 10x8‘.</a:t>
            </a:r>
          </a:p>
        </p:txBody>
      </p:sp>
    </p:spTree>
    <p:extLst>
      <p:ext uri="{BB962C8B-B14F-4D97-AF65-F5344CB8AC3E}">
        <p14:creationId xmlns:p14="http://schemas.microsoft.com/office/powerpoint/2010/main" val="1709735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a:defRPr sz="2400">
                <a:solidFill>
                  <a:srgbClr val="010066"/>
                </a:solidFill>
                <a:latin typeface="Arial" panose="020B0604020202020204" pitchFamily="34" charset="0"/>
              </a:defRPr>
            </a:lvl1pPr>
            <a:lvl2pPr marL="742950" indent="-285750">
              <a:defRPr sz="2400">
                <a:solidFill>
                  <a:srgbClr val="010066"/>
                </a:solidFill>
                <a:latin typeface="Arial" panose="020B0604020202020204" pitchFamily="34" charset="0"/>
              </a:defRPr>
            </a:lvl2pPr>
            <a:lvl3pPr marL="1143000" indent="-228600">
              <a:defRPr sz="2400">
                <a:solidFill>
                  <a:srgbClr val="010066"/>
                </a:solidFill>
                <a:latin typeface="Arial" panose="020B0604020202020204" pitchFamily="34" charset="0"/>
              </a:defRPr>
            </a:lvl3pPr>
            <a:lvl4pPr marL="1600200" indent="-228600">
              <a:defRPr sz="2400">
                <a:solidFill>
                  <a:srgbClr val="010066"/>
                </a:solidFill>
                <a:latin typeface="Arial" panose="020B0604020202020204" pitchFamily="34" charset="0"/>
              </a:defRPr>
            </a:lvl4pPr>
            <a:lvl5pPr marL="2057400" indent="-228600">
              <a:defRPr sz="2400">
                <a:solidFill>
                  <a:srgbClr val="010066"/>
                </a:solidFill>
                <a:latin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defRPr>
            </a:lvl9pPr>
          </a:lstStyle>
          <a:p>
            <a:fld id="{B5D2BCE2-B0FE-4E75-BC90-87ECCFF5212F}" type="slidenum">
              <a:rPr lang="en-GB" altLang="en-US" sz="1200" smtClean="0">
                <a:solidFill>
                  <a:schemeClr val="tx1"/>
                </a:solidFill>
              </a:rPr>
              <a:pPr/>
              <a:t>5</a:t>
            </a:fld>
            <a:endParaRPr lang="en-GB" altLang="en-US" sz="1200" smtClean="0">
              <a:solidFill>
                <a:schemeClr val="tx1"/>
              </a:solidFill>
            </a:endParaRPr>
          </a:p>
        </p:txBody>
      </p:sp>
      <p:sp>
        <p:nvSpPr>
          <p:cNvPr id="25603" name="Rectangle 8"/>
          <p:cNvSpPr>
            <a:spLocks noGrp="1" noChangeArrowheads="1"/>
          </p:cNvSpPr>
          <p:nvPr>
            <p:ph type="hdr" sz="quarter"/>
          </p:nvPr>
        </p:nvSpPr>
        <p:spPr>
          <a:noFill/>
        </p:spPr>
        <p:txBody>
          <a:bodyPr/>
          <a:lstStyle>
            <a:lvl1pPr>
              <a:defRPr sz="2400">
                <a:solidFill>
                  <a:srgbClr val="010066"/>
                </a:solidFill>
                <a:latin typeface="Arial" panose="020B0604020202020204" pitchFamily="34" charset="0"/>
              </a:defRPr>
            </a:lvl1pPr>
            <a:lvl2pPr marL="742950" indent="-285750">
              <a:defRPr sz="2400">
                <a:solidFill>
                  <a:srgbClr val="010066"/>
                </a:solidFill>
                <a:latin typeface="Arial" panose="020B0604020202020204" pitchFamily="34" charset="0"/>
              </a:defRPr>
            </a:lvl2pPr>
            <a:lvl3pPr marL="1143000" indent="-228600">
              <a:defRPr sz="2400">
                <a:solidFill>
                  <a:srgbClr val="010066"/>
                </a:solidFill>
                <a:latin typeface="Arial" panose="020B0604020202020204" pitchFamily="34" charset="0"/>
              </a:defRPr>
            </a:lvl3pPr>
            <a:lvl4pPr marL="1600200" indent="-228600">
              <a:defRPr sz="2400">
                <a:solidFill>
                  <a:srgbClr val="010066"/>
                </a:solidFill>
                <a:latin typeface="Arial" panose="020B0604020202020204" pitchFamily="34" charset="0"/>
              </a:defRPr>
            </a:lvl4pPr>
            <a:lvl5pPr marL="2057400" indent="-228600">
              <a:defRPr sz="2400">
                <a:solidFill>
                  <a:srgbClr val="010066"/>
                </a:solidFill>
                <a:latin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defRPr>
            </a:lvl9pPr>
          </a:lstStyle>
          <a:p>
            <a:r>
              <a:rPr lang="en-GB" altLang="en-US" sz="1200" smtClean="0">
                <a:solidFill>
                  <a:schemeClr val="tx1"/>
                </a:solidFill>
              </a:rPr>
              <a:t>Boardworks GCSE Additional Science: Chemistry </a:t>
            </a:r>
          </a:p>
          <a:p>
            <a:r>
              <a:rPr lang="en-GB" altLang="en-US" sz="1200" smtClean="0">
                <a:solidFill>
                  <a:schemeClr val="tx1"/>
                </a:solidFill>
              </a:rPr>
              <a:t>Ionic Bonding</a:t>
            </a:r>
          </a:p>
        </p:txBody>
      </p:sp>
      <p:sp>
        <p:nvSpPr>
          <p:cNvPr id="25604" name="Rectangle 2"/>
          <p:cNvSpPr>
            <a:spLocks noGrp="1" noRot="1" noChangeAspect="1" noChangeArrowheads="1" noTextEdit="1"/>
          </p:cNvSpPr>
          <p:nvPr>
            <p:ph type="sldImg"/>
          </p:nvPr>
        </p:nvSpPr>
        <p:spPr>
          <a:ln/>
        </p:spPr>
      </p:sp>
      <p:sp>
        <p:nvSpPr>
          <p:cNvPr id="25605"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5260408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a:defRPr sz="2400">
                <a:solidFill>
                  <a:srgbClr val="010066"/>
                </a:solidFill>
                <a:latin typeface="Arial" panose="020B0604020202020204" pitchFamily="34" charset="0"/>
              </a:defRPr>
            </a:lvl1pPr>
            <a:lvl2pPr marL="742950" indent="-285750">
              <a:defRPr sz="2400">
                <a:solidFill>
                  <a:srgbClr val="010066"/>
                </a:solidFill>
                <a:latin typeface="Arial" panose="020B0604020202020204" pitchFamily="34" charset="0"/>
              </a:defRPr>
            </a:lvl2pPr>
            <a:lvl3pPr marL="1143000" indent="-228600">
              <a:defRPr sz="2400">
                <a:solidFill>
                  <a:srgbClr val="010066"/>
                </a:solidFill>
                <a:latin typeface="Arial" panose="020B0604020202020204" pitchFamily="34" charset="0"/>
              </a:defRPr>
            </a:lvl3pPr>
            <a:lvl4pPr marL="1600200" indent="-228600">
              <a:defRPr sz="2400">
                <a:solidFill>
                  <a:srgbClr val="010066"/>
                </a:solidFill>
                <a:latin typeface="Arial" panose="020B0604020202020204" pitchFamily="34" charset="0"/>
              </a:defRPr>
            </a:lvl4pPr>
            <a:lvl5pPr marL="2057400" indent="-228600">
              <a:defRPr sz="2400">
                <a:solidFill>
                  <a:srgbClr val="010066"/>
                </a:solidFill>
                <a:latin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defRPr>
            </a:lvl9pPr>
          </a:lstStyle>
          <a:p>
            <a:fld id="{551482B9-188D-4719-B00D-A452D8E14FCF}" type="slidenum">
              <a:rPr lang="en-GB" altLang="en-US" sz="1200" smtClean="0">
                <a:solidFill>
                  <a:schemeClr val="tx1"/>
                </a:solidFill>
              </a:rPr>
              <a:pPr/>
              <a:t>6</a:t>
            </a:fld>
            <a:endParaRPr lang="en-GB" altLang="en-US" sz="1200" smtClean="0">
              <a:solidFill>
                <a:schemeClr val="tx1"/>
              </a:solidFill>
            </a:endParaRPr>
          </a:p>
        </p:txBody>
      </p:sp>
      <p:sp>
        <p:nvSpPr>
          <p:cNvPr id="27651" name="Rectangle 8"/>
          <p:cNvSpPr>
            <a:spLocks noGrp="1" noChangeArrowheads="1"/>
          </p:cNvSpPr>
          <p:nvPr>
            <p:ph type="hdr" sz="quarter"/>
          </p:nvPr>
        </p:nvSpPr>
        <p:spPr>
          <a:noFill/>
        </p:spPr>
        <p:txBody>
          <a:bodyPr/>
          <a:lstStyle>
            <a:lvl1pPr>
              <a:defRPr sz="2400">
                <a:solidFill>
                  <a:srgbClr val="010066"/>
                </a:solidFill>
                <a:latin typeface="Arial" panose="020B0604020202020204" pitchFamily="34" charset="0"/>
              </a:defRPr>
            </a:lvl1pPr>
            <a:lvl2pPr marL="742950" indent="-285750">
              <a:defRPr sz="2400">
                <a:solidFill>
                  <a:srgbClr val="010066"/>
                </a:solidFill>
                <a:latin typeface="Arial" panose="020B0604020202020204" pitchFamily="34" charset="0"/>
              </a:defRPr>
            </a:lvl2pPr>
            <a:lvl3pPr marL="1143000" indent="-228600">
              <a:defRPr sz="2400">
                <a:solidFill>
                  <a:srgbClr val="010066"/>
                </a:solidFill>
                <a:latin typeface="Arial" panose="020B0604020202020204" pitchFamily="34" charset="0"/>
              </a:defRPr>
            </a:lvl3pPr>
            <a:lvl4pPr marL="1600200" indent="-228600">
              <a:defRPr sz="2400">
                <a:solidFill>
                  <a:srgbClr val="010066"/>
                </a:solidFill>
                <a:latin typeface="Arial" panose="020B0604020202020204" pitchFamily="34" charset="0"/>
              </a:defRPr>
            </a:lvl4pPr>
            <a:lvl5pPr marL="2057400" indent="-228600">
              <a:defRPr sz="2400">
                <a:solidFill>
                  <a:srgbClr val="010066"/>
                </a:solidFill>
                <a:latin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defRPr>
            </a:lvl9pPr>
          </a:lstStyle>
          <a:p>
            <a:r>
              <a:rPr lang="en-GB" altLang="en-US" sz="1200" smtClean="0">
                <a:solidFill>
                  <a:schemeClr val="tx1"/>
                </a:solidFill>
              </a:rPr>
              <a:t>Boardworks GCSE Additional Science: Chemistry </a:t>
            </a:r>
          </a:p>
          <a:p>
            <a:r>
              <a:rPr lang="en-GB" altLang="en-US" sz="1200" smtClean="0">
                <a:solidFill>
                  <a:schemeClr val="tx1"/>
                </a:solidFill>
              </a:rPr>
              <a:t>Ionic Bonding</a:t>
            </a:r>
          </a:p>
        </p:txBody>
      </p:sp>
      <p:sp>
        <p:nvSpPr>
          <p:cNvPr id="27652" name="Rectangle 2"/>
          <p:cNvSpPr>
            <a:spLocks noGrp="1" noRot="1" noChangeAspect="1" noChangeArrowheads="1" noTextEdit="1"/>
          </p:cNvSpPr>
          <p:nvPr>
            <p:ph type="sldImg"/>
          </p:nvPr>
        </p:nvSpPr>
        <p:spPr>
          <a:ln/>
        </p:spPr>
      </p:sp>
      <p:sp>
        <p:nvSpPr>
          <p:cNvPr id="27653" name="Rectangle 3"/>
          <p:cNvSpPr>
            <a:spLocks noGrp="1" noChangeArrowheads="1"/>
          </p:cNvSpPr>
          <p:nvPr>
            <p:ph type="body" idx="1"/>
          </p:nvPr>
        </p:nvSpPr>
        <p:spPr>
          <a:noFill/>
        </p:spPr>
        <p:txBody>
          <a:bodyPr/>
          <a:lstStyle/>
          <a:p>
            <a:pPr eaLnBrk="1" hangingPunct="1"/>
            <a:r>
              <a:rPr lang="en-GB" altLang="en-US" b="1" smtClean="0">
                <a:latin typeface="Arial" panose="020B0604020202020204" pitchFamily="34" charset="0"/>
              </a:rPr>
              <a:t>Teacher notes</a:t>
            </a:r>
          </a:p>
          <a:p>
            <a:pPr eaLnBrk="1" hangingPunct="1"/>
            <a:r>
              <a:rPr lang="en-GB" altLang="en-US" smtClean="0">
                <a:latin typeface="Arial" panose="020B0604020202020204" pitchFamily="34" charset="0"/>
              </a:rPr>
              <a:t>This virtual experiment illustrates which substances, and in what state conduct electricity and why. It could be used as a precursor to running the practical in the lab, or as a revision exercise. </a:t>
            </a:r>
          </a:p>
          <a:p>
            <a:pPr eaLnBrk="1" hangingPunct="1"/>
            <a:r>
              <a:rPr lang="en-GB" altLang="en-US" smtClean="0">
                <a:latin typeface="Arial" panose="020B0604020202020204" pitchFamily="34" charset="0"/>
              </a:rPr>
              <a:t>See also the GCSE Science chemistry ‘</a:t>
            </a:r>
            <a:r>
              <a:rPr lang="en-GB" altLang="en-US" b="1" smtClean="0">
                <a:latin typeface="Arial" panose="020B0604020202020204" pitchFamily="34" charset="0"/>
              </a:rPr>
              <a:t>Metals and Alloys</a:t>
            </a:r>
            <a:r>
              <a:rPr lang="en-GB" altLang="en-US" smtClean="0">
                <a:latin typeface="Arial" panose="020B0604020202020204" pitchFamily="34" charset="0"/>
              </a:rPr>
              <a:t>’ presentation for more information on metallic bonding. </a:t>
            </a:r>
          </a:p>
          <a:p>
            <a:pPr eaLnBrk="1" hangingPunct="1"/>
            <a:r>
              <a:rPr lang="en-GB" altLang="en-US" smtClean="0">
                <a:latin typeface="Arial" panose="020B0604020202020204" pitchFamily="34" charset="0"/>
              </a:rPr>
              <a:t>See the GCSE Additional Science chemistry ‘</a:t>
            </a:r>
            <a:r>
              <a:rPr lang="en-GB" altLang="en-US" b="1" smtClean="0">
                <a:latin typeface="Arial" panose="020B0604020202020204" pitchFamily="34" charset="0"/>
              </a:rPr>
              <a:t>Covalent Bonding</a:t>
            </a:r>
            <a:r>
              <a:rPr lang="en-GB" altLang="en-US" smtClean="0">
                <a:latin typeface="Arial" panose="020B0604020202020204" pitchFamily="34" charset="0"/>
              </a:rPr>
              <a:t>’ presentation for more information about covalent bonding.</a:t>
            </a:r>
          </a:p>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082585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a:defRPr sz="2400">
                <a:solidFill>
                  <a:srgbClr val="010066"/>
                </a:solidFill>
                <a:latin typeface="Arial" panose="020B0604020202020204" pitchFamily="34" charset="0"/>
              </a:defRPr>
            </a:lvl1pPr>
            <a:lvl2pPr marL="742950" indent="-285750">
              <a:defRPr sz="2400">
                <a:solidFill>
                  <a:srgbClr val="010066"/>
                </a:solidFill>
                <a:latin typeface="Arial" panose="020B0604020202020204" pitchFamily="34" charset="0"/>
              </a:defRPr>
            </a:lvl2pPr>
            <a:lvl3pPr marL="1143000" indent="-228600">
              <a:defRPr sz="2400">
                <a:solidFill>
                  <a:srgbClr val="010066"/>
                </a:solidFill>
                <a:latin typeface="Arial" panose="020B0604020202020204" pitchFamily="34" charset="0"/>
              </a:defRPr>
            </a:lvl3pPr>
            <a:lvl4pPr marL="1600200" indent="-228600">
              <a:defRPr sz="2400">
                <a:solidFill>
                  <a:srgbClr val="010066"/>
                </a:solidFill>
                <a:latin typeface="Arial" panose="020B0604020202020204" pitchFamily="34" charset="0"/>
              </a:defRPr>
            </a:lvl4pPr>
            <a:lvl5pPr marL="2057400" indent="-228600">
              <a:defRPr sz="2400">
                <a:solidFill>
                  <a:srgbClr val="010066"/>
                </a:solidFill>
                <a:latin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defRPr>
            </a:lvl9pPr>
          </a:lstStyle>
          <a:p>
            <a:fld id="{CE529A6E-BE64-4DD7-804B-C723C3A811A3}" type="slidenum">
              <a:rPr lang="en-GB" altLang="en-US" sz="1200" smtClean="0">
                <a:solidFill>
                  <a:schemeClr val="tx1"/>
                </a:solidFill>
              </a:rPr>
              <a:pPr/>
              <a:t>7</a:t>
            </a:fld>
            <a:endParaRPr lang="en-GB" altLang="en-US" sz="1200" smtClean="0">
              <a:solidFill>
                <a:schemeClr val="tx1"/>
              </a:solidFill>
            </a:endParaRPr>
          </a:p>
        </p:txBody>
      </p:sp>
      <p:sp>
        <p:nvSpPr>
          <p:cNvPr id="29699" name="Rectangle 8"/>
          <p:cNvSpPr>
            <a:spLocks noGrp="1" noChangeArrowheads="1"/>
          </p:cNvSpPr>
          <p:nvPr>
            <p:ph type="hdr" sz="quarter"/>
          </p:nvPr>
        </p:nvSpPr>
        <p:spPr>
          <a:noFill/>
        </p:spPr>
        <p:txBody>
          <a:bodyPr/>
          <a:lstStyle>
            <a:lvl1pPr>
              <a:defRPr sz="2400">
                <a:solidFill>
                  <a:srgbClr val="010066"/>
                </a:solidFill>
                <a:latin typeface="Arial" panose="020B0604020202020204" pitchFamily="34" charset="0"/>
              </a:defRPr>
            </a:lvl1pPr>
            <a:lvl2pPr marL="742950" indent="-285750">
              <a:defRPr sz="2400">
                <a:solidFill>
                  <a:srgbClr val="010066"/>
                </a:solidFill>
                <a:latin typeface="Arial" panose="020B0604020202020204" pitchFamily="34" charset="0"/>
              </a:defRPr>
            </a:lvl2pPr>
            <a:lvl3pPr marL="1143000" indent="-228600">
              <a:defRPr sz="2400">
                <a:solidFill>
                  <a:srgbClr val="010066"/>
                </a:solidFill>
                <a:latin typeface="Arial" panose="020B0604020202020204" pitchFamily="34" charset="0"/>
              </a:defRPr>
            </a:lvl3pPr>
            <a:lvl4pPr marL="1600200" indent="-228600">
              <a:defRPr sz="2400">
                <a:solidFill>
                  <a:srgbClr val="010066"/>
                </a:solidFill>
                <a:latin typeface="Arial" panose="020B0604020202020204" pitchFamily="34" charset="0"/>
              </a:defRPr>
            </a:lvl4pPr>
            <a:lvl5pPr marL="2057400" indent="-228600">
              <a:defRPr sz="2400">
                <a:solidFill>
                  <a:srgbClr val="010066"/>
                </a:solidFill>
                <a:latin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defRPr>
            </a:lvl9pPr>
          </a:lstStyle>
          <a:p>
            <a:r>
              <a:rPr lang="en-GB" altLang="en-US" sz="1200" smtClean="0">
                <a:solidFill>
                  <a:schemeClr val="tx1"/>
                </a:solidFill>
              </a:rPr>
              <a:t>Boardworks GCSE Additional Science: Chemistry </a:t>
            </a:r>
          </a:p>
          <a:p>
            <a:r>
              <a:rPr lang="en-GB" altLang="en-US" sz="1200" smtClean="0">
                <a:solidFill>
                  <a:schemeClr val="tx1"/>
                </a:solidFill>
              </a:rPr>
              <a:t>Ionic Bonding</a:t>
            </a:r>
          </a:p>
        </p:txBody>
      </p:sp>
      <p:sp>
        <p:nvSpPr>
          <p:cNvPr id="29700" name="Rectangle 2"/>
          <p:cNvSpPr>
            <a:spLocks noGrp="1" noRot="1" noChangeAspect="1" noChangeArrowheads="1" noTextEdit="1"/>
          </p:cNvSpPr>
          <p:nvPr>
            <p:ph type="sldImg"/>
          </p:nvPr>
        </p:nvSpPr>
        <p:spPr>
          <a:ln/>
        </p:spPr>
      </p:sp>
      <p:sp>
        <p:nvSpPr>
          <p:cNvPr id="29701"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9804048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sz="2400">
                <a:solidFill>
                  <a:srgbClr val="010066"/>
                </a:solidFill>
                <a:latin typeface="Arial" panose="020B0604020202020204" pitchFamily="34" charset="0"/>
              </a:defRPr>
            </a:lvl1pPr>
            <a:lvl2pPr marL="742950" indent="-285750">
              <a:defRPr sz="2400">
                <a:solidFill>
                  <a:srgbClr val="010066"/>
                </a:solidFill>
                <a:latin typeface="Arial" panose="020B0604020202020204" pitchFamily="34" charset="0"/>
              </a:defRPr>
            </a:lvl2pPr>
            <a:lvl3pPr marL="1143000" indent="-228600">
              <a:defRPr sz="2400">
                <a:solidFill>
                  <a:srgbClr val="010066"/>
                </a:solidFill>
                <a:latin typeface="Arial" panose="020B0604020202020204" pitchFamily="34" charset="0"/>
              </a:defRPr>
            </a:lvl3pPr>
            <a:lvl4pPr marL="1600200" indent="-228600">
              <a:defRPr sz="2400">
                <a:solidFill>
                  <a:srgbClr val="010066"/>
                </a:solidFill>
                <a:latin typeface="Arial" panose="020B0604020202020204" pitchFamily="34" charset="0"/>
              </a:defRPr>
            </a:lvl4pPr>
            <a:lvl5pPr marL="2057400" indent="-228600">
              <a:defRPr sz="2400">
                <a:solidFill>
                  <a:srgbClr val="010066"/>
                </a:solidFill>
                <a:latin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defRPr>
            </a:lvl9pPr>
          </a:lstStyle>
          <a:p>
            <a:fld id="{A2A2176B-108F-44E0-A444-C90F8BE3F5F8}" type="slidenum">
              <a:rPr lang="en-GB" altLang="en-US" sz="1200" smtClean="0">
                <a:solidFill>
                  <a:schemeClr val="tx1"/>
                </a:solidFill>
              </a:rPr>
              <a:pPr/>
              <a:t>8</a:t>
            </a:fld>
            <a:endParaRPr lang="en-GB" altLang="en-US" sz="1200" smtClean="0">
              <a:solidFill>
                <a:schemeClr val="tx1"/>
              </a:solidFill>
            </a:endParaRPr>
          </a:p>
        </p:txBody>
      </p:sp>
      <p:sp>
        <p:nvSpPr>
          <p:cNvPr id="31747" name="Rectangle 8"/>
          <p:cNvSpPr>
            <a:spLocks noGrp="1" noChangeArrowheads="1"/>
          </p:cNvSpPr>
          <p:nvPr>
            <p:ph type="hdr" sz="quarter"/>
          </p:nvPr>
        </p:nvSpPr>
        <p:spPr>
          <a:noFill/>
        </p:spPr>
        <p:txBody>
          <a:bodyPr/>
          <a:lstStyle>
            <a:lvl1pPr>
              <a:defRPr sz="2400">
                <a:solidFill>
                  <a:srgbClr val="010066"/>
                </a:solidFill>
                <a:latin typeface="Arial" panose="020B0604020202020204" pitchFamily="34" charset="0"/>
              </a:defRPr>
            </a:lvl1pPr>
            <a:lvl2pPr marL="742950" indent="-285750">
              <a:defRPr sz="2400">
                <a:solidFill>
                  <a:srgbClr val="010066"/>
                </a:solidFill>
                <a:latin typeface="Arial" panose="020B0604020202020204" pitchFamily="34" charset="0"/>
              </a:defRPr>
            </a:lvl2pPr>
            <a:lvl3pPr marL="1143000" indent="-228600">
              <a:defRPr sz="2400">
                <a:solidFill>
                  <a:srgbClr val="010066"/>
                </a:solidFill>
                <a:latin typeface="Arial" panose="020B0604020202020204" pitchFamily="34" charset="0"/>
              </a:defRPr>
            </a:lvl3pPr>
            <a:lvl4pPr marL="1600200" indent="-228600">
              <a:defRPr sz="2400">
                <a:solidFill>
                  <a:srgbClr val="010066"/>
                </a:solidFill>
                <a:latin typeface="Arial" panose="020B0604020202020204" pitchFamily="34" charset="0"/>
              </a:defRPr>
            </a:lvl4pPr>
            <a:lvl5pPr marL="2057400" indent="-228600">
              <a:defRPr sz="2400">
                <a:solidFill>
                  <a:srgbClr val="010066"/>
                </a:solidFill>
                <a:latin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defRPr>
            </a:lvl9pPr>
          </a:lstStyle>
          <a:p>
            <a:r>
              <a:rPr lang="en-GB" altLang="en-US" sz="1200" smtClean="0">
                <a:solidFill>
                  <a:schemeClr val="tx1"/>
                </a:solidFill>
              </a:rPr>
              <a:t>Boardworks GCSE Additional Science: Chemistry </a:t>
            </a:r>
          </a:p>
          <a:p>
            <a:r>
              <a:rPr lang="en-GB" altLang="en-US" sz="1200" smtClean="0">
                <a:solidFill>
                  <a:schemeClr val="tx1"/>
                </a:solidFill>
              </a:rPr>
              <a:t>Ionic Bonding</a:t>
            </a:r>
          </a:p>
        </p:txBody>
      </p:sp>
      <p:sp>
        <p:nvSpPr>
          <p:cNvPr id="31748" name="Rectangle 2"/>
          <p:cNvSpPr>
            <a:spLocks noGrp="1" noRot="1" noChangeAspect="1" noChangeArrowheads="1" noTextEdit="1"/>
          </p:cNvSpPr>
          <p:nvPr>
            <p:ph type="sldImg"/>
          </p:nvPr>
        </p:nvSpPr>
        <p:spPr>
          <a:ln/>
        </p:spPr>
      </p:sp>
      <p:sp>
        <p:nvSpPr>
          <p:cNvPr id="31749"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0829634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sz="2400">
                <a:solidFill>
                  <a:srgbClr val="010066"/>
                </a:solidFill>
                <a:latin typeface="Arial" panose="020B0604020202020204" pitchFamily="34" charset="0"/>
              </a:defRPr>
            </a:lvl1pPr>
            <a:lvl2pPr marL="742950" indent="-285750">
              <a:defRPr sz="2400">
                <a:solidFill>
                  <a:srgbClr val="010066"/>
                </a:solidFill>
                <a:latin typeface="Arial" panose="020B0604020202020204" pitchFamily="34" charset="0"/>
              </a:defRPr>
            </a:lvl2pPr>
            <a:lvl3pPr marL="1143000" indent="-228600">
              <a:defRPr sz="2400">
                <a:solidFill>
                  <a:srgbClr val="010066"/>
                </a:solidFill>
                <a:latin typeface="Arial" panose="020B0604020202020204" pitchFamily="34" charset="0"/>
              </a:defRPr>
            </a:lvl3pPr>
            <a:lvl4pPr marL="1600200" indent="-228600">
              <a:defRPr sz="2400">
                <a:solidFill>
                  <a:srgbClr val="010066"/>
                </a:solidFill>
                <a:latin typeface="Arial" panose="020B0604020202020204" pitchFamily="34" charset="0"/>
              </a:defRPr>
            </a:lvl4pPr>
            <a:lvl5pPr marL="2057400" indent="-228600">
              <a:defRPr sz="2400">
                <a:solidFill>
                  <a:srgbClr val="010066"/>
                </a:solidFill>
                <a:latin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defRPr>
            </a:lvl9pPr>
          </a:lstStyle>
          <a:p>
            <a:fld id="{F141B4A9-6548-4016-A978-0E155E291E1C}" type="slidenum">
              <a:rPr lang="en-GB" altLang="en-US" sz="1200" smtClean="0">
                <a:solidFill>
                  <a:schemeClr val="tx1"/>
                </a:solidFill>
              </a:rPr>
              <a:pPr/>
              <a:t>9</a:t>
            </a:fld>
            <a:endParaRPr lang="en-GB" altLang="en-US" sz="1200" smtClean="0">
              <a:solidFill>
                <a:schemeClr val="tx1"/>
              </a:solidFill>
            </a:endParaRPr>
          </a:p>
        </p:txBody>
      </p:sp>
      <p:sp>
        <p:nvSpPr>
          <p:cNvPr id="33795" name="Rectangle 8"/>
          <p:cNvSpPr>
            <a:spLocks noGrp="1" noChangeArrowheads="1"/>
          </p:cNvSpPr>
          <p:nvPr>
            <p:ph type="hdr" sz="quarter"/>
          </p:nvPr>
        </p:nvSpPr>
        <p:spPr>
          <a:noFill/>
        </p:spPr>
        <p:txBody>
          <a:bodyPr/>
          <a:lstStyle>
            <a:lvl1pPr>
              <a:defRPr sz="2400">
                <a:solidFill>
                  <a:srgbClr val="010066"/>
                </a:solidFill>
                <a:latin typeface="Arial" panose="020B0604020202020204" pitchFamily="34" charset="0"/>
              </a:defRPr>
            </a:lvl1pPr>
            <a:lvl2pPr marL="742950" indent="-285750">
              <a:defRPr sz="2400">
                <a:solidFill>
                  <a:srgbClr val="010066"/>
                </a:solidFill>
                <a:latin typeface="Arial" panose="020B0604020202020204" pitchFamily="34" charset="0"/>
              </a:defRPr>
            </a:lvl2pPr>
            <a:lvl3pPr marL="1143000" indent="-228600">
              <a:defRPr sz="2400">
                <a:solidFill>
                  <a:srgbClr val="010066"/>
                </a:solidFill>
                <a:latin typeface="Arial" panose="020B0604020202020204" pitchFamily="34" charset="0"/>
              </a:defRPr>
            </a:lvl3pPr>
            <a:lvl4pPr marL="1600200" indent="-228600">
              <a:defRPr sz="2400">
                <a:solidFill>
                  <a:srgbClr val="010066"/>
                </a:solidFill>
                <a:latin typeface="Arial" panose="020B0604020202020204" pitchFamily="34" charset="0"/>
              </a:defRPr>
            </a:lvl4pPr>
            <a:lvl5pPr marL="2057400" indent="-228600">
              <a:defRPr sz="2400">
                <a:solidFill>
                  <a:srgbClr val="010066"/>
                </a:solidFill>
                <a:latin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defRPr>
            </a:lvl9pPr>
          </a:lstStyle>
          <a:p>
            <a:r>
              <a:rPr lang="en-GB" altLang="en-US" sz="1200" smtClean="0">
                <a:solidFill>
                  <a:schemeClr val="tx1"/>
                </a:solidFill>
              </a:rPr>
              <a:t>Boardworks GCSE Additional Science: Chemistry </a:t>
            </a:r>
          </a:p>
          <a:p>
            <a:r>
              <a:rPr lang="en-GB" altLang="en-US" sz="1200" smtClean="0">
                <a:solidFill>
                  <a:schemeClr val="tx1"/>
                </a:solidFill>
              </a:rPr>
              <a:t>Ionic Bonding</a:t>
            </a:r>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p:spPr>
        <p:txBody>
          <a:bodyPr/>
          <a:lstStyle/>
          <a:p>
            <a:pPr eaLnBrk="1" hangingPunct="1"/>
            <a:r>
              <a:rPr lang="en-GB" altLang="en-US" b="1" smtClean="0">
                <a:latin typeface="Arial" panose="020B0604020202020204" pitchFamily="34" charset="0"/>
              </a:rPr>
              <a:t>Teacher notes</a:t>
            </a:r>
          </a:p>
          <a:p>
            <a:pPr eaLnBrk="1" hangingPunct="1"/>
            <a:r>
              <a:rPr lang="en-GB" altLang="en-US" smtClean="0">
                <a:latin typeface="Arial" panose="020B0604020202020204" pitchFamily="34" charset="0"/>
              </a:rPr>
              <a:t>This true-or-false activity could be used as a plenary or revision exercise on the properties of ionic compounds, or at the start of the lesson to gauge students’ existing knowledge of the subject matter. Coloured traffic light cards (red = false, yellow = don’t know, green = true) could be used to make this a whole-class exercise.</a:t>
            </a:r>
          </a:p>
        </p:txBody>
      </p:sp>
    </p:spTree>
    <p:extLst>
      <p:ext uri="{BB962C8B-B14F-4D97-AF65-F5344CB8AC3E}">
        <p14:creationId xmlns:p14="http://schemas.microsoft.com/office/powerpoint/2010/main" val="3508643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9471C1-6A74-40F9-B09F-0F659CEC738E}" type="datetimeFigureOut">
              <a:rPr lang="en-US" smtClean="0"/>
              <a:t>4/25/2016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595597-BAF5-4733-9811-2FC874DA8BD9}" type="slidenum">
              <a:rPr lang="en-US" smtClean="0"/>
              <a:t>‹#›</a:t>
            </a:fld>
            <a:endParaRPr lang="en-US"/>
          </a:p>
        </p:txBody>
      </p:sp>
    </p:spTree>
    <p:extLst>
      <p:ext uri="{BB962C8B-B14F-4D97-AF65-F5344CB8AC3E}">
        <p14:creationId xmlns:p14="http://schemas.microsoft.com/office/powerpoint/2010/main" val="4219637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9471C1-6A74-40F9-B09F-0F659CEC738E}" type="datetimeFigureOut">
              <a:rPr lang="en-US" smtClean="0"/>
              <a:t>4/25/2016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595597-BAF5-4733-9811-2FC874DA8BD9}" type="slidenum">
              <a:rPr lang="en-US" smtClean="0"/>
              <a:t>‹#›</a:t>
            </a:fld>
            <a:endParaRPr lang="en-US"/>
          </a:p>
        </p:txBody>
      </p:sp>
    </p:spTree>
    <p:extLst>
      <p:ext uri="{BB962C8B-B14F-4D97-AF65-F5344CB8AC3E}">
        <p14:creationId xmlns:p14="http://schemas.microsoft.com/office/powerpoint/2010/main" val="564465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9471C1-6A74-40F9-B09F-0F659CEC738E}" type="datetimeFigureOut">
              <a:rPr lang="en-US" smtClean="0"/>
              <a:t>4/25/2016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595597-BAF5-4733-9811-2FC874DA8BD9}" type="slidenum">
              <a:rPr lang="en-US" smtClean="0"/>
              <a:t>‹#›</a:t>
            </a:fld>
            <a:endParaRPr lang="en-US"/>
          </a:p>
        </p:txBody>
      </p:sp>
    </p:spTree>
    <p:extLst>
      <p:ext uri="{BB962C8B-B14F-4D97-AF65-F5344CB8AC3E}">
        <p14:creationId xmlns:p14="http://schemas.microsoft.com/office/powerpoint/2010/main" val="22831252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35783955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1898548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7911104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8385548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645214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en-GB"/>
          </a:p>
        </p:txBody>
      </p:sp>
    </p:spTree>
    <p:extLst>
      <p:ext uri="{BB962C8B-B14F-4D97-AF65-F5344CB8AC3E}">
        <p14:creationId xmlns:p14="http://schemas.microsoft.com/office/powerpoint/2010/main" val="34137805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48306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56272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9471C1-6A74-40F9-B09F-0F659CEC738E}" type="datetimeFigureOut">
              <a:rPr lang="en-US" smtClean="0"/>
              <a:t>4/25/2016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595597-BAF5-4733-9811-2FC874DA8BD9}" type="slidenum">
              <a:rPr lang="en-US" smtClean="0"/>
              <a:t>‹#›</a:t>
            </a:fld>
            <a:endParaRPr lang="en-US"/>
          </a:p>
        </p:txBody>
      </p:sp>
    </p:spTree>
    <p:extLst>
      <p:ext uri="{BB962C8B-B14F-4D97-AF65-F5344CB8AC3E}">
        <p14:creationId xmlns:p14="http://schemas.microsoft.com/office/powerpoint/2010/main" val="220708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4536191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1600201"/>
            <a:ext cx="109728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7731741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274639"/>
            <a:ext cx="80264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790566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9471C1-6A74-40F9-B09F-0F659CEC738E}" type="datetimeFigureOut">
              <a:rPr lang="en-US" smtClean="0"/>
              <a:t>4/25/2016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595597-BAF5-4733-9811-2FC874DA8BD9}" type="slidenum">
              <a:rPr lang="en-US" smtClean="0"/>
              <a:t>‹#›</a:t>
            </a:fld>
            <a:endParaRPr lang="en-US"/>
          </a:p>
        </p:txBody>
      </p:sp>
    </p:spTree>
    <p:extLst>
      <p:ext uri="{BB962C8B-B14F-4D97-AF65-F5344CB8AC3E}">
        <p14:creationId xmlns:p14="http://schemas.microsoft.com/office/powerpoint/2010/main" val="16054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9471C1-6A74-40F9-B09F-0F659CEC738E}" type="datetimeFigureOut">
              <a:rPr lang="en-US" smtClean="0"/>
              <a:t>4/25/2016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595597-BAF5-4733-9811-2FC874DA8BD9}" type="slidenum">
              <a:rPr lang="en-US" smtClean="0"/>
              <a:t>‹#›</a:t>
            </a:fld>
            <a:endParaRPr lang="en-US"/>
          </a:p>
        </p:txBody>
      </p:sp>
    </p:spTree>
    <p:extLst>
      <p:ext uri="{BB962C8B-B14F-4D97-AF65-F5344CB8AC3E}">
        <p14:creationId xmlns:p14="http://schemas.microsoft.com/office/powerpoint/2010/main" val="4211901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9471C1-6A74-40F9-B09F-0F659CEC738E}" type="datetimeFigureOut">
              <a:rPr lang="en-US" smtClean="0"/>
              <a:t>4/25/2016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595597-BAF5-4733-9811-2FC874DA8BD9}" type="slidenum">
              <a:rPr lang="en-US" smtClean="0"/>
              <a:t>‹#›</a:t>
            </a:fld>
            <a:endParaRPr lang="en-US"/>
          </a:p>
        </p:txBody>
      </p:sp>
    </p:spTree>
    <p:extLst>
      <p:ext uri="{BB962C8B-B14F-4D97-AF65-F5344CB8AC3E}">
        <p14:creationId xmlns:p14="http://schemas.microsoft.com/office/powerpoint/2010/main" val="1335455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9471C1-6A74-40F9-B09F-0F659CEC738E}" type="datetimeFigureOut">
              <a:rPr lang="en-US" smtClean="0"/>
              <a:t>4/25/2016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595597-BAF5-4733-9811-2FC874DA8BD9}" type="slidenum">
              <a:rPr lang="en-US" smtClean="0"/>
              <a:t>‹#›</a:t>
            </a:fld>
            <a:endParaRPr lang="en-US"/>
          </a:p>
        </p:txBody>
      </p:sp>
    </p:spTree>
    <p:extLst>
      <p:ext uri="{BB962C8B-B14F-4D97-AF65-F5344CB8AC3E}">
        <p14:creationId xmlns:p14="http://schemas.microsoft.com/office/powerpoint/2010/main" val="216049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9471C1-6A74-40F9-B09F-0F659CEC738E}" type="datetimeFigureOut">
              <a:rPr lang="en-US" smtClean="0"/>
              <a:t>4/25/2016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595597-BAF5-4733-9811-2FC874DA8BD9}" type="slidenum">
              <a:rPr lang="en-US" smtClean="0"/>
              <a:t>‹#›</a:t>
            </a:fld>
            <a:endParaRPr lang="en-US"/>
          </a:p>
        </p:txBody>
      </p:sp>
    </p:spTree>
    <p:extLst>
      <p:ext uri="{BB962C8B-B14F-4D97-AF65-F5344CB8AC3E}">
        <p14:creationId xmlns:p14="http://schemas.microsoft.com/office/powerpoint/2010/main" val="2207330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9471C1-6A74-40F9-B09F-0F659CEC738E}" type="datetimeFigureOut">
              <a:rPr lang="en-US" smtClean="0"/>
              <a:t>4/25/2016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595597-BAF5-4733-9811-2FC874DA8BD9}" type="slidenum">
              <a:rPr lang="en-US" smtClean="0"/>
              <a:t>‹#›</a:t>
            </a:fld>
            <a:endParaRPr lang="en-US"/>
          </a:p>
        </p:txBody>
      </p:sp>
    </p:spTree>
    <p:extLst>
      <p:ext uri="{BB962C8B-B14F-4D97-AF65-F5344CB8AC3E}">
        <p14:creationId xmlns:p14="http://schemas.microsoft.com/office/powerpoint/2010/main" val="1333855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9471C1-6A74-40F9-B09F-0F659CEC738E}" type="datetimeFigureOut">
              <a:rPr lang="en-US" smtClean="0"/>
              <a:t>4/25/2016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595597-BAF5-4733-9811-2FC874DA8BD9}" type="slidenum">
              <a:rPr lang="en-US" smtClean="0"/>
              <a:t>‹#›</a:t>
            </a:fld>
            <a:endParaRPr lang="en-US"/>
          </a:p>
        </p:txBody>
      </p:sp>
    </p:spTree>
    <p:extLst>
      <p:ext uri="{BB962C8B-B14F-4D97-AF65-F5344CB8AC3E}">
        <p14:creationId xmlns:p14="http://schemas.microsoft.com/office/powerpoint/2010/main" val="2633536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9471C1-6A74-40F9-B09F-0F659CEC738E}" type="datetimeFigureOut">
              <a:rPr lang="en-US" smtClean="0"/>
              <a:t>4/25/2016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595597-BAF5-4733-9811-2FC874DA8BD9}" type="slidenum">
              <a:rPr lang="en-US" smtClean="0"/>
              <a:t>‹#›</a:t>
            </a:fld>
            <a:endParaRPr lang="en-US"/>
          </a:p>
        </p:txBody>
      </p:sp>
    </p:spTree>
    <p:extLst>
      <p:ext uri="{BB962C8B-B14F-4D97-AF65-F5344CB8AC3E}">
        <p14:creationId xmlns:p14="http://schemas.microsoft.com/office/powerpoint/2010/main" val="14507328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8" name="Picture 7" descr="CA2_ionic_title_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12183533" cy="685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3" descr="back_arrow_trans">
            <a:hlinkClick r:id="" action="ppaction://hlinkshowjump?jump=previousslide"/>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43934" y="6167439"/>
            <a:ext cx="840317"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4" descr="forward_arrow_colour">
            <a:hlinkClick r:id="" action="ppaction://hlinkshowjump?jump=nextslide"/>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1262785" y="6167439"/>
            <a:ext cx="840316"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1" name="Text Box 5"/>
          <p:cNvSpPr txBox="1">
            <a:spLocks noChangeArrowheads="1"/>
          </p:cNvSpPr>
          <p:nvPr userDrawn="1"/>
        </p:nvSpPr>
        <p:spPr bwMode="auto">
          <a:xfrm>
            <a:off x="1195918" y="6654801"/>
            <a:ext cx="87418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rgbClr val="010066"/>
                </a:solidFill>
                <a:latin typeface="Arial" panose="020B0604020202020204" pitchFamily="34" charset="0"/>
              </a:defRPr>
            </a:lvl1pPr>
            <a:lvl2pPr marL="742950" indent="-285750">
              <a:defRPr sz="2400">
                <a:solidFill>
                  <a:srgbClr val="010066"/>
                </a:solidFill>
                <a:latin typeface="Arial" panose="020B0604020202020204" pitchFamily="34" charset="0"/>
              </a:defRPr>
            </a:lvl2pPr>
            <a:lvl3pPr marL="1143000" indent="-228600">
              <a:defRPr sz="2400">
                <a:solidFill>
                  <a:srgbClr val="010066"/>
                </a:solidFill>
                <a:latin typeface="Arial" panose="020B0604020202020204" pitchFamily="34" charset="0"/>
              </a:defRPr>
            </a:lvl3pPr>
            <a:lvl4pPr marL="1600200" indent="-228600">
              <a:defRPr sz="2400">
                <a:solidFill>
                  <a:srgbClr val="010066"/>
                </a:solidFill>
                <a:latin typeface="Arial" panose="020B0604020202020204" pitchFamily="34" charset="0"/>
              </a:defRPr>
            </a:lvl4pPr>
            <a:lvl5pPr marL="2057400" indent="-22860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algn="ctr" fontAlgn="base">
              <a:spcBef>
                <a:spcPct val="50000"/>
              </a:spcBef>
              <a:spcAft>
                <a:spcPct val="0"/>
              </a:spcAft>
              <a:defRPr/>
            </a:pPr>
            <a:fld id="{0B9FCD2C-D4FF-4538-B227-07D9BAA260E5}" type="slidenum">
              <a:rPr lang="en-GB" altLang="en-US" sz="1000" smtClean="0">
                <a:solidFill>
                  <a:srgbClr val="5B0091"/>
                </a:solidFill>
                <a:cs typeface="Arial" panose="020B0604020202020204" pitchFamily="34" charset="0"/>
              </a:rPr>
              <a:pPr algn="ctr" fontAlgn="base">
                <a:spcBef>
                  <a:spcPct val="50000"/>
                </a:spcBef>
                <a:spcAft>
                  <a:spcPct val="0"/>
                </a:spcAft>
                <a:defRPr/>
              </a:pPr>
              <a:t>‹#›</a:t>
            </a:fld>
            <a:r>
              <a:rPr lang="en-GB" altLang="en-US" sz="1000" smtClean="0">
                <a:solidFill>
                  <a:srgbClr val="5B0091"/>
                </a:solidFill>
                <a:cs typeface="Arial" panose="020B0604020202020204" pitchFamily="34" charset="0"/>
              </a:rPr>
              <a:t> of 50</a:t>
            </a:r>
          </a:p>
        </p:txBody>
      </p:sp>
      <p:sp>
        <p:nvSpPr>
          <p:cNvPr id="14342" name="Text Box 6"/>
          <p:cNvSpPr txBox="1">
            <a:spLocks noChangeArrowheads="1"/>
          </p:cNvSpPr>
          <p:nvPr userDrawn="1"/>
        </p:nvSpPr>
        <p:spPr bwMode="auto">
          <a:xfrm>
            <a:off x="8593667" y="6654801"/>
            <a:ext cx="2844800"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rgbClr val="010066"/>
                </a:solidFill>
                <a:latin typeface="Arial" charset="0"/>
              </a:defRPr>
            </a:lvl1pPr>
            <a:lvl2pPr marL="742950" indent="-285750">
              <a:defRPr sz="2400">
                <a:solidFill>
                  <a:srgbClr val="010066"/>
                </a:solidFill>
                <a:latin typeface="Arial" charset="0"/>
              </a:defRPr>
            </a:lvl2pPr>
            <a:lvl3pPr marL="1143000" indent="-228600">
              <a:defRPr sz="2400">
                <a:solidFill>
                  <a:srgbClr val="010066"/>
                </a:solidFill>
                <a:latin typeface="Arial" charset="0"/>
              </a:defRPr>
            </a:lvl3pPr>
            <a:lvl4pPr marL="1600200" indent="-228600">
              <a:defRPr sz="2400">
                <a:solidFill>
                  <a:srgbClr val="010066"/>
                </a:solidFill>
                <a:latin typeface="Arial" charset="0"/>
              </a:defRPr>
            </a:lvl4pPr>
            <a:lvl5pPr marL="2057400" indent="-228600">
              <a:defRPr sz="2400">
                <a:solidFill>
                  <a:srgbClr val="010066"/>
                </a:solidFill>
                <a:latin typeface="Arial" charset="0"/>
              </a:defRPr>
            </a:lvl5pPr>
            <a:lvl6pPr marL="2514600" indent="-228600" eaLnBrk="0" fontAlgn="base" hangingPunct="0">
              <a:spcBef>
                <a:spcPct val="50000"/>
              </a:spcBef>
              <a:spcAft>
                <a:spcPct val="0"/>
              </a:spcAft>
              <a:defRPr sz="2400">
                <a:solidFill>
                  <a:srgbClr val="010066"/>
                </a:solidFill>
                <a:latin typeface="Arial" charset="0"/>
              </a:defRPr>
            </a:lvl6pPr>
            <a:lvl7pPr marL="2971800" indent="-228600" eaLnBrk="0" fontAlgn="base" hangingPunct="0">
              <a:spcBef>
                <a:spcPct val="50000"/>
              </a:spcBef>
              <a:spcAft>
                <a:spcPct val="0"/>
              </a:spcAft>
              <a:defRPr sz="2400">
                <a:solidFill>
                  <a:srgbClr val="010066"/>
                </a:solidFill>
                <a:latin typeface="Arial" charset="0"/>
              </a:defRPr>
            </a:lvl7pPr>
            <a:lvl8pPr marL="3429000" indent="-228600" eaLnBrk="0" fontAlgn="base" hangingPunct="0">
              <a:spcBef>
                <a:spcPct val="50000"/>
              </a:spcBef>
              <a:spcAft>
                <a:spcPct val="0"/>
              </a:spcAft>
              <a:defRPr sz="2400">
                <a:solidFill>
                  <a:srgbClr val="010066"/>
                </a:solidFill>
                <a:latin typeface="Arial" charset="0"/>
              </a:defRPr>
            </a:lvl8pPr>
            <a:lvl9pPr marL="3886200" indent="-228600" eaLnBrk="0" fontAlgn="base" hangingPunct="0">
              <a:spcBef>
                <a:spcPct val="50000"/>
              </a:spcBef>
              <a:spcAft>
                <a:spcPct val="0"/>
              </a:spcAft>
              <a:defRPr sz="2400">
                <a:solidFill>
                  <a:srgbClr val="010066"/>
                </a:solidFill>
                <a:latin typeface="Arial" charset="0"/>
              </a:defRPr>
            </a:lvl9pPr>
          </a:lstStyle>
          <a:p>
            <a:pPr algn="r" eaLnBrk="0" fontAlgn="base" hangingPunct="0">
              <a:spcBef>
                <a:spcPct val="0"/>
              </a:spcBef>
              <a:spcAft>
                <a:spcPct val="0"/>
              </a:spcAft>
              <a:defRPr/>
            </a:pPr>
            <a:r>
              <a:rPr lang="en-GB" sz="1000" smtClean="0">
                <a:solidFill>
                  <a:srgbClr val="5B0091"/>
                </a:solidFill>
                <a:cs typeface="Arial" charset="0"/>
              </a:rPr>
              <a:t>© Boardworks Ltd 2007</a:t>
            </a:r>
          </a:p>
        </p:txBody>
      </p:sp>
    </p:spTree>
    <p:extLst>
      <p:ext uri="{BB962C8B-B14F-4D97-AF65-F5344CB8AC3E}">
        <p14:creationId xmlns:p14="http://schemas.microsoft.com/office/powerpoint/2010/main" val="29599487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13.xml"/><Relationship Id="rId7" Type="http://schemas.openxmlformats.org/officeDocument/2006/relationships/image" Target="../media/image13.png"/><Relationship Id="rId2" Type="http://schemas.openxmlformats.org/officeDocument/2006/relationships/control" Target="../activeX/activeX2.xml"/><Relationship Id="rId1" Type="http://schemas.openxmlformats.org/officeDocument/2006/relationships/vmlDrawing" Target="../drawings/vmlDrawing2.vml"/><Relationship Id="rId6" Type="http://schemas.openxmlformats.org/officeDocument/2006/relationships/image" Target="../media/image3.png"/><Relationship Id="rId5" Type="http://schemas.openxmlformats.org/officeDocument/2006/relationships/image" Target="../media/image12.png"/><Relationship Id="rId4"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60338"/>
            <a:ext cx="9144000" cy="1143000"/>
          </a:xfrm>
        </p:spPr>
        <p:txBody>
          <a:bodyPr rtlCol="0">
            <a:normAutofit fontScale="90000"/>
          </a:bodyPr>
          <a:lstStyle/>
          <a:p>
            <a:pPr eaLnBrk="1" fontAlgn="auto" hangingPunct="1">
              <a:spcAft>
                <a:spcPts val="0"/>
              </a:spcAft>
              <a:defRPr/>
            </a:pPr>
            <a:r>
              <a:rPr lang="en-GB" sz="4000" b="1" dirty="0">
                <a:solidFill>
                  <a:srgbClr val="0070C0"/>
                </a:solidFill>
              </a:rPr>
              <a:t>Lesson 3 </a:t>
            </a:r>
            <a:br>
              <a:rPr lang="en-GB" sz="4000" b="1" dirty="0">
                <a:solidFill>
                  <a:srgbClr val="0070C0"/>
                </a:solidFill>
              </a:rPr>
            </a:br>
            <a:r>
              <a:rPr lang="en-GB" sz="4000" b="1" dirty="0">
                <a:solidFill>
                  <a:srgbClr val="0070C0"/>
                </a:solidFill>
              </a:rPr>
              <a:t>Properties of Ionic Compounds</a:t>
            </a:r>
            <a:endParaRPr lang="en-GB" b="1" dirty="0" smtClean="0">
              <a:solidFill>
                <a:srgbClr val="0070C0"/>
              </a:solidFill>
            </a:endParaRPr>
          </a:p>
        </p:txBody>
      </p:sp>
      <p:sp>
        <p:nvSpPr>
          <p:cNvPr id="3" name="Content Placeholder 2"/>
          <p:cNvSpPr>
            <a:spLocks noGrp="1"/>
          </p:cNvSpPr>
          <p:nvPr>
            <p:ph idx="1"/>
          </p:nvPr>
        </p:nvSpPr>
        <p:spPr>
          <a:xfrm>
            <a:off x="818605" y="1303338"/>
            <a:ext cx="10554789" cy="5219700"/>
          </a:xfrm>
        </p:spPr>
        <p:txBody>
          <a:bodyPr vert="horz" wrap="square" lIns="91440" tIns="45720" rIns="91440" bIns="45720" numCol="1" anchor="t" anchorCtr="0" compatLnSpc="1">
            <a:prstTxWarp prst="textNoShape">
              <a:avLst/>
            </a:prstTxWarp>
            <a:noAutofit/>
          </a:bodyPr>
          <a:lstStyle/>
          <a:p>
            <a:pPr marL="0" indent="0" eaLnBrk="1" hangingPunct="1">
              <a:lnSpc>
                <a:spcPct val="90000"/>
              </a:lnSpc>
              <a:buNone/>
            </a:pPr>
            <a:r>
              <a:rPr lang="en-GB" altLang="en-US" sz="3600" dirty="0"/>
              <a:t>Learning Objectives:</a:t>
            </a:r>
          </a:p>
          <a:p>
            <a:pPr marL="514350" indent="-514350" eaLnBrk="1" hangingPunct="1">
              <a:lnSpc>
                <a:spcPct val="90000"/>
              </a:lnSpc>
              <a:buFont typeface="+mj-lt"/>
              <a:buAutoNum type="arabicPeriod"/>
            </a:pPr>
            <a:r>
              <a:rPr lang="en-GB" altLang="en-US" sz="3600" dirty="0"/>
              <a:t>Recall the properties of ionic compounds.</a:t>
            </a:r>
          </a:p>
          <a:p>
            <a:pPr marL="514350" indent="-514350" eaLnBrk="1" hangingPunct="1">
              <a:lnSpc>
                <a:spcPct val="90000"/>
              </a:lnSpc>
              <a:buFont typeface="+mj-lt"/>
              <a:buAutoNum type="arabicPeriod"/>
            </a:pPr>
            <a:r>
              <a:rPr lang="en-GB" altLang="en-US" sz="3600" dirty="0"/>
              <a:t>Describe the lattice structure of ionic compounds.</a:t>
            </a:r>
          </a:p>
          <a:p>
            <a:pPr marL="514350" indent="-514350" eaLnBrk="1" hangingPunct="1">
              <a:lnSpc>
                <a:spcPct val="90000"/>
              </a:lnSpc>
              <a:buFont typeface="+mj-lt"/>
              <a:buAutoNum type="arabicPeriod"/>
            </a:pPr>
            <a:r>
              <a:rPr lang="en-GB" altLang="en-US" sz="3600" dirty="0"/>
              <a:t>Explain how electrostatic forces between ions affect the melting and boiling points of ionic compounds.</a:t>
            </a:r>
          </a:p>
          <a:p>
            <a:pPr marL="514350" indent="-514350" eaLnBrk="1" hangingPunct="1">
              <a:lnSpc>
                <a:spcPct val="90000"/>
              </a:lnSpc>
              <a:buFont typeface="+mj-lt"/>
              <a:buAutoNum type="arabicPeriod"/>
            </a:pPr>
            <a:r>
              <a:rPr lang="en-GB" altLang="en-US" sz="3600" dirty="0"/>
              <a:t>Explain why ionic compounds conduct electricity when dissolved or molten but not when solid.</a:t>
            </a:r>
          </a:p>
        </p:txBody>
      </p:sp>
    </p:spTree>
    <p:extLst>
      <p:ext uri="{BB962C8B-B14F-4D97-AF65-F5344CB8AC3E}">
        <p14:creationId xmlns:p14="http://schemas.microsoft.com/office/powerpoint/2010/main" val="28424908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 Properties of Ionic Compounds</a:t>
            </a:r>
            <a:endParaRPr lang="en-US" dirty="0"/>
          </a:p>
        </p:txBody>
      </p:sp>
      <p:sp>
        <p:nvSpPr>
          <p:cNvPr id="3" name="Content Placeholder 2"/>
          <p:cNvSpPr>
            <a:spLocks noGrp="1"/>
          </p:cNvSpPr>
          <p:nvPr>
            <p:ph idx="1"/>
          </p:nvPr>
        </p:nvSpPr>
        <p:spPr/>
        <p:txBody>
          <a:bodyPr/>
          <a:lstStyle/>
          <a:p>
            <a:r>
              <a:rPr lang="en-US" dirty="0" smtClean="0"/>
              <a:t>We are going to investigate the following properties:</a:t>
            </a:r>
          </a:p>
          <a:p>
            <a:pPr lvl="1"/>
            <a:r>
              <a:rPr lang="en-US" sz="3600" dirty="0" smtClean="0"/>
              <a:t>Melting point</a:t>
            </a:r>
          </a:p>
          <a:p>
            <a:pPr lvl="1"/>
            <a:r>
              <a:rPr lang="en-US" sz="3600" dirty="0" smtClean="0"/>
              <a:t>Electrical conductivity</a:t>
            </a:r>
          </a:p>
          <a:p>
            <a:pPr lvl="1"/>
            <a:r>
              <a:rPr lang="en-US" sz="3600" dirty="0" smtClean="0"/>
              <a:t>Malleability</a:t>
            </a:r>
            <a:endParaRPr lang="en-US" sz="3600" dirty="0"/>
          </a:p>
        </p:txBody>
      </p:sp>
    </p:spTree>
    <p:extLst>
      <p:ext uri="{BB962C8B-B14F-4D97-AF65-F5344CB8AC3E}">
        <p14:creationId xmlns:p14="http://schemas.microsoft.com/office/powerpoint/2010/main" val="3377337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10795" name="Picture 171" descr="ionic_lattice_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0338" y="2755901"/>
            <a:ext cx="2024062" cy="202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Rectangle 65"/>
          <p:cNvSpPr>
            <a:spLocks noGrp="1" noChangeArrowheads="1"/>
          </p:cNvSpPr>
          <p:nvPr>
            <p:ph type="title"/>
          </p:nvPr>
        </p:nvSpPr>
        <p:spPr>
          <a:xfrm>
            <a:off x="2056607" y="120650"/>
            <a:ext cx="8229600" cy="1143001"/>
          </a:xfrm>
          <a:noFill/>
        </p:spPr>
        <p:txBody>
          <a:bodyPr/>
          <a:lstStyle/>
          <a:p>
            <a:pPr eaLnBrk="1" hangingPunct="1"/>
            <a:r>
              <a:rPr lang="en-GB" altLang="en-US" dirty="0" smtClean="0"/>
              <a:t>1. What is an ionic lattice?</a:t>
            </a:r>
          </a:p>
        </p:txBody>
      </p:sp>
      <p:sp>
        <p:nvSpPr>
          <p:cNvPr id="20484" name="Rectangle 66"/>
          <p:cNvSpPr>
            <a:spLocks noChangeArrowheads="1"/>
          </p:cNvSpPr>
          <p:nvPr/>
        </p:nvSpPr>
        <p:spPr bwMode="auto">
          <a:xfrm>
            <a:off x="2079626" y="977040"/>
            <a:ext cx="839787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Tx/>
              <a:buNone/>
            </a:pPr>
            <a:r>
              <a:rPr lang="en-GB" altLang="en-US" sz="2400" dirty="0">
                <a:solidFill>
                  <a:srgbClr val="010066"/>
                </a:solidFill>
                <a:latin typeface="Arial" panose="020B0604020202020204" pitchFamily="34" charset="0"/>
              </a:rPr>
              <a:t>In an ionic compound, millions and millions of ions are packed together in a regular cubic arrangement, joined by ionic bonds. </a:t>
            </a:r>
          </a:p>
        </p:txBody>
      </p:sp>
      <p:pic>
        <p:nvPicPr>
          <p:cNvPr id="410793" name="Picture 169" descr="ionic_lattic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6538" y="2794001"/>
            <a:ext cx="2024062" cy="202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94" name="Picture 170" descr="ionic_lattice_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65438" y="2959101"/>
            <a:ext cx="2024062" cy="202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96" name="Picture 172" descr="ionic_lattic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17838" y="3009901"/>
            <a:ext cx="2024062" cy="202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97" name="Picture 173" descr="ionic_lattice_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44838" y="3175001"/>
            <a:ext cx="2024062" cy="202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98" name="Picture 174" descr="ionic_lattic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22638" y="3238501"/>
            <a:ext cx="2024062" cy="202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799" name="AutoShape 175"/>
          <p:cNvSpPr>
            <a:spLocks noChangeArrowheads="1"/>
          </p:cNvSpPr>
          <p:nvPr/>
        </p:nvSpPr>
        <p:spPr bwMode="auto">
          <a:xfrm>
            <a:off x="5346700" y="3779839"/>
            <a:ext cx="877888" cy="427037"/>
          </a:xfrm>
          <a:prstGeom prst="rightArrow">
            <a:avLst>
              <a:gd name="adj1" fmla="val 50000"/>
              <a:gd name="adj2" fmla="val 61549"/>
            </a:avLst>
          </a:prstGeom>
          <a:solidFill>
            <a:srgbClr val="FF6600"/>
          </a:solidFill>
          <a:ln>
            <a:noFill/>
          </a:ln>
          <a:effectLst>
            <a:outerShdw dist="40161" dir="4293903" algn="ctr" rotWithShape="0">
              <a:srgbClr val="5F5F5F">
                <a:alpha val="50000"/>
              </a:srgbClr>
            </a:outerShdw>
          </a:effectLst>
          <a:extLst>
            <a:ext uri="{91240B29-F687-4F45-9708-019B960494DF}">
              <a14:hiddenLine xmlns:a14="http://schemas.microsoft.com/office/drawing/2010/main" w="25400">
                <a:solidFill>
                  <a:srgbClr val="4D4D4D"/>
                </a:solidFill>
                <a:miter lim="800000"/>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endParaRPr lang="en-GB" altLang="en-US" sz="2400">
              <a:solidFill>
                <a:srgbClr val="010066"/>
              </a:solidFill>
              <a:latin typeface="Arial" panose="020B0604020202020204" pitchFamily="34" charset="0"/>
            </a:endParaRPr>
          </a:p>
        </p:txBody>
      </p:sp>
      <p:sp>
        <p:nvSpPr>
          <p:cNvPr id="410809" name="AutoShape 185"/>
          <p:cNvSpPr>
            <a:spLocks noChangeArrowheads="1"/>
          </p:cNvSpPr>
          <p:nvPr/>
        </p:nvSpPr>
        <p:spPr bwMode="auto">
          <a:xfrm rot="10800000">
            <a:off x="2297114" y="3779839"/>
            <a:ext cx="904875" cy="427037"/>
          </a:xfrm>
          <a:prstGeom prst="rightArrow">
            <a:avLst>
              <a:gd name="adj1" fmla="val 50000"/>
              <a:gd name="adj2" fmla="val 63441"/>
            </a:avLst>
          </a:prstGeom>
          <a:solidFill>
            <a:srgbClr val="FF6600"/>
          </a:solidFill>
          <a:ln>
            <a:noFill/>
          </a:ln>
          <a:effectLst>
            <a:outerShdw dist="40161" dir="4293903" algn="ctr" rotWithShape="0">
              <a:srgbClr val="5F5F5F">
                <a:alpha val="50000"/>
              </a:srgbClr>
            </a:outerShdw>
          </a:effectLst>
          <a:extLst>
            <a:ext uri="{91240B29-F687-4F45-9708-019B960494DF}">
              <a14:hiddenLine xmlns:a14="http://schemas.microsoft.com/office/drawing/2010/main" w="25400">
                <a:solidFill>
                  <a:srgbClr val="4D4D4D"/>
                </a:solidFill>
                <a:miter lim="800000"/>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endParaRPr lang="en-GB" altLang="en-US" sz="2400">
              <a:solidFill>
                <a:srgbClr val="010066"/>
              </a:solidFill>
              <a:latin typeface="Arial" panose="020B0604020202020204" pitchFamily="34" charset="0"/>
            </a:endParaRPr>
          </a:p>
        </p:txBody>
      </p:sp>
      <p:sp>
        <p:nvSpPr>
          <p:cNvPr id="410810" name="AutoShape 186"/>
          <p:cNvSpPr>
            <a:spLocks noChangeArrowheads="1"/>
          </p:cNvSpPr>
          <p:nvPr/>
        </p:nvSpPr>
        <p:spPr bwMode="auto">
          <a:xfrm rot="-5400000">
            <a:off x="3639345" y="2434432"/>
            <a:ext cx="827087" cy="431800"/>
          </a:xfrm>
          <a:prstGeom prst="rightArrow">
            <a:avLst>
              <a:gd name="adj1" fmla="val 50000"/>
              <a:gd name="adj2" fmla="val 57348"/>
            </a:avLst>
          </a:prstGeom>
          <a:solidFill>
            <a:srgbClr val="FF6600"/>
          </a:solidFill>
          <a:ln>
            <a:noFill/>
          </a:ln>
          <a:effectLst>
            <a:outerShdw dist="40161" dir="4293903" algn="ctr" rotWithShape="0">
              <a:srgbClr val="5F5F5F">
                <a:alpha val="50000"/>
              </a:srgbClr>
            </a:outerShdw>
          </a:effectLst>
          <a:extLst>
            <a:ext uri="{91240B29-F687-4F45-9708-019B960494DF}">
              <a14:hiddenLine xmlns:a14="http://schemas.microsoft.com/office/drawing/2010/main" w="25400">
                <a:solidFill>
                  <a:srgbClr val="4D4D4D"/>
                </a:solidFill>
                <a:miter lim="800000"/>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endParaRPr lang="en-GB" altLang="en-US" sz="2400">
              <a:solidFill>
                <a:srgbClr val="010066"/>
              </a:solidFill>
              <a:latin typeface="Arial" panose="020B0604020202020204" pitchFamily="34" charset="0"/>
            </a:endParaRPr>
          </a:p>
        </p:txBody>
      </p:sp>
      <p:sp>
        <p:nvSpPr>
          <p:cNvPr id="410811" name="AutoShape 187"/>
          <p:cNvSpPr>
            <a:spLocks noChangeArrowheads="1"/>
          </p:cNvSpPr>
          <p:nvPr/>
        </p:nvSpPr>
        <p:spPr bwMode="auto">
          <a:xfrm rot="5400000">
            <a:off x="3652838" y="5418138"/>
            <a:ext cx="800100" cy="431800"/>
          </a:xfrm>
          <a:prstGeom prst="rightArrow">
            <a:avLst>
              <a:gd name="adj1" fmla="val 50000"/>
              <a:gd name="adj2" fmla="val 55477"/>
            </a:avLst>
          </a:prstGeom>
          <a:solidFill>
            <a:srgbClr val="FF6600"/>
          </a:solidFill>
          <a:ln>
            <a:noFill/>
          </a:ln>
          <a:effectLst>
            <a:outerShdw dist="40161" dir="4293903" algn="ctr" rotWithShape="0">
              <a:srgbClr val="5F5F5F">
                <a:alpha val="50000"/>
              </a:srgbClr>
            </a:outerShdw>
          </a:effectLst>
          <a:extLst>
            <a:ext uri="{91240B29-F687-4F45-9708-019B960494DF}">
              <a14:hiddenLine xmlns:a14="http://schemas.microsoft.com/office/drawing/2010/main" w="25400">
                <a:solidFill>
                  <a:srgbClr val="4D4D4D"/>
                </a:solidFill>
                <a:miter lim="800000"/>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endParaRPr lang="en-GB" altLang="en-US" sz="2400">
              <a:solidFill>
                <a:srgbClr val="010066"/>
              </a:solidFill>
              <a:latin typeface="Arial" panose="020B0604020202020204" pitchFamily="34" charset="0"/>
            </a:endParaRPr>
          </a:p>
        </p:txBody>
      </p:sp>
      <p:sp>
        <p:nvSpPr>
          <p:cNvPr id="410813" name="Rectangle 189"/>
          <p:cNvSpPr>
            <a:spLocks noChangeArrowheads="1"/>
          </p:cNvSpPr>
          <p:nvPr/>
        </p:nvSpPr>
        <p:spPr bwMode="auto">
          <a:xfrm>
            <a:off x="6430964" y="5092701"/>
            <a:ext cx="4046537" cy="1200329"/>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Tx/>
              <a:buNone/>
            </a:pPr>
            <a:r>
              <a:rPr lang="en-GB" altLang="en-US" sz="2400">
                <a:solidFill>
                  <a:srgbClr val="010066"/>
                </a:solidFill>
                <a:latin typeface="Arial" panose="020B0604020202020204" pitchFamily="34" charset="0"/>
              </a:rPr>
              <a:t>The structure of the ionic lattice affects the properties of the ionic compound.</a:t>
            </a:r>
          </a:p>
        </p:txBody>
      </p:sp>
      <p:sp>
        <p:nvSpPr>
          <p:cNvPr id="410814" name="Text Box 190"/>
          <p:cNvSpPr txBox="1">
            <a:spLocks noChangeArrowheads="1"/>
          </p:cNvSpPr>
          <p:nvPr/>
        </p:nvSpPr>
        <p:spPr bwMode="auto">
          <a:xfrm>
            <a:off x="6430964" y="3290888"/>
            <a:ext cx="4046537" cy="156966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GB" altLang="en-US" sz="2400">
                <a:solidFill>
                  <a:srgbClr val="010066"/>
                </a:solidFill>
                <a:latin typeface="Arial" panose="020B0604020202020204" pitchFamily="34" charset="0"/>
              </a:rPr>
              <a:t>The ionic lattice will continue to build in this way until there are no more ions left to add.</a:t>
            </a:r>
          </a:p>
        </p:txBody>
      </p:sp>
      <p:pic>
        <p:nvPicPr>
          <p:cNvPr id="410815" name="Picture 191" descr="forward_arrow_colour">
            <a:hlinkClick r:id="" action="ppaction://hlinkshowjump?jump=nextslide"/>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71089" y="6167439"/>
            <a:ext cx="630237"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816" name="Rectangle 192"/>
          <p:cNvSpPr>
            <a:spLocks noChangeArrowheads="1"/>
          </p:cNvSpPr>
          <p:nvPr/>
        </p:nvSpPr>
        <p:spPr bwMode="auto">
          <a:xfrm>
            <a:off x="6430964" y="1917701"/>
            <a:ext cx="3221037" cy="1200329"/>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GB" altLang="en-US" sz="2400" dirty="0">
                <a:solidFill>
                  <a:srgbClr val="010066"/>
                </a:solidFill>
                <a:latin typeface="Arial" panose="020B0604020202020204" pitchFamily="34" charset="0"/>
              </a:rPr>
              <a:t>This forms a giant 3D structure called an </a:t>
            </a:r>
            <a:r>
              <a:rPr lang="en-GB" altLang="en-US" sz="2400" b="1" dirty="0">
                <a:solidFill>
                  <a:srgbClr val="FF6600"/>
                </a:solidFill>
                <a:latin typeface="Arial" panose="020B0604020202020204" pitchFamily="34" charset="0"/>
              </a:rPr>
              <a:t>ionic lattice</a:t>
            </a:r>
            <a:r>
              <a:rPr lang="en-GB" altLang="en-US" sz="2400" dirty="0">
                <a:solidFill>
                  <a:srgbClr val="010066"/>
                </a:solidFill>
                <a:latin typeface="Arial" panose="020B0604020202020204" pitchFamily="34" charset="0"/>
              </a:rPr>
              <a:t>.</a:t>
            </a:r>
          </a:p>
        </p:txBody>
      </p:sp>
    </p:spTree>
    <p:extLst>
      <p:ext uri="{BB962C8B-B14F-4D97-AF65-F5344CB8AC3E}">
        <p14:creationId xmlns:p14="http://schemas.microsoft.com/office/powerpoint/2010/main" val="7376991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10816"/>
                                        </p:tgtEl>
                                        <p:attrNameLst>
                                          <p:attrName>style.visibility</p:attrName>
                                        </p:attrNameLst>
                                      </p:cBhvr>
                                      <p:to>
                                        <p:strVal val="visible"/>
                                      </p:to>
                                    </p:set>
                                    <p:animEffect transition="in" filter="dissolve">
                                      <p:cBhvr>
                                        <p:cTn id="7" dur="500"/>
                                        <p:tgtEl>
                                          <p:spTgt spid="410816"/>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410796"/>
                                        </p:tgtEl>
                                        <p:attrNameLst>
                                          <p:attrName>style.visibility</p:attrName>
                                        </p:attrNameLst>
                                      </p:cBhvr>
                                      <p:to>
                                        <p:strVal val="visible"/>
                                      </p:to>
                                    </p:set>
                                    <p:animEffect transition="in" filter="wipe(left)">
                                      <p:cBhvr>
                                        <p:cTn id="11" dur="500"/>
                                        <p:tgtEl>
                                          <p:spTgt spid="410796"/>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410794"/>
                                        </p:tgtEl>
                                        <p:attrNameLst>
                                          <p:attrName>style.visibility</p:attrName>
                                        </p:attrNameLst>
                                      </p:cBhvr>
                                      <p:to>
                                        <p:strVal val="visible"/>
                                      </p:to>
                                    </p:set>
                                    <p:animEffect transition="in" filter="wipe(left)">
                                      <p:cBhvr>
                                        <p:cTn id="15" dur="500"/>
                                        <p:tgtEl>
                                          <p:spTgt spid="410794"/>
                                        </p:tgtEl>
                                      </p:cBhvr>
                                    </p:animEffect>
                                  </p:childTnLst>
                                </p:cTn>
                              </p:par>
                            </p:childTnLst>
                          </p:cTn>
                        </p:par>
                        <p:par>
                          <p:cTn id="16" fill="hold" nodeType="afterGroup">
                            <p:stCondLst>
                              <p:cond delay="1500"/>
                            </p:stCondLst>
                            <p:childTnLst>
                              <p:par>
                                <p:cTn id="17" presetID="22" presetClass="entr" presetSubtype="8" fill="hold" nodeType="afterEffect">
                                  <p:stCondLst>
                                    <p:cond delay="0"/>
                                  </p:stCondLst>
                                  <p:childTnLst>
                                    <p:set>
                                      <p:cBhvr>
                                        <p:cTn id="18" dur="1" fill="hold">
                                          <p:stCondLst>
                                            <p:cond delay="0"/>
                                          </p:stCondLst>
                                        </p:cTn>
                                        <p:tgtEl>
                                          <p:spTgt spid="410797"/>
                                        </p:tgtEl>
                                        <p:attrNameLst>
                                          <p:attrName>style.visibility</p:attrName>
                                        </p:attrNameLst>
                                      </p:cBhvr>
                                      <p:to>
                                        <p:strVal val="visible"/>
                                      </p:to>
                                    </p:set>
                                    <p:animEffect transition="in" filter="wipe(left)">
                                      <p:cBhvr>
                                        <p:cTn id="19" dur="500"/>
                                        <p:tgtEl>
                                          <p:spTgt spid="410797"/>
                                        </p:tgtEl>
                                      </p:cBhvr>
                                    </p:animEffect>
                                  </p:childTnLst>
                                </p:cTn>
                              </p:par>
                            </p:childTnLst>
                          </p:cTn>
                        </p:par>
                        <p:par>
                          <p:cTn id="20" fill="hold" nodeType="afterGroup">
                            <p:stCondLst>
                              <p:cond delay="2000"/>
                            </p:stCondLst>
                            <p:childTnLst>
                              <p:par>
                                <p:cTn id="21" presetID="22" presetClass="entr" presetSubtype="8" fill="hold" nodeType="afterEffect">
                                  <p:stCondLst>
                                    <p:cond delay="0"/>
                                  </p:stCondLst>
                                  <p:childTnLst>
                                    <p:set>
                                      <p:cBhvr>
                                        <p:cTn id="22" dur="1" fill="hold">
                                          <p:stCondLst>
                                            <p:cond delay="0"/>
                                          </p:stCondLst>
                                        </p:cTn>
                                        <p:tgtEl>
                                          <p:spTgt spid="410793"/>
                                        </p:tgtEl>
                                        <p:attrNameLst>
                                          <p:attrName>style.visibility</p:attrName>
                                        </p:attrNameLst>
                                      </p:cBhvr>
                                      <p:to>
                                        <p:strVal val="visible"/>
                                      </p:to>
                                    </p:set>
                                    <p:animEffect transition="in" filter="wipe(left)">
                                      <p:cBhvr>
                                        <p:cTn id="23" dur="500"/>
                                        <p:tgtEl>
                                          <p:spTgt spid="410793"/>
                                        </p:tgtEl>
                                      </p:cBhvr>
                                    </p:animEffect>
                                  </p:childTnLst>
                                </p:cTn>
                              </p:par>
                            </p:childTnLst>
                          </p:cTn>
                        </p:par>
                        <p:par>
                          <p:cTn id="24" fill="hold" nodeType="afterGroup">
                            <p:stCondLst>
                              <p:cond delay="2500"/>
                            </p:stCondLst>
                            <p:childTnLst>
                              <p:par>
                                <p:cTn id="25" presetID="22" presetClass="entr" presetSubtype="8" fill="hold" nodeType="afterEffect">
                                  <p:stCondLst>
                                    <p:cond delay="0"/>
                                  </p:stCondLst>
                                  <p:childTnLst>
                                    <p:set>
                                      <p:cBhvr>
                                        <p:cTn id="26" dur="1" fill="hold">
                                          <p:stCondLst>
                                            <p:cond delay="0"/>
                                          </p:stCondLst>
                                        </p:cTn>
                                        <p:tgtEl>
                                          <p:spTgt spid="410798"/>
                                        </p:tgtEl>
                                        <p:attrNameLst>
                                          <p:attrName>style.visibility</p:attrName>
                                        </p:attrNameLst>
                                      </p:cBhvr>
                                      <p:to>
                                        <p:strVal val="visible"/>
                                      </p:to>
                                    </p:set>
                                    <p:animEffect transition="in" filter="wipe(left)">
                                      <p:cBhvr>
                                        <p:cTn id="27" dur="500"/>
                                        <p:tgtEl>
                                          <p:spTgt spid="410798"/>
                                        </p:tgtEl>
                                      </p:cBhvr>
                                    </p:animEffect>
                                  </p:childTnLst>
                                </p:cTn>
                              </p:par>
                            </p:childTnLst>
                          </p:cTn>
                        </p:par>
                        <p:par>
                          <p:cTn id="28" fill="hold" nodeType="afterGroup">
                            <p:stCondLst>
                              <p:cond delay="3000"/>
                            </p:stCondLst>
                            <p:childTnLst>
                              <p:par>
                                <p:cTn id="29" presetID="22" presetClass="entr" presetSubtype="8" fill="hold" nodeType="afterEffect">
                                  <p:stCondLst>
                                    <p:cond delay="0"/>
                                  </p:stCondLst>
                                  <p:childTnLst>
                                    <p:set>
                                      <p:cBhvr>
                                        <p:cTn id="30" dur="1" fill="hold">
                                          <p:stCondLst>
                                            <p:cond delay="0"/>
                                          </p:stCondLst>
                                        </p:cTn>
                                        <p:tgtEl>
                                          <p:spTgt spid="410795"/>
                                        </p:tgtEl>
                                        <p:attrNameLst>
                                          <p:attrName>style.visibility</p:attrName>
                                        </p:attrNameLst>
                                      </p:cBhvr>
                                      <p:to>
                                        <p:strVal val="visible"/>
                                      </p:to>
                                    </p:set>
                                    <p:animEffect transition="in" filter="wipe(left)">
                                      <p:cBhvr>
                                        <p:cTn id="31" dur="500"/>
                                        <p:tgtEl>
                                          <p:spTgt spid="410795"/>
                                        </p:tgtEl>
                                      </p:cBhvr>
                                    </p:animEffect>
                                  </p:childTnLst>
                                </p:cTn>
                              </p:par>
                            </p:childTnLst>
                          </p:cTn>
                        </p:par>
                        <p:par>
                          <p:cTn id="32" fill="hold" nodeType="afterGroup">
                            <p:stCondLst>
                              <p:cond delay="3500"/>
                            </p:stCondLst>
                            <p:childTnLst>
                              <p:par>
                                <p:cTn id="33" presetID="9" presetClass="entr" presetSubtype="0" fill="hold" grpId="0" nodeType="afterEffect">
                                  <p:stCondLst>
                                    <p:cond delay="0"/>
                                  </p:stCondLst>
                                  <p:childTnLst>
                                    <p:set>
                                      <p:cBhvr>
                                        <p:cTn id="34" dur="1" fill="hold">
                                          <p:stCondLst>
                                            <p:cond delay="0"/>
                                          </p:stCondLst>
                                        </p:cTn>
                                        <p:tgtEl>
                                          <p:spTgt spid="410814"/>
                                        </p:tgtEl>
                                        <p:attrNameLst>
                                          <p:attrName>style.visibility</p:attrName>
                                        </p:attrNameLst>
                                      </p:cBhvr>
                                      <p:to>
                                        <p:strVal val="visible"/>
                                      </p:to>
                                    </p:set>
                                    <p:animEffect transition="in" filter="dissolve">
                                      <p:cBhvr>
                                        <p:cTn id="35" dur="500"/>
                                        <p:tgtEl>
                                          <p:spTgt spid="410814"/>
                                        </p:tgtEl>
                                      </p:cBhvr>
                                    </p:animEffect>
                                  </p:childTnLst>
                                </p:cTn>
                              </p:par>
                            </p:childTnLst>
                          </p:cTn>
                        </p:par>
                        <p:par>
                          <p:cTn id="36" fill="hold" nodeType="afterGroup">
                            <p:stCondLst>
                              <p:cond delay="4000"/>
                            </p:stCondLst>
                            <p:childTnLst>
                              <p:par>
                                <p:cTn id="37" presetID="22" presetClass="entr" presetSubtype="4" fill="hold" grpId="0" nodeType="afterEffect">
                                  <p:stCondLst>
                                    <p:cond delay="500"/>
                                  </p:stCondLst>
                                  <p:childTnLst>
                                    <p:set>
                                      <p:cBhvr>
                                        <p:cTn id="38" dur="1" fill="hold">
                                          <p:stCondLst>
                                            <p:cond delay="0"/>
                                          </p:stCondLst>
                                        </p:cTn>
                                        <p:tgtEl>
                                          <p:spTgt spid="410810"/>
                                        </p:tgtEl>
                                        <p:attrNameLst>
                                          <p:attrName>style.visibility</p:attrName>
                                        </p:attrNameLst>
                                      </p:cBhvr>
                                      <p:to>
                                        <p:strVal val="visible"/>
                                      </p:to>
                                    </p:set>
                                    <p:animEffect transition="in" filter="wipe(down)">
                                      <p:cBhvr>
                                        <p:cTn id="39" dur="500"/>
                                        <p:tgtEl>
                                          <p:spTgt spid="410810"/>
                                        </p:tgtEl>
                                      </p:cBhvr>
                                    </p:animEffect>
                                  </p:childTnLst>
                                </p:cTn>
                              </p:par>
                            </p:childTnLst>
                          </p:cTn>
                        </p:par>
                        <p:par>
                          <p:cTn id="40" fill="hold" nodeType="afterGroup">
                            <p:stCondLst>
                              <p:cond delay="5000"/>
                            </p:stCondLst>
                            <p:childTnLst>
                              <p:par>
                                <p:cTn id="41" presetID="22" presetClass="entr" presetSubtype="8" fill="hold" grpId="0" nodeType="afterEffect">
                                  <p:stCondLst>
                                    <p:cond delay="0"/>
                                  </p:stCondLst>
                                  <p:childTnLst>
                                    <p:set>
                                      <p:cBhvr>
                                        <p:cTn id="42" dur="1" fill="hold">
                                          <p:stCondLst>
                                            <p:cond delay="0"/>
                                          </p:stCondLst>
                                        </p:cTn>
                                        <p:tgtEl>
                                          <p:spTgt spid="410799"/>
                                        </p:tgtEl>
                                        <p:attrNameLst>
                                          <p:attrName>style.visibility</p:attrName>
                                        </p:attrNameLst>
                                      </p:cBhvr>
                                      <p:to>
                                        <p:strVal val="visible"/>
                                      </p:to>
                                    </p:set>
                                    <p:animEffect transition="in" filter="wipe(left)">
                                      <p:cBhvr>
                                        <p:cTn id="43" dur="500"/>
                                        <p:tgtEl>
                                          <p:spTgt spid="410799"/>
                                        </p:tgtEl>
                                      </p:cBhvr>
                                    </p:animEffect>
                                  </p:childTnLst>
                                </p:cTn>
                              </p:par>
                            </p:childTnLst>
                          </p:cTn>
                        </p:par>
                        <p:par>
                          <p:cTn id="44" fill="hold" nodeType="afterGroup">
                            <p:stCondLst>
                              <p:cond delay="5500"/>
                            </p:stCondLst>
                            <p:childTnLst>
                              <p:par>
                                <p:cTn id="45" presetID="22" presetClass="entr" presetSubtype="1" fill="hold" grpId="0" nodeType="afterEffect">
                                  <p:stCondLst>
                                    <p:cond delay="0"/>
                                  </p:stCondLst>
                                  <p:childTnLst>
                                    <p:set>
                                      <p:cBhvr>
                                        <p:cTn id="46" dur="1" fill="hold">
                                          <p:stCondLst>
                                            <p:cond delay="0"/>
                                          </p:stCondLst>
                                        </p:cTn>
                                        <p:tgtEl>
                                          <p:spTgt spid="410811"/>
                                        </p:tgtEl>
                                        <p:attrNameLst>
                                          <p:attrName>style.visibility</p:attrName>
                                        </p:attrNameLst>
                                      </p:cBhvr>
                                      <p:to>
                                        <p:strVal val="visible"/>
                                      </p:to>
                                    </p:set>
                                    <p:animEffect transition="in" filter="wipe(up)">
                                      <p:cBhvr>
                                        <p:cTn id="47" dur="500"/>
                                        <p:tgtEl>
                                          <p:spTgt spid="410811"/>
                                        </p:tgtEl>
                                      </p:cBhvr>
                                    </p:animEffect>
                                  </p:childTnLst>
                                </p:cTn>
                              </p:par>
                            </p:childTnLst>
                          </p:cTn>
                        </p:par>
                        <p:par>
                          <p:cTn id="48" fill="hold" nodeType="afterGroup">
                            <p:stCondLst>
                              <p:cond delay="6000"/>
                            </p:stCondLst>
                            <p:childTnLst>
                              <p:par>
                                <p:cTn id="49" presetID="22" presetClass="entr" presetSubtype="2" fill="hold" grpId="0" nodeType="afterEffect">
                                  <p:stCondLst>
                                    <p:cond delay="0"/>
                                  </p:stCondLst>
                                  <p:childTnLst>
                                    <p:set>
                                      <p:cBhvr>
                                        <p:cTn id="50" dur="1" fill="hold">
                                          <p:stCondLst>
                                            <p:cond delay="0"/>
                                          </p:stCondLst>
                                        </p:cTn>
                                        <p:tgtEl>
                                          <p:spTgt spid="410809"/>
                                        </p:tgtEl>
                                        <p:attrNameLst>
                                          <p:attrName>style.visibility</p:attrName>
                                        </p:attrNameLst>
                                      </p:cBhvr>
                                      <p:to>
                                        <p:strVal val="visible"/>
                                      </p:to>
                                    </p:set>
                                    <p:animEffect transition="in" filter="wipe(right)">
                                      <p:cBhvr>
                                        <p:cTn id="51" dur="500"/>
                                        <p:tgtEl>
                                          <p:spTgt spid="410809"/>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410813"/>
                                        </p:tgtEl>
                                        <p:attrNameLst>
                                          <p:attrName>style.visibility</p:attrName>
                                        </p:attrNameLst>
                                      </p:cBhvr>
                                      <p:to>
                                        <p:strVal val="visible"/>
                                      </p:to>
                                    </p:set>
                                    <p:animEffect transition="in" filter="dissolve">
                                      <p:cBhvr>
                                        <p:cTn id="56" dur="500"/>
                                        <p:tgtEl>
                                          <p:spTgt spid="410813"/>
                                        </p:tgtEl>
                                      </p:cBhvr>
                                    </p:animEffect>
                                  </p:childTnLst>
                                </p:cTn>
                              </p:par>
                            </p:childTnLst>
                          </p:cTn>
                        </p:par>
                        <p:par>
                          <p:cTn id="57" fill="hold" nodeType="afterGroup">
                            <p:stCondLst>
                              <p:cond delay="500"/>
                            </p:stCondLst>
                            <p:childTnLst>
                              <p:par>
                                <p:cTn id="58" presetID="1" presetClass="entr" presetSubtype="0" fill="hold" nodeType="afterEffect">
                                  <p:stCondLst>
                                    <p:cond delay="0"/>
                                  </p:stCondLst>
                                  <p:childTnLst>
                                    <p:set>
                                      <p:cBhvr>
                                        <p:cTn id="59" dur="1" fill="hold">
                                          <p:stCondLst>
                                            <p:cond delay="0"/>
                                          </p:stCondLst>
                                        </p:cTn>
                                        <p:tgtEl>
                                          <p:spTgt spid="4108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799" grpId="0" animBg="1"/>
      <p:bldP spid="410809" grpId="0" animBg="1"/>
      <p:bldP spid="410810" grpId="0" animBg="1"/>
      <p:bldP spid="410811" grpId="0" animBg="1"/>
      <p:bldP spid="410813" grpId="0"/>
      <p:bldP spid="410814" grpId="0"/>
      <p:bldP spid="410816"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530" name="Rectangle 3"/>
          <p:cNvSpPr>
            <a:spLocks noGrp="1" noChangeArrowheads="1"/>
          </p:cNvSpPr>
          <p:nvPr>
            <p:ph type="title"/>
          </p:nvPr>
        </p:nvSpPr>
        <p:spPr>
          <a:xfrm>
            <a:off x="1341120" y="173039"/>
            <a:ext cx="9448800" cy="549275"/>
          </a:xfrm>
          <a:noFill/>
        </p:spPr>
        <p:txBody>
          <a:bodyPr/>
          <a:lstStyle/>
          <a:p>
            <a:pPr eaLnBrk="1" hangingPunct="1"/>
            <a:r>
              <a:rPr lang="en-GB" altLang="en-US" sz="3200" dirty="0"/>
              <a:t>2. Why do ionic compounds form crystals?</a:t>
            </a:r>
          </a:p>
        </p:txBody>
      </p:sp>
      <p:sp>
        <p:nvSpPr>
          <p:cNvPr id="22531" name="Rectangle 4"/>
          <p:cNvSpPr>
            <a:spLocks noChangeArrowheads="1"/>
          </p:cNvSpPr>
          <p:nvPr/>
        </p:nvSpPr>
        <p:spPr bwMode="auto">
          <a:xfrm>
            <a:off x="2087564" y="784226"/>
            <a:ext cx="858043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Tx/>
              <a:buNone/>
            </a:pPr>
            <a:r>
              <a:rPr lang="en-GB" altLang="en-US" sz="2400">
                <a:solidFill>
                  <a:srgbClr val="010066"/>
                </a:solidFill>
                <a:latin typeface="Arial" panose="020B0604020202020204" pitchFamily="34" charset="0"/>
              </a:rPr>
              <a:t>Ionic compounds such as sodium chloride, form crystals, with a cubic shape. This is due to the structure of the ionic lattice.</a:t>
            </a:r>
          </a:p>
        </p:txBody>
      </p:sp>
      <p:sp>
        <p:nvSpPr>
          <p:cNvPr id="22532" name="Rectangle 7"/>
          <p:cNvSpPr>
            <a:spLocks noChangeArrowheads="1"/>
          </p:cNvSpPr>
          <p:nvPr/>
        </p:nvSpPr>
        <p:spPr bwMode="auto">
          <a:xfrm>
            <a:off x="2895601" y="3179118"/>
            <a:ext cx="184731" cy="4616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endParaRPr lang="en-GB" altLang="en-US" sz="2400">
              <a:solidFill>
                <a:srgbClr val="010066"/>
              </a:solidFill>
              <a:latin typeface="Arial" panose="020B0604020202020204" pitchFamily="34" charset="0"/>
            </a:endParaRPr>
          </a:p>
        </p:txBody>
      </p:sp>
      <p:sp>
        <p:nvSpPr>
          <p:cNvPr id="307212" name="Rectangle 12"/>
          <p:cNvSpPr>
            <a:spLocks noChangeArrowheads="1"/>
          </p:cNvSpPr>
          <p:nvPr/>
        </p:nvSpPr>
        <p:spPr bwMode="auto">
          <a:xfrm>
            <a:off x="2087563" y="5759450"/>
            <a:ext cx="80375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Tx/>
              <a:buNone/>
            </a:pPr>
            <a:r>
              <a:rPr lang="en-GB" altLang="en-US" sz="2400" b="1">
                <a:solidFill>
                  <a:srgbClr val="010066"/>
                </a:solidFill>
                <a:latin typeface="Arial" panose="020B0604020202020204" pitchFamily="34" charset="0"/>
              </a:rPr>
              <a:t>All</a:t>
            </a:r>
            <a:r>
              <a:rPr lang="en-GB" altLang="en-US" sz="2400">
                <a:solidFill>
                  <a:srgbClr val="010066"/>
                </a:solidFill>
                <a:latin typeface="Arial" panose="020B0604020202020204" pitchFamily="34" charset="0"/>
              </a:rPr>
              <a:t> ionic compounds form lattices and crystals when solid.</a:t>
            </a:r>
          </a:p>
        </p:txBody>
      </p:sp>
      <p:pic>
        <p:nvPicPr>
          <p:cNvPr id="22535" name="Picture 23" descr="Salt_nam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05151" y="1619251"/>
            <a:ext cx="6119813" cy="418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64884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7212"/>
                                        </p:tgtEl>
                                        <p:attrNameLst>
                                          <p:attrName>style.visibility</p:attrName>
                                        </p:attrNameLst>
                                      </p:cBhvr>
                                      <p:to>
                                        <p:strVal val="visible"/>
                                      </p:to>
                                    </p:set>
                                    <p:animEffect transition="in" filter="dissolve">
                                      <p:cBhvr>
                                        <p:cTn id="7" dur="500"/>
                                        <p:tgtEl>
                                          <p:spTgt spid="3072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12"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pic>
        <p:nvPicPr>
          <p:cNvPr id="400421" name="Picture 37" descr="ionic_lattic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8576" y="3597276"/>
            <a:ext cx="1604963" cy="160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9" name="Rectangle 2"/>
          <p:cNvSpPr>
            <a:spLocks noGrp="1" noChangeArrowheads="1"/>
          </p:cNvSpPr>
          <p:nvPr>
            <p:ph type="title"/>
          </p:nvPr>
        </p:nvSpPr>
        <p:spPr>
          <a:xfrm>
            <a:off x="1972469" y="26194"/>
            <a:ext cx="8229600" cy="1143001"/>
          </a:xfrm>
          <a:noFill/>
        </p:spPr>
        <p:txBody>
          <a:bodyPr/>
          <a:lstStyle/>
          <a:p>
            <a:pPr eaLnBrk="1" hangingPunct="1"/>
            <a:r>
              <a:rPr lang="en-GB" altLang="en-US" dirty="0" smtClean="0"/>
              <a:t>3a) Heating ionic compounds</a:t>
            </a:r>
          </a:p>
        </p:txBody>
      </p:sp>
      <p:sp>
        <p:nvSpPr>
          <p:cNvPr id="24580" name="Rectangle 3"/>
          <p:cNvSpPr>
            <a:spLocks noChangeArrowheads="1"/>
          </p:cNvSpPr>
          <p:nvPr/>
        </p:nvSpPr>
        <p:spPr bwMode="auto">
          <a:xfrm>
            <a:off x="2087563" y="784226"/>
            <a:ext cx="799941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Tx/>
              <a:buNone/>
            </a:pPr>
            <a:r>
              <a:rPr lang="en-GB" altLang="en-US" sz="2400">
                <a:solidFill>
                  <a:srgbClr val="010066"/>
                </a:solidFill>
                <a:latin typeface="Arial" panose="020B0604020202020204" pitchFamily="34" charset="0"/>
              </a:rPr>
              <a:t>Why are ionic compounds solid at room temperature and have high melting points and boiling points? </a:t>
            </a:r>
          </a:p>
        </p:txBody>
      </p:sp>
      <p:sp>
        <p:nvSpPr>
          <p:cNvPr id="400388" name="Rectangle 4"/>
          <p:cNvSpPr>
            <a:spLocks noChangeArrowheads="1"/>
          </p:cNvSpPr>
          <p:nvPr/>
        </p:nvSpPr>
        <p:spPr bwMode="auto">
          <a:xfrm>
            <a:off x="2087564" y="5153026"/>
            <a:ext cx="858043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Tx/>
              <a:buNone/>
            </a:pPr>
            <a:r>
              <a:rPr lang="en-GB" altLang="en-US" sz="2400">
                <a:solidFill>
                  <a:srgbClr val="010066"/>
                </a:solidFill>
                <a:latin typeface="Arial" panose="020B0604020202020204" pitchFamily="34" charset="0"/>
              </a:rPr>
              <a:t>Larger ionic charges produce stronger ionic bonds and so much more heat is required to break the ionic bonds in magnesium oxide than in sodium chloride.</a:t>
            </a:r>
          </a:p>
        </p:txBody>
      </p:sp>
      <p:grpSp>
        <p:nvGrpSpPr>
          <p:cNvPr id="24582" name="Group 38"/>
          <p:cNvGrpSpPr>
            <a:grpSpLocks/>
          </p:cNvGrpSpPr>
          <p:nvPr/>
        </p:nvGrpSpPr>
        <p:grpSpPr bwMode="auto">
          <a:xfrm>
            <a:off x="2189163" y="1647826"/>
            <a:ext cx="7847012" cy="1897063"/>
            <a:chOff x="419" y="1014"/>
            <a:chExt cx="4943" cy="1195"/>
          </a:xfrm>
        </p:grpSpPr>
        <p:sp>
          <p:nvSpPr>
            <p:cNvPr id="24600" name="AutoShape 7"/>
            <p:cNvSpPr>
              <a:spLocks noChangeArrowheads="1"/>
            </p:cNvSpPr>
            <p:nvPr/>
          </p:nvSpPr>
          <p:spPr bwMode="auto">
            <a:xfrm>
              <a:off x="425" y="1121"/>
              <a:ext cx="4937" cy="308"/>
            </a:xfrm>
            <a:prstGeom prst="roundRect">
              <a:avLst>
                <a:gd name="adj" fmla="val 10838"/>
              </a:avLst>
            </a:prstGeom>
            <a:solidFill>
              <a:srgbClr val="FFC197"/>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endParaRPr lang="en-GB" altLang="en-US" sz="2400">
                <a:solidFill>
                  <a:srgbClr val="010066"/>
                </a:solidFill>
                <a:latin typeface="Arial" panose="020B0604020202020204" pitchFamily="34" charset="0"/>
              </a:endParaRPr>
            </a:p>
          </p:txBody>
        </p:sp>
        <p:sp>
          <p:nvSpPr>
            <p:cNvPr id="24601" name="AutoShape 9"/>
            <p:cNvSpPr>
              <a:spLocks noChangeArrowheads="1"/>
            </p:cNvSpPr>
            <p:nvPr/>
          </p:nvSpPr>
          <p:spPr bwMode="auto">
            <a:xfrm>
              <a:off x="432" y="1024"/>
              <a:ext cx="4921" cy="1176"/>
            </a:xfrm>
            <a:prstGeom prst="roundRect">
              <a:avLst>
                <a:gd name="adj" fmla="val 4991"/>
              </a:avLst>
            </a:prstGeom>
            <a:noFill/>
            <a:ln w="38100">
              <a:solidFill>
                <a:srgbClr val="FF66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endParaRPr lang="en-GB" altLang="en-US" sz="2400">
                <a:solidFill>
                  <a:srgbClr val="010066"/>
                </a:solidFill>
                <a:latin typeface="Arial" panose="020B0604020202020204" pitchFamily="34" charset="0"/>
              </a:endParaRPr>
            </a:p>
          </p:txBody>
        </p:sp>
        <p:sp>
          <p:nvSpPr>
            <p:cNvPr id="24602" name="Line 10"/>
            <p:cNvSpPr>
              <a:spLocks noChangeShapeType="1"/>
            </p:cNvSpPr>
            <p:nvPr/>
          </p:nvSpPr>
          <p:spPr bwMode="auto">
            <a:xfrm>
              <a:off x="2112" y="1014"/>
              <a:ext cx="0" cy="1195"/>
            </a:xfrm>
            <a:prstGeom prst="line">
              <a:avLst/>
            </a:prstGeom>
            <a:noFill/>
            <a:ln w="254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4603" name="Line 11"/>
            <p:cNvSpPr>
              <a:spLocks noChangeShapeType="1"/>
            </p:cNvSpPr>
            <p:nvPr/>
          </p:nvSpPr>
          <p:spPr bwMode="auto">
            <a:xfrm>
              <a:off x="3128" y="1026"/>
              <a:ext cx="0" cy="1178"/>
            </a:xfrm>
            <a:prstGeom prst="line">
              <a:avLst/>
            </a:prstGeom>
            <a:noFill/>
            <a:ln w="254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4604" name="Line 12"/>
            <p:cNvSpPr>
              <a:spLocks noChangeShapeType="1"/>
            </p:cNvSpPr>
            <p:nvPr/>
          </p:nvSpPr>
          <p:spPr bwMode="auto">
            <a:xfrm rot="-5400000">
              <a:off x="2884" y="-949"/>
              <a:ext cx="0" cy="4930"/>
            </a:xfrm>
            <a:prstGeom prst="line">
              <a:avLst/>
            </a:prstGeom>
            <a:noFill/>
            <a:ln w="254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4605" name="Line 13"/>
            <p:cNvSpPr>
              <a:spLocks noChangeShapeType="1"/>
            </p:cNvSpPr>
            <p:nvPr/>
          </p:nvSpPr>
          <p:spPr bwMode="auto">
            <a:xfrm rot="-5400000">
              <a:off x="2889" y="-616"/>
              <a:ext cx="1" cy="4918"/>
            </a:xfrm>
            <a:prstGeom prst="line">
              <a:avLst/>
            </a:prstGeom>
            <a:noFill/>
            <a:ln w="254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4606" name="Line 14"/>
            <p:cNvSpPr>
              <a:spLocks noChangeShapeType="1"/>
            </p:cNvSpPr>
            <p:nvPr/>
          </p:nvSpPr>
          <p:spPr bwMode="auto">
            <a:xfrm>
              <a:off x="4272" y="1020"/>
              <a:ext cx="0" cy="1179"/>
            </a:xfrm>
            <a:prstGeom prst="line">
              <a:avLst/>
            </a:prstGeom>
            <a:noFill/>
            <a:ln w="254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pSp>
      <p:sp>
        <p:nvSpPr>
          <p:cNvPr id="400401" name="Text Box 17"/>
          <p:cNvSpPr txBox="1">
            <a:spLocks noChangeArrowheads="1"/>
          </p:cNvSpPr>
          <p:nvPr/>
        </p:nvSpPr>
        <p:spPr bwMode="auto">
          <a:xfrm>
            <a:off x="2209801" y="2465388"/>
            <a:ext cx="2352675" cy="45720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tabLst>
                <a:tab pos="1885950" algn="l"/>
                <a:tab pos="3943350" algn="l"/>
                <a:tab pos="5648325" algn="l"/>
                <a:tab pos="5743575" algn="l"/>
              </a:tabLst>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tabLst>
                <a:tab pos="1885950" algn="l"/>
                <a:tab pos="3943350" algn="l"/>
                <a:tab pos="5648325" algn="l"/>
                <a:tab pos="5743575"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1885950" algn="l"/>
                <a:tab pos="3943350" algn="l"/>
                <a:tab pos="5648325" algn="l"/>
                <a:tab pos="5743575"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1885950" algn="l"/>
                <a:tab pos="3943350" algn="l"/>
                <a:tab pos="5648325" algn="l"/>
                <a:tab pos="5743575"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1885950" algn="l"/>
                <a:tab pos="3943350" algn="l"/>
                <a:tab pos="5648325" algn="l"/>
                <a:tab pos="5743575"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1885950" algn="l"/>
                <a:tab pos="3943350" algn="l"/>
                <a:tab pos="5648325" algn="l"/>
                <a:tab pos="5743575"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1885950" algn="l"/>
                <a:tab pos="3943350" algn="l"/>
                <a:tab pos="5648325" algn="l"/>
                <a:tab pos="5743575"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1885950" algn="l"/>
                <a:tab pos="3943350" algn="l"/>
                <a:tab pos="5648325" algn="l"/>
                <a:tab pos="5743575"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1885950" algn="l"/>
                <a:tab pos="3943350" algn="l"/>
                <a:tab pos="5648325" algn="l"/>
                <a:tab pos="5743575" algn="l"/>
              </a:tabLst>
              <a:defRPr sz="2000">
                <a:solidFill>
                  <a:schemeClr val="tx1"/>
                </a:solidFill>
                <a:latin typeface="Calibri" panose="020F0502020204030204" pitchFamily="34" charset="0"/>
              </a:defRPr>
            </a:lvl9pPr>
          </a:lstStyle>
          <a:p>
            <a:pPr>
              <a:spcBef>
                <a:spcPct val="0"/>
              </a:spcBef>
              <a:buFontTx/>
              <a:buNone/>
            </a:pPr>
            <a:r>
              <a:rPr lang="en-GB" altLang="en-US" sz="2400">
                <a:solidFill>
                  <a:srgbClr val="010066"/>
                </a:solidFill>
                <a:latin typeface="Arial" panose="020B0604020202020204" pitchFamily="34" charset="0"/>
              </a:rPr>
              <a:t>sodium chloride</a:t>
            </a:r>
          </a:p>
        </p:txBody>
      </p:sp>
      <p:sp>
        <p:nvSpPr>
          <p:cNvPr id="400404" name="Text Box 20"/>
          <p:cNvSpPr txBox="1">
            <a:spLocks noChangeArrowheads="1"/>
          </p:cNvSpPr>
          <p:nvPr/>
        </p:nvSpPr>
        <p:spPr bwMode="auto">
          <a:xfrm>
            <a:off x="2209800" y="3051175"/>
            <a:ext cx="2597150" cy="45720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tabLst>
                <a:tab pos="1885950" algn="l"/>
                <a:tab pos="3943350" algn="l"/>
                <a:tab pos="5648325" algn="l"/>
              </a:tabLst>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tabLst>
                <a:tab pos="1885950" algn="l"/>
                <a:tab pos="3943350" algn="l"/>
                <a:tab pos="5648325"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1885950" algn="l"/>
                <a:tab pos="3943350" algn="l"/>
                <a:tab pos="5648325"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1885950" algn="l"/>
                <a:tab pos="3943350" algn="l"/>
                <a:tab pos="5648325"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1885950" algn="l"/>
                <a:tab pos="3943350" algn="l"/>
                <a:tab pos="5648325"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1885950" algn="l"/>
                <a:tab pos="3943350" algn="l"/>
                <a:tab pos="5648325"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1885950" algn="l"/>
                <a:tab pos="3943350" algn="l"/>
                <a:tab pos="5648325"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1885950" algn="l"/>
                <a:tab pos="3943350" algn="l"/>
                <a:tab pos="5648325"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1885950" algn="l"/>
                <a:tab pos="3943350" algn="l"/>
                <a:tab pos="5648325" algn="l"/>
              </a:tabLst>
              <a:defRPr sz="2000">
                <a:solidFill>
                  <a:schemeClr val="tx1"/>
                </a:solidFill>
                <a:latin typeface="Calibri" panose="020F0502020204030204" pitchFamily="34" charset="0"/>
              </a:defRPr>
            </a:lvl9pPr>
          </a:lstStyle>
          <a:p>
            <a:pPr>
              <a:spcBef>
                <a:spcPct val="0"/>
              </a:spcBef>
              <a:buFontTx/>
              <a:buNone/>
            </a:pPr>
            <a:r>
              <a:rPr lang="en-GB" altLang="en-US" sz="2400">
                <a:solidFill>
                  <a:srgbClr val="010066"/>
                </a:solidFill>
                <a:latin typeface="Arial" panose="020B0604020202020204" pitchFamily="34" charset="0"/>
              </a:rPr>
              <a:t>magnesium oxide</a:t>
            </a:r>
          </a:p>
        </p:txBody>
      </p:sp>
      <p:sp>
        <p:nvSpPr>
          <p:cNvPr id="24585" name="Text Box 22"/>
          <p:cNvSpPr txBox="1">
            <a:spLocks noChangeArrowheads="1"/>
          </p:cNvSpPr>
          <p:nvPr/>
        </p:nvSpPr>
        <p:spPr bwMode="auto">
          <a:xfrm>
            <a:off x="2279650" y="1820863"/>
            <a:ext cx="2032000" cy="45720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GB" altLang="en-US" sz="2400" b="1">
                <a:solidFill>
                  <a:srgbClr val="010066"/>
                </a:solidFill>
                <a:latin typeface="Arial" panose="020B0604020202020204" pitchFamily="34" charset="0"/>
              </a:rPr>
              <a:t>Compound</a:t>
            </a:r>
          </a:p>
        </p:txBody>
      </p:sp>
      <p:sp>
        <p:nvSpPr>
          <p:cNvPr id="24586" name="Text Box 23"/>
          <p:cNvSpPr txBox="1">
            <a:spLocks noChangeArrowheads="1"/>
          </p:cNvSpPr>
          <p:nvPr/>
        </p:nvSpPr>
        <p:spPr bwMode="auto">
          <a:xfrm>
            <a:off x="4984750" y="1638301"/>
            <a:ext cx="1358900" cy="830997"/>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GB" altLang="en-US" sz="2400" b="1">
                <a:solidFill>
                  <a:srgbClr val="010066"/>
                </a:solidFill>
                <a:latin typeface="Arial" panose="020B0604020202020204" pitchFamily="34" charset="0"/>
              </a:rPr>
              <a:t>Ion charges</a:t>
            </a:r>
          </a:p>
        </p:txBody>
      </p:sp>
      <p:sp>
        <p:nvSpPr>
          <p:cNvPr id="24587" name="Text Box 24"/>
          <p:cNvSpPr txBox="1">
            <a:spLocks noChangeArrowheads="1"/>
          </p:cNvSpPr>
          <p:nvPr/>
        </p:nvSpPr>
        <p:spPr bwMode="auto">
          <a:xfrm>
            <a:off x="6527801" y="1638301"/>
            <a:ext cx="1743075" cy="830997"/>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GB" altLang="en-US" sz="2400" b="1">
                <a:solidFill>
                  <a:srgbClr val="010066"/>
                </a:solidFill>
                <a:latin typeface="Arial" panose="020B0604020202020204" pitchFamily="34" charset="0"/>
              </a:rPr>
              <a:t>Melting point (</a:t>
            </a:r>
            <a:r>
              <a:rPr lang="en-GB" altLang="en-US" sz="2400" b="1" baseline="30000">
                <a:solidFill>
                  <a:srgbClr val="010066"/>
                </a:solidFill>
                <a:latin typeface="Arial" panose="020B0604020202020204" pitchFamily="34" charset="0"/>
              </a:rPr>
              <a:t>o</a:t>
            </a:r>
            <a:r>
              <a:rPr lang="en-GB" altLang="en-US" sz="2400" b="1">
                <a:solidFill>
                  <a:srgbClr val="010066"/>
                </a:solidFill>
                <a:latin typeface="Arial" panose="020B0604020202020204" pitchFamily="34" charset="0"/>
              </a:rPr>
              <a:t>C)</a:t>
            </a:r>
          </a:p>
        </p:txBody>
      </p:sp>
      <p:sp>
        <p:nvSpPr>
          <p:cNvPr id="24588" name="Text Box 25"/>
          <p:cNvSpPr txBox="1">
            <a:spLocks noChangeArrowheads="1"/>
          </p:cNvSpPr>
          <p:nvPr/>
        </p:nvSpPr>
        <p:spPr bwMode="auto">
          <a:xfrm>
            <a:off x="8356601" y="1638301"/>
            <a:ext cx="1611313" cy="830997"/>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GB" altLang="en-US" sz="2400" b="1">
                <a:solidFill>
                  <a:srgbClr val="010066"/>
                </a:solidFill>
                <a:latin typeface="Arial" panose="020B0604020202020204" pitchFamily="34" charset="0"/>
              </a:rPr>
              <a:t>Boiling point (</a:t>
            </a:r>
            <a:r>
              <a:rPr lang="en-GB" altLang="en-US" sz="2400" b="1" baseline="30000">
                <a:solidFill>
                  <a:srgbClr val="010066"/>
                </a:solidFill>
                <a:latin typeface="Arial" panose="020B0604020202020204" pitchFamily="34" charset="0"/>
              </a:rPr>
              <a:t>o</a:t>
            </a:r>
            <a:r>
              <a:rPr lang="en-GB" altLang="en-US" sz="2400" b="1">
                <a:solidFill>
                  <a:srgbClr val="010066"/>
                </a:solidFill>
                <a:latin typeface="Arial" panose="020B0604020202020204" pitchFamily="34" charset="0"/>
              </a:rPr>
              <a:t>C)</a:t>
            </a:r>
          </a:p>
        </p:txBody>
      </p:sp>
      <p:sp>
        <p:nvSpPr>
          <p:cNvPr id="400410" name="Rectangle 26"/>
          <p:cNvSpPr>
            <a:spLocks noChangeArrowheads="1"/>
          </p:cNvSpPr>
          <p:nvPr/>
        </p:nvSpPr>
        <p:spPr bwMode="auto">
          <a:xfrm>
            <a:off x="4908551" y="2466975"/>
            <a:ext cx="1477963" cy="45720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1943100">
              <a:spcBef>
                <a:spcPct val="20000"/>
              </a:spcBef>
              <a:buFont typeface="Arial" panose="020B0604020202020204" pitchFamily="34" charset="0"/>
              <a:buChar char="•"/>
              <a:tabLst>
                <a:tab pos="1704975" algn="l"/>
                <a:tab pos="3495675" algn="l"/>
              </a:tabLst>
              <a:defRPr sz="3200">
                <a:solidFill>
                  <a:schemeClr val="tx1"/>
                </a:solidFill>
                <a:latin typeface="Calibri" panose="020F0502020204030204" pitchFamily="34" charset="0"/>
              </a:defRPr>
            </a:lvl1pPr>
            <a:lvl2pPr marL="742950" indent="-285750" defTabSz="1943100">
              <a:spcBef>
                <a:spcPct val="20000"/>
              </a:spcBef>
              <a:buFont typeface="Arial" panose="020B0604020202020204" pitchFamily="34" charset="0"/>
              <a:buChar char="–"/>
              <a:tabLst>
                <a:tab pos="1704975" algn="l"/>
                <a:tab pos="3495675" algn="l"/>
              </a:tabLst>
              <a:defRPr sz="2800">
                <a:solidFill>
                  <a:schemeClr val="tx1"/>
                </a:solidFill>
                <a:latin typeface="Calibri" panose="020F0502020204030204" pitchFamily="34" charset="0"/>
              </a:defRPr>
            </a:lvl2pPr>
            <a:lvl3pPr marL="1143000" indent="-228600" defTabSz="1943100">
              <a:spcBef>
                <a:spcPct val="20000"/>
              </a:spcBef>
              <a:buFont typeface="Arial" panose="020B0604020202020204" pitchFamily="34" charset="0"/>
              <a:buChar char="•"/>
              <a:tabLst>
                <a:tab pos="1704975" algn="l"/>
                <a:tab pos="3495675" algn="l"/>
              </a:tabLst>
              <a:defRPr sz="2400">
                <a:solidFill>
                  <a:schemeClr val="tx1"/>
                </a:solidFill>
                <a:latin typeface="Calibri" panose="020F0502020204030204" pitchFamily="34" charset="0"/>
              </a:defRPr>
            </a:lvl3pPr>
            <a:lvl4pPr marL="1600200" indent="-228600" defTabSz="1943100">
              <a:spcBef>
                <a:spcPct val="20000"/>
              </a:spcBef>
              <a:buFont typeface="Arial" panose="020B0604020202020204" pitchFamily="34" charset="0"/>
              <a:buChar char="–"/>
              <a:tabLst>
                <a:tab pos="1704975" algn="l"/>
                <a:tab pos="3495675" algn="l"/>
              </a:tabLst>
              <a:defRPr sz="2000">
                <a:solidFill>
                  <a:schemeClr val="tx1"/>
                </a:solidFill>
                <a:latin typeface="Calibri" panose="020F0502020204030204" pitchFamily="34" charset="0"/>
              </a:defRPr>
            </a:lvl4pPr>
            <a:lvl5pPr marL="2057400" indent="-228600" defTabSz="1943100">
              <a:spcBef>
                <a:spcPct val="20000"/>
              </a:spcBef>
              <a:buFont typeface="Arial" panose="020B0604020202020204" pitchFamily="34" charset="0"/>
              <a:buChar char="»"/>
              <a:tabLst>
                <a:tab pos="1704975" algn="l"/>
                <a:tab pos="3495675" algn="l"/>
              </a:tabLst>
              <a:defRPr sz="2000">
                <a:solidFill>
                  <a:schemeClr val="tx1"/>
                </a:solidFill>
                <a:latin typeface="Calibri" panose="020F0502020204030204" pitchFamily="34" charset="0"/>
              </a:defRPr>
            </a:lvl5pPr>
            <a:lvl6pPr marL="2514600" indent="-228600" defTabSz="1943100" eaLnBrk="0" fontAlgn="base" hangingPunct="0">
              <a:spcBef>
                <a:spcPct val="20000"/>
              </a:spcBef>
              <a:spcAft>
                <a:spcPct val="0"/>
              </a:spcAft>
              <a:buFont typeface="Arial" panose="020B0604020202020204" pitchFamily="34" charset="0"/>
              <a:buChar char="»"/>
              <a:tabLst>
                <a:tab pos="1704975" algn="l"/>
                <a:tab pos="3495675" algn="l"/>
              </a:tabLst>
              <a:defRPr sz="2000">
                <a:solidFill>
                  <a:schemeClr val="tx1"/>
                </a:solidFill>
                <a:latin typeface="Calibri" panose="020F0502020204030204" pitchFamily="34" charset="0"/>
              </a:defRPr>
            </a:lvl6pPr>
            <a:lvl7pPr marL="2971800" indent="-228600" defTabSz="1943100" eaLnBrk="0" fontAlgn="base" hangingPunct="0">
              <a:spcBef>
                <a:spcPct val="20000"/>
              </a:spcBef>
              <a:spcAft>
                <a:spcPct val="0"/>
              </a:spcAft>
              <a:buFont typeface="Arial" panose="020B0604020202020204" pitchFamily="34" charset="0"/>
              <a:buChar char="»"/>
              <a:tabLst>
                <a:tab pos="1704975" algn="l"/>
                <a:tab pos="3495675" algn="l"/>
              </a:tabLst>
              <a:defRPr sz="2000">
                <a:solidFill>
                  <a:schemeClr val="tx1"/>
                </a:solidFill>
                <a:latin typeface="Calibri" panose="020F0502020204030204" pitchFamily="34" charset="0"/>
              </a:defRPr>
            </a:lvl7pPr>
            <a:lvl8pPr marL="3429000" indent="-228600" defTabSz="1943100" eaLnBrk="0" fontAlgn="base" hangingPunct="0">
              <a:spcBef>
                <a:spcPct val="20000"/>
              </a:spcBef>
              <a:spcAft>
                <a:spcPct val="0"/>
              </a:spcAft>
              <a:buFont typeface="Arial" panose="020B0604020202020204" pitchFamily="34" charset="0"/>
              <a:buChar char="»"/>
              <a:tabLst>
                <a:tab pos="1704975" algn="l"/>
                <a:tab pos="3495675" algn="l"/>
              </a:tabLst>
              <a:defRPr sz="2000">
                <a:solidFill>
                  <a:schemeClr val="tx1"/>
                </a:solidFill>
                <a:latin typeface="Calibri" panose="020F0502020204030204" pitchFamily="34" charset="0"/>
              </a:defRPr>
            </a:lvl8pPr>
            <a:lvl9pPr marL="3886200" indent="-228600" defTabSz="1943100" eaLnBrk="0" fontAlgn="base" hangingPunct="0">
              <a:spcBef>
                <a:spcPct val="20000"/>
              </a:spcBef>
              <a:spcAft>
                <a:spcPct val="0"/>
              </a:spcAft>
              <a:buFont typeface="Arial" panose="020B0604020202020204" pitchFamily="34" charset="0"/>
              <a:buChar char="»"/>
              <a:tabLst>
                <a:tab pos="1704975" algn="l"/>
                <a:tab pos="3495675" algn="l"/>
              </a:tabLst>
              <a:defRPr sz="2000">
                <a:solidFill>
                  <a:schemeClr val="tx1"/>
                </a:solidFill>
                <a:latin typeface="Calibri" panose="020F0502020204030204" pitchFamily="34" charset="0"/>
              </a:defRPr>
            </a:lvl9pPr>
          </a:lstStyle>
          <a:p>
            <a:pPr>
              <a:spcBef>
                <a:spcPct val="50000"/>
              </a:spcBef>
              <a:buFontTx/>
              <a:buNone/>
            </a:pPr>
            <a:r>
              <a:rPr lang="en-GB" altLang="en-US" sz="2400">
                <a:solidFill>
                  <a:srgbClr val="010066"/>
                </a:solidFill>
                <a:latin typeface="Arial" panose="020B0604020202020204" pitchFamily="34" charset="0"/>
              </a:rPr>
              <a:t>1</a:t>
            </a:r>
            <a:r>
              <a:rPr lang="en-GB" altLang="en-US" sz="2400" baseline="30000">
                <a:solidFill>
                  <a:srgbClr val="010066"/>
                </a:solidFill>
                <a:latin typeface="Arial" panose="020B0604020202020204" pitchFamily="34" charset="0"/>
              </a:rPr>
              <a:t>+</a:t>
            </a:r>
            <a:r>
              <a:rPr lang="en-GB" altLang="en-US" sz="2400">
                <a:solidFill>
                  <a:srgbClr val="010066"/>
                </a:solidFill>
                <a:latin typeface="Arial" panose="020B0604020202020204" pitchFamily="34" charset="0"/>
              </a:rPr>
              <a:t> and 1</a:t>
            </a:r>
            <a:r>
              <a:rPr lang="en-GB" altLang="en-US" sz="2400" baseline="30000">
                <a:solidFill>
                  <a:srgbClr val="010066"/>
                </a:solidFill>
                <a:latin typeface="Arial" panose="020B0604020202020204" pitchFamily="34" charset="0"/>
              </a:rPr>
              <a:t>-</a:t>
            </a:r>
            <a:endParaRPr lang="en-GB" altLang="en-US" sz="2400">
              <a:solidFill>
                <a:srgbClr val="010066"/>
              </a:solidFill>
              <a:latin typeface="Arial" panose="020B0604020202020204" pitchFamily="34" charset="0"/>
            </a:endParaRPr>
          </a:p>
        </p:txBody>
      </p:sp>
      <p:sp>
        <p:nvSpPr>
          <p:cNvPr id="400411" name="Rectangle 27"/>
          <p:cNvSpPr>
            <a:spLocks noChangeArrowheads="1"/>
          </p:cNvSpPr>
          <p:nvPr/>
        </p:nvSpPr>
        <p:spPr bwMode="auto">
          <a:xfrm>
            <a:off x="4908551" y="3043238"/>
            <a:ext cx="1477963" cy="45720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1943100">
              <a:spcBef>
                <a:spcPct val="20000"/>
              </a:spcBef>
              <a:buFont typeface="Arial" panose="020B0604020202020204" pitchFamily="34" charset="0"/>
              <a:buChar char="•"/>
              <a:tabLst>
                <a:tab pos="1704975" algn="l"/>
                <a:tab pos="3495675" algn="l"/>
              </a:tabLst>
              <a:defRPr sz="3200">
                <a:solidFill>
                  <a:schemeClr val="tx1"/>
                </a:solidFill>
                <a:latin typeface="Calibri" panose="020F0502020204030204" pitchFamily="34" charset="0"/>
              </a:defRPr>
            </a:lvl1pPr>
            <a:lvl2pPr marL="742950" indent="-285750" defTabSz="1943100">
              <a:spcBef>
                <a:spcPct val="20000"/>
              </a:spcBef>
              <a:buFont typeface="Arial" panose="020B0604020202020204" pitchFamily="34" charset="0"/>
              <a:buChar char="–"/>
              <a:tabLst>
                <a:tab pos="1704975" algn="l"/>
                <a:tab pos="3495675" algn="l"/>
              </a:tabLst>
              <a:defRPr sz="2800">
                <a:solidFill>
                  <a:schemeClr val="tx1"/>
                </a:solidFill>
                <a:latin typeface="Calibri" panose="020F0502020204030204" pitchFamily="34" charset="0"/>
              </a:defRPr>
            </a:lvl2pPr>
            <a:lvl3pPr marL="1143000" indent="-228600" defTabSz="1943100">
              <a:spcBef>
                <a:spcPct val="20000"/>
              </a:spcBef>
              <a:buFont typeface="Arial" panose="020B0604020202020204" pitchFamily="34" charset="0"/>
              <a:buChar char="•"/>
              <a:tabLst>
                <a:tab pos="1704975" algn="l"/>
                <a:tab pos="3495675" algn="l"/>
              </a:tabLst>
              <a:defRPr sz="2400">
                <a:solidFill>
                  <a:schemeClr val="tx1"/>
                </a:solidFill>
                <a:latin typeface="Calibri" panose="020F0502020204030204" pitchFamily="34" charset="0"/>
              </a:defRPr>
            </a:lvl3pPr>
            <a:lvl4pPr marL="1600200" indent="-228600" defTabSz="1943100">
              <a:spcBef>
                <a:spcPct val="20000"/>
              </a:spcBef>
              <a:buFont typeface="Arial" panose="020B0604020202020204" pitchFamily="34" charset="0"/>
              <a:buChar char="–"/>
              <a:tabLst>
                <a:tab pos="1704975" algn="l"/>
                <a:tab pos="3495675" algn="l"/>
              </a:tabLst>
              <a:defRPr sz="2000">
                <a:solidFill>
                  <a:schemeClr val="tx1"/>
                </a:solidFill>
                <a:latin typeface="Calibri" panose="020F0502020204030204" pitchFamily="34" charset="0"/>
              </a:defRPr>
            </a:lvl4pPr>
            <a:lvl5pPr marL="2057400" indent="-228600" defTabSz="1943100">
              <a:spcBef>
                <a:spcPct val="20000"/>
              </a:spcBef>
              <a:buFont typeface="Arial" panose="020B0604020202020204" pitchFamily="34" charset="0"/>
              <a:buChar char="»"/>
              <a:tabLst>
                <a:tab pos="1704975" algn="l"/>
                <a:tab pos="3495675" algn="l"/>
              </a:tabLst>
              <a:defRPr sz="2000">
                <a:solidFill>
                  <a:schemeClr val="tx1"/>
                </a:solidFill>
                <a:latin typeface="Calibri" panose="020F0502020204030204" pitchFamily="34" charset="0"/>
              </a:defRPr>
            </a:lvl5pPr>
            <a:lvl6pPr marL="2514600" indent="-228600" defTabSz="1943100" eaLnBrk="0" fontAlgn="base" hangingPunct="0">
              <a:spcBef>
                <a:spcPct val="20000"/>
              </a:spcBef>
              <a:spcAft>
                <a:spcPct val="0"/>
              </a:spcAft>
              <a:buFont typeface="Arial" panose="020B0604020202020204" pitchFamily="34" charset="0"/>
              <a:buChar char="»"/>
              <a:tabLst>
                <a:tab pos="1704975" algn="l"/>
                <a:tab pos="3495675" algn="l"/>
              </a:tabLst>
              <a:defRPr sz="2000">
                <a:solidFill>
                  <a:schemeClr val="tx1"/>
                </a:solidFill>
                <a:latin typeface="Calibri" panose="020F0502020204030204" pitchFamily="34" charset="0"/>
              </a:defRPr>
            </a:lvl6pPr>
            <a:lvl7pPr marL="2971800" indent="-228600" defTabSz="1943100" eaLnBrk="0" fontAlgn="base" hangingPunct="0">
              <a:spcBef>
                <a:spcPct val="20000"/>
              </a:spcBef>
              <a:spcAft>
                <a:spcPct val="0"/>
              </a:spcAft>
              <a:buFont typeface="Arial" panose="020B0604020202020204" pitchFamily="34" charset="0"/>
              <a:buChar char="»"/>
              <a:tabLst>
                <a:tab pos="1704975" algn="l"/>
                <a:tab pos="3495675" algn="l"/>
              </a:tabLst>
              <a:defRPr sz="2000">
                <a:solidFill>
                  <a:schemeClr val="tx1"/>
                </a:solidFill>
                <a:latin typeface="Calibri" panose="020F0502020204030204" pitchFamily="34" charset="0"/>
              </a:defRPr>
            </a:lvl7pPr>
            <a:lvl8pPr marL="3429000" indent="-228600" defTabSz="1943100" eaLnBrk="0" fontAlgn="base" hangingPunct="0">
              <a:spcBef>
                <a:spcPct val="20000"/>
              </a:spcBef>
              <a:spcAft>
                <a:spcPct val="0"/>
              </a:spcAft>
              <a:buFont typeface="Arial" panose="020B0604020202020204" pitchFamily="34" charset="0"/>
              <a:buChar char="»"/>
              <a:tabLst>
                <a:tab pos="1704975" algn="l"/>
                <a:tab pos="3495675" algn="l"/>
              </a:tabLst>
              <a:defRPr sz="2000">
                <a:solidFill>
                  <a:schemeClr val="tx1"/>
                </a:solidFill>
                <a:latin typeface="Calibri" panose="020F0502020204030204" pitchFamily="34" charset="0"/>
              </a:defRPr>
            </a:lvl8pPr>
            <a:lvl9pPr marL="3886200" indent="-228600" defTabSz="1943100" eaLnBrk="0" fontAlgn="base" hangingPunct="0">
              <a:spcBef>
                <a:spcPct val="20000"/>
              </a:spcBef>
              <a:spcAft>
                <a:spcPct val="0"/>
              </a:spcAft>
              <a:buFont typeface="Arial" panose="020B0604020202020204" pitchFamily="34" charset="0"/>
              <a:buChar char="»"/>
              <a:tabLst>
                <a:tab pos="1704975" algn="l"/>
                <a:tab pos="3495675" algn="l"/>
              </a:tabLst>
              <a:defRPr sz="2000">
                <a:solidFill>
                  <a:schemeClr val="tx1"/>
                </a:solidFill>
                <a:latin typeface="Calibri" panose="020F0502020204030204" pitchFamily="34" charset="0"/>
              </a:defRPr>
            </a:lvl9pPr>
          </a:lstStyle>
          <a:p>
            <a:pPr>
              <a:spcBef>
                <a:spcPct val="50000"/>
              </a:spcBef>
              <a:buFontTx/>
              <a:buNone/>
            </a:pPr>
            <a:r>
              <a:rPr lang="en-GB" altLang="en-US" sz="2400">
                <a:solidFill>
                  <a:srgbClr val="010066"/>
                </a:solidFill>
                <a:latin typeface="Arial" panose="020B0604020202020204" pitchFamily="34" charset="0"/>
              </a:rPr>
              <a:t>2</a:t>
            </a:r>
            <a:r>
              <a:rPr lang="en-GB" altLang="en-US" sz="2400" baseline="30000">
                <a:solidFill>
                  <a:srgbClr val="010066"/>
                </a:solidFill>
                <a:latin typeface="Arial" panose="020B0604020202020204" pitchFamily="34" charset="0"/>
              </a:rPr>
              <a:t>+</a:t>
            </a:r>
            <a:r>
              <a:rPr lang="en-GB" altLang="en-US" sz="2400">
                <a:solidFill>
                  <a:srgbClr val="010066"/>
                </a:solidFill>
                <a:latin typeface="Arial" panose="020B0604020202020204" pitchFamily="34" charset="0"/>
              </a:rPr>
              <a:t> and 2</a:t>
            </a:r>
            <a:r>
              <a:rPr lang="en-GB" altLang="en-US" sz="2400" baseline="30000">
                <a:solidFill>
                  <a:srgbClr val="010066"/>
                </a:solidFill>
                <a:latin typeface="Arial" panose="020B0604020202020204" pitchFamily="34" charset="0"/>
              </a:rPr>
              <a:t>-</a:t>
            </a:r>
            <a:endParaRPr lang="en-GB" altLang="en-US" sz="2400">
              <a:solidFill>
                <a:srgbClr val="010066"/>
              </a:solidFill>
              <a:latin typeface="Arial" panose="020B0604020202020204" pitchFamily="34" charset="0"/>
            </a:endParaRPr>
          </a:p>
        </p:txBody>
      </p:sp>
      <p:sp>
        <p:nvSpPr>
          <p:cNvPr id="400412" name="Text Box 28"/>
          <p:cNvSpPr txBox="1">
            <a:spLocks noChangeArrowheads="1"/>
          </p:cNvSpPr>
          <p:nvPr/>
        </p:nvSpPr>
        <p:spPr bwMode="auto">
          <a:xfrm>
            <a:off x="6870700" y="2466975"/>
            <a:ext cx="927100" cy="45720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GB" altLang="en-US" sz="2400">
                <a:solidFill>
                  <a:srgbClr val="010066"/>
                </a:solidFill>
                <a:latin typeface="Arial" panose="020B0604020202020204" pitchFamily="34" charset="0"/>
              </a:rPr>
              <a:t>801</a:t>
            </a:r>
          </a:p>
        </p:txBody>
      </p:sp>
      <p:sp>
        <p:nvSpPr>
          <p:cNvPr id="400413" name="Text Box 29"/>
          <p:cNvSpPr txBox="1">
            <a:spLocks noChangeArrowheads="1"/>
          </p:cNvSpPr>
          <p:nvPr/>
        </p:nvSpPr>
        <p:spPr bwMode="auto">
          <a:xfrm>
            <a:off x="8559800" y="2466975"/>
            <a:ext cx="1168400" cy="45720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GB" altLang="en-US" sz="2400">
                <a:solidFill>
                  <a:srgbClr val="010066"/>
                </a:solidFill>
                <a:latin typeface="Arial" panose="020B0604020202020204" pitchFamily="34" charset="0"/>
              </a:rPr>
              <a:t>1,413</a:t>
            </a:r>
          </a:p>
        </p:txBody>
      </p:sp>
      <p:sp>
        <p:nvSpPr>
          <p:cNvPr id="400414" name="Text Box 30"/>
          <p:cNvSpPr txBox="1">
            <a:spLocks noChangeArrowheads="1"/>
          </p:cNvSpPr>
          <p:nvPr/>
        </p:nvSpPr>
        <p:spPr bwMode="auto">
          <a:xfrm>
            <a:off x="6870700" y="3043238"/>
            <a:ext cx="1244600" cy="45720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GB" altLang="en-US" sz="2400">
                <a:solidFill>
                  <a:srgbClr val="010066"/>
                </a:solidFill>
                <a:latin typeface="Arial" panose="020B0604020202020204" pitchFamily="34" charset="0"/>
              </a:rPr>
              <a:t>2,852</a:t>
            </a:r>
          </a:p>
        </p:txBody>
      </p:sp>
      <p:sp>
        <p:nvSpPr>
          <p:cNvPr id="400415" name="Text Box 31"/>
          <p:cNvSpPr txBox="1">
            <a:spLocks noChangeArrowheads="1"/>
          </p:cNvSpPr>
          <p:nvPr/>
        </p:nvSpPr>
        <p:spPr bwMode="auto">
          <a:xfrm>
            <a:off x="8559800" y="3043238"/>
            <a:ext cx="1346200" cy="45720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GB" altLang="en-US" sz="2400">
                <a:solidFill>
                  <a:srgbClr val="010066"/>
                </a:solidFill>
                <a:latin typeface="Arial" panose="020B0604020202020204" pitchFamily="34" charset="0"/>
              </a:rPr>
              <a:t>3,600</a:t>
            </a:r>
          </a:p>
        </p:txBody>
      </p:sp>
      <p:sp>
        <p:nvSpPr>
          <p:cNvPr id="400417" name="Text Box 33"/>
          <p:cNvSpPr txBox="1">
            <a:spLocks noChangeArrowheads="1"/>
          </p:cNvSpPr>
          <p:nvPr/>
        </p:nvSpPr>
        <p:spPr bwMode="auto">
          <a:xfrm>
            <a:off x="8420100" y="3556000"/>
            <a:ext cx="1892300" cy="156966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Tx/>
              <a:buNone/>
            </a:pPr>
            <a:r>
              <a:rPr lang="en-GB" altLang="en-US" sz="2400" b="1">
                <a:solidFill>
                  <a:srgbClr val="010066"/>
                </a:solidFill>
                <a:latin typeface="Arial" panose="020B0604020202020204" pitchFamily="34" charset="0"/>
              </a:rPr>
              <a:t>strong ionic bonds hold ions together</a:t>
            </a:r>
          </a:p>
        </p:txBody>
      </p:sp>
      <p:sp>
        <p:nvSpPr>
          <p:cNvPr id="400418" name="Line 34"/>
          <p:cNvSpPr>
            <a:spLocks noChangeShapeType="1"/>
          </p:cNvSpPr>
          <p:nvPr/>
        </p:nvSpPr>
        <p:spPr bwMode="auto">
          <a:xfrm flipH="1" flipV="1">
            <a:off x="7313613" y="4095750"/>
            <a:ext cx="1058862" cy="152400"/>
          </a:xfrm>
          <a:prstGeom prst="line">
            <a:avLst/>
          </a:prstGeom>
          <a:noFill/>
          <a:ln w="50800">
            <a:solidFill>
              <a:schemeClr val="tx1"/>
            </a:solidFill>
            <a:round/>
            <a:headEnd type="oval"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00419" name="Line 35"/>
          <p:cNvSpPr>
            <a:spLocks noChangeShapeType="1"/>
          </p:cNvSpPr>
          <p:nvPr/>
        </p:nvSpPr>
        <p:spPr bwMode="auto">
          <a:xfrm flipH="1">
            <a:off x="7024689" y="4257676"/>
            <a:ext cx="1354137" cy="466725"/>
          </a:xfrm>
          <a:prstGeom prst="line">
            <a:avLst/>
          </a:prstGeom>
          <a:noFill/>
          <a:ln w="50800">
            <a:solidFill>
              <a:schemeClr val="tx1"/>
            </a:solidFill>
            <a:round/>
            <a:headEnd type="oval"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00420" name="Rectangle 36"/>
          <p:cNvSpPr>
            <a:spLocks noChangeArrowheads="1"/>
          </p:cNvSpPr>
          <p:nvPr/>
        </p:nvSpPr>
        <p:spPr bwMode="auto">
          <a:xfrm>
            <a:off x="1951039" y="3800475"/>
            <a:ext cx="4256087" cy="1200150"/>
          </a:xfrm>
          <a:prstGeom prst="rect">
            <a:avLst/>
          </a:prstGeom>
          <a:noFill/>
          <a:ln w="38100" algn="ctr">
            <a:solidFill>
              <a:srgbClr val="FF0000"/>
            </a:solidFill>
            <a:miter lim="800000"/>
            <a:headEnd/>
            <a:tailEnd/>
          </a:ln>
          <a:effectLst/>
          <a:extLst>
            <a:ext uri="{909E8E84-426E-40DD-AFC4-6F175D3DCCD1}">
              <a14:hiddenFill xmlns:a14="http://schemas.microsoft.com/office/drawing/2010/main">
                <a:solidFill>
                  <a:srgbClr val="FF99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b="1">
                <a:solidFill>
                  <a:srgbClr val="FF0000"/>
                </a:solidFill>
                <a:latin typeface="Arial" panose="020B0604020202020204" pitchFamily="34" charset="0"/>
              </a:rPr>
              <a:t>Ionic bonds are </a:t>
            </a:r>
            <a:r>
              <a:rPr lang="en-GB" altLang="en-US" sz="2400" b="1" u="sng">
                <a:solidFill>
                  <a:srgbClr val="FF0000"/>
                </a:solidFill>
                <a:latin typeface="Arial" panose="020B0604020202020204" pitchFamily="34" charset="0"/>
              </a:rPr>
              <a:t>strong</a:t>
            </a:r>
            <a:r>
              <a:rPr lang="en-GB" altLang="en-US" sz="2400" b="1">
                <a:solidFill>
                  <a:srgbClr val="FF0000"/>
                </a:solidFill>
                <a:latin typeface="Arial" panose="020B0604020202020204" pitchFamily="34" charset="0"/>
              </a:rPr>
              <a:t> and a lot of heat is needed to break them.</a:t>
            </a:r>
          </a:p>
        </p:txBody>
      </p:sp>
      <p:pic>
        <p:nvPicPr>
          <p:cNvPr id="400423" name="Picture 39" descr="forward_arrow_colour">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71089" y="6167439"/>
            <a:ext cx="630237"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375752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00401"/>
                                        </p:tgtEl>
                                        <p:attrNameLst>
                                          <p:attrName>style.visibility</p:attrName>
                                        </p:attrNameLst>
                                      </p:cBhvr>
                                      <p:to>
                                        <p:strVal val="visible"/>
                                      </p:to>
                                    </p:set>
                                    <p:anim calcmode="lin" valueType="num">
                                      <p:cBhvr additive="base">
                                        <p:cTn id="7" dur="500" fill="hold"/>
                                        <p:tgtEl>
                                          <p:spTgt spid="400401"/>
                                        </p:tgtEl>
                                        <p:attrNameLst>
                                          <p:attrName>ppt_x</p:attrName>
                                        </p:attrNameLst>
                                      </p:cBhvr>
                                      <p:tavLst>
                                        <p:tav tm="0">
                                          <p:val>
                                            <p:strVal val="1+#ppt_w/2"/>
                                          </p:val>
                                        </p:tav>
                                        <p:tav tm="100000">
                                          <p:val>
                                            <p:strVal val="#ppt_x"/>
                                          </p:val>
                                        </p:tav>
                                      </p:tavLst>
                                    </p:anim>
                                    <p:anim calcmode="lin" valueType="num">
                                      <p:cBhvr additive="base">
                                        <p:cTn id="8" dur="500" fill="hold"/>
                                        <p:tgtEl>
                                          <p:spTgt spid="400401"/>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400410"/>
                                        </p:tgtEl>
                                        <p:attrNameLst>
                                          <p:attrName>style.visibility</p:attrName>
                                        </p:attrNameLst>
                                      </p:cBhvr>
                                      <p:to>
                                        <p:strVal val="visible"/>
                                      </p:to>
                                    </p:set>
                                    <p:anim calcmode="lin" valueType="num">
                                      <p:cBhvr additive="base">
                                        <p:cTn id="12" dur="500" fill="hold"/>
                                        <p:tgtEl>
                                          <p:spTgt spid="400410"/>
                                        </p:tgtEl>
                                        <p:attrNameLst>
                                          <p:attrName>ppt_x</p:attrName>
                                        </p:attrNameLst>
                                      </p:cBhvr>
                                      <p:tavLst>
                                        <p:tav tm="0">
                                          <p:val>
                                            <p:strVal val="1+#ppt_w/2"/>
                                          </p:val>
                                        </p:tav>
                                        <p:tav tm="100000">
                                          <p:val>
                                            <p:strVal val="#ppt_x"/>
                                          </p:val>
                                        </p:tav>
                                      </p:tavLst>
                                    </p:anim>
                                    <p:anim calcmode="lin" valueType="num">
                                      <p:cBhvr additive="base">
                                        <p:cTn id="13" dur="500" fill="hold"/>
                                        <p:tgtEl>
                                          <p:spTgt spid="400410"/>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2" fill="hold" grpId="0" nodeType="afterEffect">
                                  <p:stCondLst>
                                    <p:cond delay="0"/>
                                  </p:stCondLst>
                                  <p:childTnLst>
                                    <p:set>
                                      <p:cBhvr>
                                        <p:cTn id="16" dur="1" fill="hold">
                                          <p:stCondLst>
                                            <p:cond delay="0"/>
                                          </p:stCondLst>
                                        </p:cTn>
                                        <p:tgtEl>
                                          <p:spTgt spid="400412"/>
                                        </p:tgtEl>
                                        <p:attrNameLst>
                                          <p:attrName>style.visibility</p:attrName>
                                        </p:attrNameLst>
                                      </p:cBhvr>
                                      <p:to>
                                        <p:strVal val="visible"/>
                                      </p:to>
                                    </p:set>
                                    <p:anim calcmode="lin" valueType="num">
                                      <p:cBhvr additive="base">
                                        <p:cTn id="17" dur="500" fill="hold"/>
                                        <p:tgtEl>
                                          <p:spTgt spid="400412"/>
                                        </p:tgtEl>
                                        <p:attrNameLst>
                                          <p:attrName>ppt_x</p:attrName>
                                        </p:attrNameLst>
                                      </p:cBhvr>
                                      <p:tavLst>
                                        <p:tav tm="0">
                                          <p:val>
                                            <p:strVal val="1+#ppt_w/2"/>
                                          </p:val>
                                        </p:tav>
                                        <p:tav tm="100000">
                                          <p:val>
                                            <p:strVal val="#ppt_x"/>
                                          </p:val>
                                        </p:tav>
                                      </p:tavLst>
                                    </p:anim>
                                    <p:anim calcmode="lin" valueType="num">
                                      <p:cBhvr additive="base">
                                        <p:cTn id="18" dur="500" fill="hold"/>
                                        <p:tgtEl>
                                          <p:spTgt spid="400412"/>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2" presetClass="entr" presetSubtype="2" fill="hold" grpId="0" nodeType="afterEffect">
                                  <p:stCondLst>
                                    <p:cond delay="0"/>
                                  </p:stCondLst>
                                  <p:childTnLst>
                                    <p:set>
                                      <p:cBhvr>
                                        <p:cTn id="21" dur="1" fill="hold">
                                          <p:stCondLst>
                                            <p:cond delay="0"/>
                                          </p:stCondLst>
                                        </p:cTn>
                                        <p:tgtEl>
                                          <p:spTgt spid="400413"/>
                                        </p:tgtEl>
                                        <p:attrNameLst>
                                          <p:attrName>style.visibility</p:attrName>
                                        </p:attrNameLst>
                                      </p:cBhvr>
                                      <p:to>
                                        <p:strVal val="visible"/>
                                      </p:to>
                                    </p:set>
                                    <p:anim calcmode="lin" valueType="num">
                                      <p:cBhvr additive="base">
                                        <p:cTn id="22" dur="500" fill="hold"/>
                                        <p:tgtEl>
                                          <p:spTgt spid="400413"/>
                                        </p:tgtEl>
                                        <p:attrNameLst>
                                          <p:attrName>ppt_x</p:attrName>
                                        </p:attrNameLst>
                                      </p:cBhvr>
                                      <p:tavLst>
                                        <p:tav tm="0">
                                          <p:val>
                                            <p:strVal val="1+#ppt_w/2"/>
                                          </p:val>
                                        </p:tav>
                                        <p:tav tm="100000">
                                          <p:val>
                                            <p:strVal val="#ppt_x"/>
                                          </p:val>
                                        </p:tav>
                                      </p:tavLst>
                                    </p:anim>
                                    <p:anim calcmode="lin" valueType="num">
                                      <p:cBhvr additive="base">
                                        <p:cTn id="23" dur="500" fill="hold"/>
                                        <p:tgtEl>
                                          <p:spTgt spid="400413"/>
                                        </p:tgtEl>
                                        <p:attrNameLst>
                                          <p:attrName>ppt_y</p:attrName>
                                        </p:attrNameLst>
                                      </p:cBhvr>
                                      <p:tavLst>
                                        <p:tav tm="0">
                                          <p:val>
                                            <p:strVal val="#ppt_y"/>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400404"/>
                                        </p:tgtEl>
                                        <p:attrNameLst>
                                          <p:attrName>style.visibility</p:attrName>
                                        </p:attrNameLst>
                                      </p:cBhvr>
                                      <p:to>
                                        <p:strVal val="visible"/>
                                      </p:to>
                                    </p:set>
                                    <p:anim calcmode="lin" valueType="num">
                                      <p:cBhvr additive="base">
                                        <p:cTn id="28" dur="500" fill="hold"/>
                                        <p:tgtEl>
                                          <p:spTgt spid="400404"/>
                                        </p:tgtEl>
                                        <p:attrNameLst>
                                          <p:attrName>ppt_x</p:attrName>
                                        </p:attrNameLst>
                                      </p:cBhvr>
                                      <p:tavLst>
                                        <p:tav tm="0">
                                          <p:val>
                                            <p:strVal val="1+#ppt_w/2"/>
                                          </p:val>
                                        </p:tav>
                                        <p:tav tm="100000">
                                          <p:val>
                                            <p:strVal val="#ppt_x"/>
                                          </p:val>
                                        </p:tav>
                                      </p:tavLst>
                                    </p:anim>
                                    <p:anim calcmode="lin" valueType="num">
                                      <p:cBhvr additive="base">
                                        <p:cTn id="29" dur="500" fill="hold"/>
                                        <p:tgtEl>
                                          <p:spTgt spid="400404"/>
                                        </p:tgtEl>
                                        <p:attrNameLst>
                                          <p:attrName>ppt_y</p:attrName>
                                        </p:attrNameLst>
                                      </p:cBhvr>
                                      <p:tavLst>
                                        <p:tav tm="0">
                                          <p:val>
                                            <p:strVal val="#ppt_y"/>
                                          </p:val>
                                        </p:tav>
                                        <p:tav tm="100000">
                                          <p:val>
                                            <p:strVal val="#ppt_y"/>
                                          </p:val>
                                        </p:tav>
                                      </p:tavLst>
                                    </p:anim>
                                  </p:childTnLst>
                                </p:cTn>
                              </p:par>
                            </p:childTnLst>
                          </p:cTn>
                        </p:par>
                        <p:par>
                          <p:cTn id="30" fill="hold" nodeType="afterGroup">
                            <p:stCondLst>
                              <p:cond delay="500"/>
                            </p:stCondLst>
                            <p:childTnLst>
                              <p:par>
                                <p:cTn id="31" presetID="2" presetClass="entr" presetSubtype="2" fill="hold" grpId="0" nodeType="afterEffect">
                                  <p:stCondLst>
                                    <p:cond delay="0"/>
                                  </p:stCondLst>
                                  <p:childTnLst>
                                    <p:set>
                                      <p:cBhvr>
                                        <p:cTn id="32" dur="1" fill="hold">
                                          <p:stCondLst>
                                            <p:cond delay="0"/>
                                          </p:stCondLst>
                                        </p:cTn>
                                        <p:tgtEl>
                                          <p:spTgt spid="400411"/>
                                        </p:tgtEl>
                                        <p:attrNameLst>
                                          <p:attrName>style.visibility</p:attrName>
                                        </p:attrNameLst>
                                      </p:cBhvr>
                                      <p:to>
                                        <p:strVal val="visible"/>
                                      </p:to>
                                    </p:set>
                                    <p:anim calcmode="lin" valueType="num">
                                      <p:cBhvr additive="base">
                                        <p:cTn id="33" dur="500" fill="hold"/>
                                        <p:tgtEl>
                                          <p:spTgt spid="400411"/>
                                        </p:tgtEl>
                                        <p:attrNameLst>
                                          <p:attrName>ppt_x</p:attrName>
                                        </p:attrNameLst>
                                      </p:cBhvr>
                                      <p:tavLst>
                                        <p:tav tm="0">
                                          <p:val>
                                            <p:strVal val="1+#ppt_w/2"/>
                                          </p:val>
                                        </p:tav>
                                        <p:tav tm="100000">
                                          <p:val>
                                            <p:strVal val="#ppt_x"/>
                                          </p:val>
                                        </p:tav>
                                      </p:tavLst>
                                    </p:anim>
                                    <p:anim calcmode="lin" valueType="num">
                                      <p:cBhvr additive="base">
                                        <p:cTn id="34" dur="500" fill="hold"/>
                                        <p:tgtEl>
                                          <p:spTgt spid="400411"/>
                                        </p:tgtEl>
                                        <p:attrNameLst>
                                          <p:attrName>ppt_y</p:attrName>
                                        </p:attrNameLst>
                                      </p:cBhvr>
                                      <p:tavLst>
                                        <p:tav tm="0">
                                          <p:val>
                                            <p:strVal val="#ppt_y"/>
                                          </p:val>
                                        </p:tav>
                                        <p:tav tm="100000">
                                          <p:val>
                                            <p:strVal val="#ppt_y"/>
                                          </p:val>
                                        </p:tav>
                                      </p:tavLst>
                                    </p:anim>
                                  </p:childTnLst>
                                </p:cTn>
                              </p:par>
                            </p:childTnLst>
                          </p:cTn>
                        </p:par>
                        <p:par>
                          <p:cTn id="35" fill="hold" nodeType="afterGroup">
                            <p:stCondLst>
                              <p:cond delay="1000"/>
                            </p:stCondLst>
                            <p:childTnLst>
                              <p:par>
                                <p:cTn id="36" presetID="2" presetClass="entr" presetSubtype="2" fill="hold" grpId="0" nodeType="afterEffect">
                                  <p:stCondLst>
                                    <p:cond delay="0"/>
                                  </p:stCondLst>
                                  <p:childTnLst>
                                    <p:set>
                                      <p:cBhvr>
                                        <p:cTn id="37" dur="1" fill="hold">
                                          <p:stCondLst>
                                            <p:cond delay="0"/>
                                          </p:stCondLst>
                                        </p:cTn>
                                        <p:tgtEl>
                                          <p:spTgt spid="400414"/>
                                        </p:tgtEl>
                                        <p:attrNameLst>
                                          <p:attrName>style.visibility</p:attrName>
                                        </p:attrNameLst>
                                      </p:cBhvr>
                                      <p:to>
                                        <p:strVal val="visible"/>
                                      </p:to>
                                    </p:set>
                                    <p:anim calcmode="lin" valueType="num">
                                      <p:cBhvr additive="base">
                                        <p:cTn id="38" dur="500" fill="hold"/>
                                        <p:tgtEl>
                                          <p:spTgt spid="400414"/>
                                        </p:tgtEl>
                                        <p:attrNameLst>
                                          <p:attrName>ppt_x</p:attrName>
                                        </p:attrNameLst>
                                      </p:cBhvr>
                                      <p:tavLst>
                                        <p:tav tm="0">
                                          <p:val>
                                            <p:strVal val="1+#ppt_w/2"/>
                                          </p:val>
                                        </p:tav>
                                        <p:tav tm="100000">
                                          <p:val>
                                            <p:strVal val="#ppt_x"/>
                                          </p:val>
                                        </p:tav>
                                      </p:tavLst>
                                    </p:anim>
                                    <p:anim calcmode="lin" valueType="num">
                                      <p:cBhvr additive="base">
                                        <p:cTn id="39" dur="500" fill="hold"/>
                                        <p:tgtEl>
                                          <p:spTgt spid="400414"/>
                                        </p:tgtEl>
                                        <p:attrNameLst>
                                          <p:attrName>ppt_y</p:attrName>
                                        </p:attrNameLst>
                                      </p:cBhvr>
                                      <p:tavLst>
                                        <p:tav tm="0">
                                          <p:val>
                                            <p:strVal val="#ppt_y"/>
                                          </p:val>
                                        </p:tav>
                                        <p:tav tm="100000">
                                          <p:val>
                                            <p:strVal val="#ppt_y"/>
                                          </p:val>
                                        </p:tav>
                                      </p:tavLst>
                                    </p:anim>
                                  </p:childTnLst>
                                </p:cTn>
                              </p:par>
                            </p:childTnLst>
                          </p:cTn>
                        </p:par>
                        <p:par>
                          <p:cTn id="40" fill="hold" nodeType="afterGroup">
                            <p:stCondLst>
                              <p:cond delay="1500"/>
                            </p:stCondLst>
                            <p:childTnLst>
                              <p:par>
                                <p:cTn id="41" presetID="2" presetClass="entr" presetSubtype="2" fill="hold" grpId="0" nodeType="afterEffect">
                                  <p:stCondLst>
                                    <p:cond delay="0"/>
                                  </p:stCondLst>
                                  <p:childTnLst>
                                    <p:set>
                                      <p:cBhvr>
                                        <p:cTn id="42" dur="1" fill="hold">
                                          <p:stCondLst>
                                            <p:cond delay="0"/>
                                          </p:stCondLst>
                                        </p:cTn>
                                        <p:tgtEl>
                                          <p:spTgt spid="400415"/>
                                        </p:tgtEl>
                                        <p:attrNameLst>
                                          <p:attrName>style.visibility</p:attrName>
                                        </p:attrNameLst>
                                      </p:cBhvr>
                                      <p:to>
                                        <p:strVal val="visible"/>
                                      </p:to>
                                    </p:set>
                                    <p:anim calcmode="lin" valueType="num">
                                      <p:cBhvr additive="base">
                                        <p:cTn id="43" dur="500" fill="hold"/>
                                        <p:tgtEl>
                                          <p:spTgt spid="400415"/>
                                        </p:tgtEl>
                                        <p:attrNameLst>
                                          <p:attrName>ppt_x</p:attrName>
                                        </p:attrNameLst>
                                      </p:cBhvr>
                                      <p:tavLst>
                                        <p:tav tm="0">
                                          <p:val>
                                            <p:strVal val="1+#ppt_w/2"/>
                                          </p:val>
                                        </p:tav>
                                        <p:tav tm="100000">
                                          <p:val>
                                            <p:strVal val="#ppt_x"/>
                                          </p:val>
                                        </p:tav>
                                      </p:tavLst>
                                    </p:anim>
                                    <p:anim calcmode="lin" valueType="num">
                                      <p:cBhvr additive="base">
                                        <p:cTn id="44" dur="500" fill="hold"/>
                                        <p:tgtEl>
                                          <p:spTgt spid="400415"/>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400420"/>
                                        </p:tgtEl>
                                        <p:attrNameLst>
                                          <p:attrName>style.visibility</p:attrName>
                                        </p:attrNameLst>
                                      </p:cBhvr>
                                      <p:to>
                                        <p:strVal val="visible"/>
                                      </p:to>
                                    </p:set>
                                    <p:animEffect transition="in" filter="dissolve">
                                      <p:cBhvr>
                                        <p:cTn id="49" dur="500"/>
                                        <p:tgtEl>
                                          <p:spTgt spid="400420"/>
                                        </p:tgtEl>
                                      </p:cBhvr>
                                    </p:animEffect>
                                  </p:childTnLst>
                                </p:cTn>
                              </p:par>
                            </p:childTnLst>
                          </p:cTn>
                        </p:par>
                        <p:par>
                          <p:cTn id="50" fill="hold" nodeType="afterGroup">
                            <p:stCondLst>
                              <p:cond delay="500"/>
                            </p:stCondLst>
                            <p:childTnLst>
                              <p:par>
                                <p:cTn id="51" presetID="22" presetClass="entr" presetSubtype="8" fill="hold" nodeType="afterEffect">
                                  <p:stCondLst>
                                    <p:cond delay="0"/>
                                  </p:stCondLst>
                                  <p:childTnLst>
                                    <p:set>
                                      <p:cBhvr>
                                        <p:cTn id="52" dur="1" fill="hold">
                                          <p:stCondLst>
                                            <p:cond delay="0"/>
                                          </p:stCondLst>
                                        </p:cTn>
                                        <p:tgtEl>
                                          <p:spTgt spid="400421"/>
                                        </p:tgtEl>
                                        <p:attrNameLst>
                                          <p:attrName>style.visibility</p:attrName>
                                        </p:attrNameLst>
                                      </p:cBhvr>
                                      <p:to>
                                        <p:strVal val="visible"/>
                                      </p:to>
                                    </p:set>
                                    <p:animEffect transition="in" filter="wipe(left)">
                                      <p:cBhvr>
                                        <p:cTn id="53" dur="500"/>
                                        <p:tgtEl>
                                          <p:spTgt spid="400421"/>
                                        </p:tgtEl>
                                      </p:cBhvr>
                                    </p:animEffect>
                                  </p:childTnLst>
                                </p:cTn>
                              </p:par>
                            </p:childTnLst>
                          </p:cTn>
                        </p:par>
                        <p:par>
                          <p:cTn id="54" fill="hold" nodeType="afterGroup">
                            <p:stCondLst>
                              <p:cond delay="1000"/>
                            </p:stCondLst>
                            <p:childTnLst>
                              <p:par>
                                <p:cTn id="55" presetID="9" presetClass="entr" presetSubtype="0" fill="hold" grpId="0" nodeType="afterEffect">
                                  <p:stCondLst>
                                    <p:cond delay="0"/>
                                  </p:stCondLst>
                                  <p:childTnLst>
                                    <p:set>
                                      <p:cBhvr>
                                        <p:cTn id="56" dur="1" fill="hold">
                                          <p:stCondLst>
                                            <p:cond delay="0"/>
                                          </p:stCondLst>
                                        </p:cTn>
                                        <p:tgtEl>
                                          <p:spTgt spid="400417"/>
                                        </p:tgtEl>
                                        <p:attrNameLst>
                                          <p:attrName>style.visibility</p:attrName>
                                        </p:attrNameLst>
                                      </p:cBhvr>
                                      <p:to>
                                        <p:strVal val="visible"/>
                                      </p:to>
                                    </p:set>
                                    <p:animEffect transition="in" filter="dissolve">
                                      <p:cBhvr>
                                        <p:cTn id="57" dur="500"/>
                                        <p:tgtEl>
                                          <p:spTgt spid="400417"/>
                                        </p:tgtEl>
                                      </p:cBhvr>
                                    </p:animEffect>
                                  </p:childTnLst>
                                </p:cTn>
                              </p:par>
                            </p:childTnLst>
                          </p:cTn>
                        </p:par>
                        <p:par>
                          <p:cTn id="58" fill="hold" nodeType="afterGroup">
                            <p:stCondLst>
                              <p:cond delay="1500"/>
                            </p:stCondLst>
                            <p:childTnLst>
                              <p:par>
                                <p:cTn id="59" presetID="22" presetClass="entr" presetSubtype="2" fill="hold" grpId="0" nodeType="afterEffect">
                                  <p:stCondLst>
                                    <p:cond delay="0"/>
                                  </p:stCondLst>
                                  <p:childTnLst>
                                    <p:set>
                                      <p:cBhvr>
                                        <p:cTn id="60" dur="1" fill="hold">
                                          <p:stCondLst>
                                            <p:cond delay="0"/>
                                          </p:stCondLst>
                                        </p:cTn>
                                        <p:tgtEl>
                                          <p:spTgt spid="400419"/>
                                        </p:tgtEl>
                                        <p:attrNameLst>
                                          <p:attrName>style.visibility</p:attrName>
                                        </p:attrNameLst>
                                      </p:cBhvr>
                                      <p:to>
                                        <p:strVal val="visible"/>
                                      </p:to>
                                    </p:set>
                                    <p:animEffect transition="in" filter="wipe(right)">
                                      <p:cBhvr>
                                        <p:cTn id="61" dur="500"/>
                                        <p:tgtEl>
                                          <p:spTgt spid="400419"/>
                                        </p:tgtEl>
                                      </p:cBhvr>
                                    </p:animEffect>
                                  </p:childTnLst>
                                </p:cTn>
                              </p:par>
                            </p:childTnLst>
                          </p:cTn>
                        </p:par>
                        <p:par>
                          <p:cTn id="62" fill="hold" nodeType="afterGroup">
                            <p:stCondLst>
                              <p:cond delay="2000"/>
                            </p:stCondLst>
                            <p:childTnLst>
                              <p:par>
                                <p:cTn id="63" presetID="22" presetClass="entr" presetSubtype="2" fill="hold" grpId="0" nodeType="afterEffect">
                                  <p:stCondLst>
                                    <p:cond delay="0"/>
                                  </p:stCondLst>
                                  <p:childTnLst>
                                    <p:set>
                                      <p:cBhvr>
                                        <p:cTn id="64" dur="1" fill="hold">
                                          <p:stCondLst>
                                            <p:cond delay="0"/>
                                          </p:stCondLst>
                                        </p:cTn>
                                        <p:tgtEl>
                                          <p:spTgt spid="400418"/>
                                        </p:tgtEl>
                                        <p:attrNameLst>
                                          <p:attrName>style.visibility</p:attrName>
                                        </p:attrNameLst>
                                      </p:cBhvr>
                                      <p:to>
                                        <p:strVal val="visible"/>
                                      </p:to>
                                    </p:set>
                                    <p:animEffect transition="in" filter="wipe(right)">
                                      <p:cBhvr>
                                        <p:cTn id="65" dur="500"/>
                                        <p:tgtEl>
                                          <p:spTgt spid="400418"/>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9" presetClass="entr" presetSubtype="0" fill="hold" grpId="0" nodeType="clickEffect">
                                  <p:stCondLst>
                                    <p:cond delay="0"/>
                                  </p:stCondLst>
                                  <p:childTnLst>
                                    <p:set>
                                      <p:cBhvr>
                                        <p:cTn id="69" dur="1" fill="hold">
                                          <p:stCondLst>
                                            <p:cond delay="0"/>
                                          </p:stCondLst>
                                        </p:cTn>
                                        <p:tgtEl>
                                          <p:spTgt spid="400388"/>
                                        </p:tgtEl>
                                        <p:attrNameLst>
                                          <p:attrName>style.visibility</p:attrName>
                                        </p:attrNameLst>
                                      </p:cBhvr>
                                      <p:to>
                                        <p:strVal val="visible"/>
                                      </p:to>
                                    </p:set>
                                    <p:animEffect transition="in" filter="dissolve">
                                      <p:cBhvr>
                                        <p:cTn id="70" dur="500"/>
                                        <p:tgtEl>
                                          <p:spTgt spid="400388"/>
                                        </p:tgtEl>
                                      </p:cBhvr>
                                    </p:animEffect>
                                  </p:childTnLst>
                                </p:cTn>
                              </p:par>
                            </p:childTnLst>
                          </p:cTn>
                        </p:par>
                        <p:par>
                          <p:cTn id="71" fill="hold" nodeType="afterGroup">
                            <p:stCondLst>
                              <p:cond delay="500"/>
                            </p:stCondLst>
                            <p:childTnLst>
                              <p:par>
                                <p:cTn id="72" presetID="1" presetClass="entr" presetSubtype="0" fill="hold" nodeType="afterEffect">
                                  <p:stCondLst>
                                    <p:cond delay="0"/>
                                  </p:stCondLst>
                                  <p:childTnLst>
                                    <p:set>
                                      <p:cBhvr>
                                        <p:cTn id="73" dur="1" fill="hold">
                                          <p:stCondLst>
                                            <p:cond delay="0"/>
                                          </p:stCondLst>
                                        </p:cTn>
                                        <p:tgtEl>
                                          <p:spTgt spid="4004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0388" grpId="0"/>
      <p:bldP spid="400401" grpId="0"/>
      <p:bldP spid="400404" grpId="0"/>
      <p:bldP spid="400410" grpId="0"/>
      <p:bldP spid="400411" grpId="0"/>
      <p:bldP spid="400412" grpId="0"/>
      <p:bldP spid="400413" grpId="0"/>
      <p:bldP spid="400414" grpId="0"/>
      <p:bldP spid="400415" grpId="0"/>
      <p:bldP spid="400417" grpId="0"/>
      <p:bldP spid="400418" grpId="0" animBg="1"/>
      <p:bldP spid="400419" grpId="0" animBg="1"/>
      <p:bldP spid="400420"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2066925" y="95250"/>
            <a:ext cx="8205788" cy="573088"/>
          </a:xfrm>
          <a:noFill/>
        </p:spPr>
        <p:txBody>
          <a:bodyPr/>
          <a:lstStyle/>
          <a:p>
            <a:pPr eaLnBrk="1" hangingPunct="1"/>
            <a:r>
              <a:rPr lang="en-GB" altLang="en-US" sz="3200"/>
              <a:t>3b) Do ionic compounds conduct electricity?</a:t>
            </a:r>
          </a:p>
        </p:txBody>
      </p:sp>
      <p:pic>
        <p:nvPicPr>
          <p:cNvPr id="26627" name="Picture 11" descr="forward_arrow_colour">
            <a:hlinkClick r:id="" action="ppaction://hlinkshowjump?jump=nextslide"/>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71089" y="6167439"/>
            <a:ext cx="630237"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ontrols>
      <mc:AlternateContent xmlns:mc="http://schemas.openxmlformats.org/markup-compatibility/2006">
        <mc:Choice xmlns:v="urn:schemas-microsoft-com:vml" Requires="v">
          <p:control spid="1028" r:id="rId2" imgW="8699841" imgH="5308975"/>
        </mc:Choice>
        <mc:Fallback>
          <p:control r:id="rId2" imgW="8699841" imgH="5308975">
            <p:pic>
              <p:nvPicPr>
                <p:cNvPr id="26628" name="ShockwaveFlash1"/>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1736725" y="800100"/>
                  <a:ext cx="8699500" cy="530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control>
        </mc:Fallback>
      </mc:AlternateContent>
    </p:controls>
    <p:extLst>
      <p:ext uri="{BB962C8B-B14F-4D97-AF65-F5344CB8AC3E}">
        <p14:creationId xmlns:p14="http://schemas.microsoft.com/office/powerpoint/2010/main" val="34002895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pic>
        <p:nvPicPr>
          <p:cNvPr id="408578" name="Picture 2" descr="ionic_lattice_molt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1613" y="2668588"/>
            <a:ext cx="1909762" cy="190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8579" name="Picture 3" descr="ionic_lattic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38939" y="793750"/>
            <a:ext cx="1595437" cy="159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6" name="Rectangle 4"/>
          <p:cNvSpPr>
            <a:spLocks noGrp="1" noChangeArrowheads="1"/>
          </p:cNvSpPr>
          <p:nvPr>
            <p:ph type="title"/>
          </p:nvPr>
        </p:nvSpPr>
        <p:spPr>
          <a:xfrm>
            <a:off x="719328" y="163514"/>
            <a:ext cx="10789919" cy="549275"/>
          </a:xfrm>
          <a:noFill/>
        </p:spPr>
        <p:txBody>
          <a:bodyPr/>
          <a:lstStyle/>
          <a:p>
            <a:pPr eaLnBrk="1" hangingPunct="1"/>
            <a:r>
              <a:rPr lang="en-GB" altLang="en-US" sz="3200" dirty="0"/>
              <a:t>3b) How can ionic compounds conduct electricity?</a:t>
            </a:r>
          </a:p>
        </p:txBody>
      </p:sp>
      <p:sp>
        <p:nvSpPr>
          <p:cNvPr id="408581" name="Rectangle 5"/>
          <p:cNvSpPr>
            <a:spLocks noChangeArrowheads="1"/>
          </p:cNvSpPr>
          <p:nvPr/>
        </p:nvSpPr>
        <p:spPr bwMode="auto">
          <a:xfrm>
            <a:off x="1868488" y="2606675"/>
            <a:ext cx="445135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GB" altLang="en-US" sz="2400">
                <a:solidFill>
                  <a:srgbClr val="010066"/>
                </a:solidFill>
                <a:latin typeface="Arial" panose="020B0604020202020204" pitchFamily="34" charset="0"/>
              </a:rPr>
              <a:t>When liquid (molten), the ions can break free of the lattice and are able to move. The ions are charged particles and so can carry an electric current.</a:t>
            </a:r>
          </a:p>
        </p:txBody>
      </p:sp>
      <p:sp>
        <p:nvSpPr>
          <p:cNvPr id="28678" name="Rectangle 6"/>
          <p:cNvSpPr>
            <a:spLocks noChangeArrowheads="1"/>
          </p:cNvSpPr>
          <p:nvPr/>
        </p:nvSpPr>
        <p:spPr bwMode="auto">
          <a:xfrm>
            <a:off x="1868489" y="784225"/>
            <a:ext cx="4384675"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GB" altLang="en-US" sz="2400">
                <a:solidFill>
                  <a:srgbClr val="010066"/>
                </a:solidFill>
                <a:latin typeface="Arial" panose="020B0604020202020204" pitchFamily="34" charset="0"/>
              </a:rPr>
              <a:t>As solids, ionic compounds cannot conduct electricity because their ions are </a:t>
            </a:r>
          </a:p>
          <a:p>
            <a:pPr>
              <a:spcBef>
                <a:spcPct val="0"/>
              </a:spcBef>
              <a:buFontTx/>
              <a:buNone/>
            </a:pPr>
            <a:r>
              <a:rPr lang="en-GB" altLang="en-US" sz="2400">
                <a:solidFill>
                  <a:srgbClr val="010066"/>
                </a:solidFill>
                <a:latin typeface="Arial" panose="020B0604020202020204" pitchFamily="34" charset="0"/>
              </a:rPr>
              <a:t>bonded together in the lattice.</a:t>
            </a:r>
          </a:p>
        </p:txBody>
      </p:sp>
      <p:sp>
        <p:nvSpPr>
          <p:cNvPr id="408583" name="Text Box 7"/>
          <p:cNvSpPr txBox="1">
            <a:spLocks noChangeArrowheads="1"/>
          </p:cNvSpPr>
          <p:nvPr/>
        </p:nvSpPr>
        <p:spPr bwMode="auto">
          <a:xfrm>
            <a:off x="8778876" y="904875"/>
            <a:ext cx="1698625" cy="142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90000"/>
              </a:lnSpc>
              <a:spcBef>
                <a:spcPct val="0"/>
              </a:spcBef>
              <a:buFontTx/>
              <a:buNone/>
            </a:pPr>
            <a:r>
              <a:rPr lang="en-GB" altLang="en-US" sz="2400" b="1">
                <a:solidFill>
                  <a:srgbClr val="010066"/>
                </a:solidFill>
                <a:latin typeface="Arial" panose="020B0604020202020204" pitchFamily="34" charset="0"/>
              </a:rPr>
              <a:t>ions in solid state cannot move</a:t>
            </a:r>
          </a:p>
        </p:txBody>
      </p:sp>
      <p:sp>
        <p:nvSpPr>
          <p:cNvPr id="408584" name="Line 8"/>
          <p:cNvSpPr>
            <a:spLocks noChangeShapeType="1"/>
          </p:cNvSpPr>
          <p:nvPr/>
        </p:nvSpPr>
        <p:spPr bwMode="auto">
          <a:xfrm flipH="1" flipV="1">
            <a:off x="7513638" y="1306513"/>
            <a:ext cx="1008062" cy="157162"/>
          </a:xfrm>
          <a:prstGeom prst="line">
            <a:avLst/>
          </a:prstGeom>
          <a:noFill/>
          <a:ln w="50800">
            <a:solidFill>
              <a:schemeClr val="tx1"/>
            </a:solidFill>
            <a:round/>
            <a:headEnd type="oval"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08585" name="Line 9"/>
          <p:cNvSpPr>
            <a:spLocks noChangeShapeType="1"/>
          </p:cNvSpPr>
          <p:nvPr/>
        </p:nvSpPr>
        <p:spPr bwMode="auto">
          <a:xfrm flipH="1">
            <a:off x="7753350" y="1476375"/>
            <a:ext cx="781050" cy="349250"/>
          </a:xfrm>
          <a:prstGeom prst="line">
            <a:avLst/>
          </a:prstGeom>
          <a:noFill/>
          <a:ln w="50800">
            <a:solidFill>
              <a:schemeClr val="tx1"/>
            </a:solidFill>
            <a:round/>
            <a:headEnd type="oval"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08586" name="Text Box 10"/>
          <p:cNvSpPr txBox="1">
            <a:spLocks noChangeArrowheads="1"/>
          </p:cNvSpPr>
          <p:nvPr/>
        </p:nvSpPr>
        <p:spPr bwMode="auto">
          <a:xfrm>
            <a:off x="8540751" y="2705100"/>
            <a:ext cx="2060575"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90000"/>
              </a:lnSpc>
              <a:spcBef>
                <a:spcPct val="0"/>
              </a:spcBef>
              <a:buFontTx/>
              <a:buNone/>
            </a:pPr>
            <a:r>
              <a:rPr lang="en-GB" altLang="en-US" sz="2400" b="1">
                <a:solidFill>
                  <a:srgbClr val="010066"/>
                </a:solidFill>
                <a:latin typeface="Arial" panose="020B0604020202020204" pitchFamily="34" charset="0"/>
              </a:rPr>
              <a:t>ions in </a:t>
            </a:r>
          </a:p>
          <a:p>
            <a:pPr algn="ctr">
              <a:lnSpc>
                <a:spcPct val="90000"/>
              </a:lnSpc>
              <a:spcBef>
                <a:spcPct val="0"/>
              </a:spcBef>
              <a:buFontTx/>
              <a:buNone/>
            </a:pPr>
            <a:r>
              <a:rPr lang="en-GB" altLang="en-US" sz="2400" b="1">
                <a:solidFill>
                  <a:srgbClr val="010066"/>
                </a:solidFill>
                <a:latin typeface="Arial" panose="020B0604020202020204" pitchFamily="34" charset="0"/>
              </a:rPr>
              <a:t>molten state can move </a:t>
            </a:r>
          </a:p>
          <a:p>
            <a:pPr algn="ctr">
              <a:lnSpc>
                <a:spcPct val="90000"/>
              </a:lnSpc>
              <a:spcBef>
                <a:spcPct val="0"/>
              </a:spcBef>
              <a:buFontTx/>
              <a:buNone/>
            </a:pPr>
            <a:r>
              <a:rPr lang="en-GB" altLang="en-US" sz="2400" b="1">
                <a:solidFill>
                  <a:srgbClr val="010066"/>
                </a:solidFill>
                <a:latin typeface="Arial" panose="020B0604020202020204" pitchFamily="34" charset="0"/>
              </a:rPr>
              <a:t>and conduct electricity</a:t>
            </a:r>
          </a:p>
        </p:txBody>
      </p:sp>
      <p:sp>
        <p:nvSpPr>
          <p:cNvPr id="408587" name="Line 11"/>
          <p:cNvSpPr>
            <a:spLocks noChangeShapeType="1"/>
          </p:cNvSpPr>
          <p:nvPr/>
        </p:nvSpPr>
        <p:spPr bwMode="auto">
          <a:xfrm flipH="1" flipV="1">
            <a:off x="7593014" y="3300414"/>
            <a:ext cx="1011237" cy="147637"/>
          </a:xfrm>
          <a:prstGeom prst="line">
            <a:avLst/>
          </a:prstGeom>
          <a:noFill/>
          <a:ln w="50800">
            <a:solidFill>
              <a:schemeClr val="tx1"/>
            </a:solidFill>
            <a:round/>
            <a:headEnd type="oval"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08588" name="Line 12"/>
          <p:cNvSpPr>
            <a:spLocks noChangeShapeType="1"/>
          </p:cNvSpPr>
          <p:nvPr/>
        </p:nvSpPr>
        <p:spPr bwMode="auto">
          <a:xfrm flipH="1">
            <a:off x="7953376" y="3435350"/>
            <a:ext cx="650875" cy="539750"/>
          </a:xfrm>
          <a:prstGeom prst="line">
            <a:avLst/>
          </a:prstGeom>
          <a:noFill/>
          <a:ln w="50800">
            <a:solidFill>
              <a:schemeClr val="tx1"/>
            </a:solidFill>
            <a:round/>
            <a:headEnd type="oval"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08589" name="Rectangle 13"/>
          <p:cNvSpPr>
            <a:spLocks noChangeArrowheads="1"/>
          </p:cNvSpPr>
          <p:nvPr/>
        </p:nvSpPr>
        <p:spPr bwMode="auto">
          <a:xfrm>
            <a:off x="1868489" y="4773613"/>
            <a:ext cx="8580437" cy="156966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Tx/>
              <a:buNone/>
            </a:pPr>
            <a:r>
              <a:rPr lang="en-GB" altLang="en-US" sz="2400">
                <a:solidFill>
                  <a:srgbClr val="010066"/>
                </a:solidFill>
                <a:latin typeface="Arial" panose="020B0604020202020204" pitchFamily="34" charset="0"/>
              </a:rPr>
              <a:t>Ionic compounds are usually soluble in water because water molecules have a slight electrical charge and so can attract the ions away from the lattice. When dissolved, the ions are free to move and can carry an electric current.</a:t>
            </a:r>
          </a:p>
        </p:txBody>
      </p:sp>
      <p:pic>
        <p:nvPicPr>
          <p:cNvPr id="408591" name="Picture 15" descr="forward_arrow_colour">
            <a:hlinkClick r:id="" action="ppaction://hlinkshowjump?jump=nextslide"/>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71089" y="6167439"/>
            <a:ext cx="630237"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62870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08579"/>
                                        </p:tgtEl>
                                        <p:attrNameLst>
                                          <p:attrName>style.visibility</p:attrName>
                                        </p:attrNameLst>
                                      </p:cBhvr>
                                      <p:to>
                                        <p:strVal val="visible"/>
                                      </p:to>
                                    </p:set>
                                    <p:animEffect transition="in" filter="wipe(left)">
                                      <p:cBhvr>
                                        <p:cTn id="7" dur="500"/>
                                        <p:tgtEl>
                                          <p:spTgt spid="408579"/>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408583"/>
                                        </p:tgtEl>
                                        <p:attrNameLst>
                                          <p:attrName>style.visibility</p:attrName>
                                        </p:attrNameLst>
                                      </p:cBhvr>
                                      <p:to>
                                        <p:strVal val="visible"/>
                                      </p:to>
                                    </p:set>
                                    <p:animEffect transition="in" filter="dissolve">
                                      <p:cBhvr>
                                        <p:cTn id="11" dur="500"/>
                                        <p:tgtEl>
                                          <p:spTgt spid="408583"/>
                                        </p:tgtEl>
                                      </p:cBhvr>
                                    </p:animEffect>
                                  </p:childTnLst>
                                </p:cTn>
                              </p:par>
                            </p:childTnLst>
                          </p:cTn>
                        </p:par>
                        <p:par>
                          <p:cTn id="12" fill="hold" nodeType="afterGroup">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408584"/>
                                        </p:tgtEl>
                                        <p:attrNameLst>
                                          <p:attrName>style.visibility</p:attrName>
                                        </p:attrNameLst>
                                      </p:cBhvr>
                                      <p:to>
                                        <p:strVal val="visible"/>
                                      </p:to>
                                    </p:set>
                                    <p:animEffect transition="in" filter="wipe(right)">
                                      <p:cBhvr>
                                        <p:cTn id="15" dur="500"/>
                                        <p:tgtEl>
                                          <p:spTgt spid="408584"/>
                                        </p:tgtEl>
                                      </p:cBhvr>
                                    </p:animEffect>
                                  </p:childTnLst>
                                </p:cTn>
                              </p:par>
                            </p:childTnLst>
                          </p:cTn>
                        </p:par>
                        <p:par>
                          <p:cTn id="16" fill="hold" nodeType="afterGroup">
                            <p:stCondLst>
                              <p:cond delay="1500"/>
                            </p:stCondLst>
                            <p:childTnLst>
                              <p:par>
                                <p:cTn id="17" presetID="22" presetClass="entr" presetSubtype="2" fill="hold" grpId="0" nodeType="afterEffect">
                                  <p:stCondLst>
                                    <p:cond delay="0"/>
                                  </p:stCondLst>
                                  <p:childTnLst>
                                    <p:set>
                                      <p:cBhvr>
                                        <p:cTn id="18" dur="1" fill="hold">
                                          <p:stCondLst>
                                            <p:cond delay="0"/>
                                          </p:stCondLst>
                                        </p:cTn>
                                        <p:tgtEl>
                                          <p:spTgt spid="408585"/>
                                        </p:tgtEl>
                                        <p:attrNameLst>
                                          <p:attrName>style.visibility</p:attrName>
                                        </p:attrNameLst>
                                      </p:cBhvr>
                                      <p:to>
                                        <p:strVal val="visible"/>
                                      </p:to>
                                    </p:set>
                                    <p:animEffect transition="in" filter="wipe(right)">
                                      <p:cBhvr>
                                        <p:cTn id="19" dur="500"/>
                                        <p:tgtEl>
                                          <p:spTgt spid="40858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408581"/>
                                        </p:tgtEl>
                                        <p:attrNameLst>
                                          <p:attrName>style.visibility</p:attrName>
                                        </p:attrNameLst>
                                      </p:cBhvr>
                                      <p:to>
                                        <p:strVal val="visible"/>
                                      </p:to>
                                    </p:set>
                                    <p:animEffect transition="in" filter="dissolve">
                                      <p:cBhvr>
                                        <p:cTn id="24" dur="500"/>
                                        <p:tgtEl>
                                          <p:spTgt spid="408581"/>
                                        </p:tgtEl>
                                      </p:cBhvr>
                                    </p:animEffect>
                                  </p:childTnLst>
                                </p:cTn>
                              </p:par>
                            </p:childTnLst>
                          </p:cTn>
                        </p:par>
                        <p:par>
                          <p:cTn id="25" fill="hold" nodeType="afterGroup">
                            <p:stCondLst>
                              <p:cond delay="500"/>
                            </p:stCondLst>
                            <p:childTnLst>
                              <p:par>
                                <p:cTn id="26" presetID="22" presetClass="entr" presetSubtype="8" fill="hold" nodeType="afterEffect">
                                  <p:stCondLst>
                                    <p:cond delay="0"/>
                                  </p:stCondLst>
                                  <p:childTnLst>
                                    <p:set>
                                      <p:cBhvr>
                                        <p:cTn id="27" dur="1" fill="hold">
                                          <p:stCondLst>
                                            <p:cond delay="0"/>
                                          </p:stCondLst>
                                        </p:cTn>
                                        <p:tgtEl>
                                          <p:spTgt spid="408578"/>
                                        </p:tgtEl>
                                        <p:attrNameLst>
                                          <p:attrName>style.visibility</p:attrName>
                                        </p:attrNameLst>
                                      </p:cBhvr>
                                      <p:to>
                                        <p:strVal val="visible"/>
                                      </p:to>
                                    </p:set>
                                    <p:animEffect transition="in" filter="wipe(left)">
                                      <p:cBhvr>
                                        <p:cTn id="28" dur="500"/>
                                        <p:tgtEl>
                                          <p:spTgt spid="408578"/>
                                        </p:tgtEl>
                                      </p:cBhvr>
                                    </p:animEffect>
                                  </p:childTnLst>
                                </p:cTn>
                              </p:par>
                            </p:childTnLst>
                          </p:cTn>
                        </p:par>
                        <p:par>
                          <p:cTn id="29" fill="hold" nodeType="afterGroup">
                            <p:stCondLst>
                              <p:cond delay="1000"/>
                            </p:stCondLst>
                            <p:childTnLst>
                              <p:par>
                                <p:cTn id="30" presetID="9" presetClass="entr" presetSubtype="0" fill="hold" grpId="0" nodeType="afterEffect">
                                  <p:stCondLst>
                                    <p:cond delay="0"/>
                                  </p:stCondLst>
                                  <p:childTnLst>
                                    <p:set>
                                      <p:cBhvr>
                                        <p:cTn id="31" dur="1" fill="hold">
                                          <p:stCondLst>
                                            <p:cond delay="0"/>
                                          </p:stCondLst>
                                        </p:cTn>
                                        <p:tgtEl>
                                          <p:spTgt spid="408586"/>
                                        </p:tgtEl>
                                        <p:attrNameLst>
                                          <p:attrName>style.visibility</p:attrName>
                                        </p:attrNameLst>
                                      </p:cBhvr>
                                      <p:to>
                                        <p:strVal val="visible"/>
                                      </p:to>
                                    </p:set>
                                    <p:animEffect transition="in" filter="dissolve">
                                      <p:cBhvr>
                                        <p:cTn id="32" dur="500"/>
                                        <p:tgtEl>
                                          <p:spTgt spid="408586"/>
                                        </p:tgtEl>
                                      </p:cBhvr>
                                    </p:animEffect>
                                  </p:childTnLst>
                                </p:cTn>
                              </p:par>
                            </p:childTnLst>
                          </p:cTn>
                        </p:par>
                        <p:par>
                          <p:cTn id="33" fill="hold" nodeType="afterGroup">
                            <p:stCondLst>
                              <p:cond delay="1500"/>
                            </p:stCondLst>
                            <p:childTnLst>
                              <p:par>
                                <p:cTn id="34" presetID="22" presetClass="entr" presetSubtype="2" fill="hold" grpId="0" nodeType="afterEffect">
                                  <p:stCondLst>
                                    <p:cond delay="0"/>
                                  </p:stCondLst>
                                  <p:childTnLst>
                                    <p:set>
                                      <p:cBhvr>
                                        <p:cTn id="35" dur="1" fill="hold">
                                          <p:stCondLst>
                                            <p:cond delay="0"/>
                                          </p:stCondLst>
                                        </p:cTn>
                                        <p:tgtEl>
                                          <p:spTgt spid="408587"/>
                                        </p:tgtEl>
                                        <p:attrNameLst>
                                          <p:attrName>style.visibility</p:attrName>
                                        </p:attrNameLst>
                                      </p:cBhvr>
                                      <p:to>
                                        <p:strVal val="visible"/>
                                      </p:to>
                                    </p:set>
                                    <p:animEffect transition="in" filter="wipe(right)">
                                      <p:cBhvr>
                                        <p:cTn id="36" dur="500"/>
                                        <p:tgtEl>
                                          <p:spTgt spid="408587"/>
                                        </p:tgtEl>
                                      </p:cBhvr>
                                    </p:animEffect>
                                  </p:childTnLst>
                                </p:cTn>
                              </p:par>
                            </p:childTnLst>
                          </p:cTn>
                        </p:par>
                        <p:par>
                          <p:cTn id="37" fill="hold" nodeType="afterGroup">
                            <p:stCondLst>
                              <p:cond delay="2000"/>
                            </p:stCondLst>
                            <p:childTnLst>
                              <p:par>
                                <p:cTn id="38" presetID="22" presetClass="entr" presetSubtype="2" fill="hold" grpId="0" nodeType="afterEffect">
                                  <p:stCondLst>
                                    <p:cond delay="0"/>
                                  </p:stCondLst>
                                  <p:childTnLst>
                                    <p:set>
                                      <p:cBhvr>
                                        <p:cTn id="39" dur="1" fill="hold">
                                          <p:stCondLst>
                                            <p:cond delay="0"/>
                                          </p:stCondLst>
                                        </p:cTn>
                                        <p:tgtEl>
                                          <p:spTgt spid="408588"/>
                                        </p:tgtEl>
                                        <p:attrNameLst>
                                          <p:attrName>style.visibility</p:attrName>
                                        </p:attrNameLst>
                                      </p:cBhvr>
                                      <p:to>
                                        <p:strVal val="visible"/>
                                      </p:to>
                                    </p:set>
                                    <p:animEffect transition="in" filter="wipe(right)">
                                      <p:cBhvr>
                                        <p:cTn id="40" dur="500"/>
                                        <p:tgtEl>
                                          <p:spTgt spid="408588"/>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408589"/>
                                        </p:tgtEl>
                                        <p:attrNameLst>
                                          <p:attrName>style.visibility</p:attrName>
                                        </p:attrNameLst>
                                      </p:cBhvr>
                                      <p:to>
                                        <p:strVal val="visible"/>
                                      </p:to>
                                    </p:set>
                                    <p:animEffect transition="in" filter="dissolve">
                                      <p:cBhvr>
                                        <p:cTn id="45" dur="500"/>
                                        <p:tgtEl>
                                          <p:spTgt spid="408589"/>
                                        </p:tgtEl>
                                      </p:cBhvr>
                                    </p:animEffect>
                                  </p:childTnLst>
                                </p:cTn>
                              </p:par>
                            </p:childTnLst>
                          </p:cTn>
                        </p:par>
                        <p:par>
                          <p:cTn id="46" fill="hold" nodeType="afterGroup">
                            <p:stCondLst>
                              <p:cond delay="500"/>
                            </p:stCondLst>
                            <p:childTnLst>
                              <p:par>
                                <p:cTn id="47" presetID="1" presetClass="entr" presetSubtype="0" fill="hold" nodeType="afterEffect">
                                  <p:stCondLst>
                                    <p:cond delay="0"/>
                                  </p:stCondLst>
                                  <p:childTnLst>
                                    <p:set>
                                      <p:cBhvr>
                                        <p:cTn id="48" dur="1" fill="hold">
                                          <p:stCondLst>
                                            <p:cond delay="0"/>
                                          </p:stCondLst>
                                        </p:cTn>
                                        <p:tgtEl>
                                          <p:spTgt spid="4085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8581" grpId="0"/>
      <p:bldP spid="408583" grpId="0"/>
      <p:bldP spid="408584" grpId="0" animBg="1"/>
      <p:bldP spid="408585" grpId="0" animBg="1"/>
      <p:bldP spid="408586" grpId="0"/>
      <p:bldP spid="408587" grpId="0" animBg="1"/>
      <p:bldP spid="408588" grpId="0" animBg="1"/>
      <p:bldP spid="408589"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pic>
        <p:nvPicPr>
          <p:cNvPr id="407664" name="Picture 112" descr="ionic_lattice_bott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95664" y="1965326"/>
            <a:ext cx="2217737" cy="135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7663" name="Picture 111" descr="ionic_lattice_to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65500" y="3181351"/>
            <a:ext cx="2266950"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7554" name="Rectangle 2"/>
          <p:cNvSpPr>
            <a:spLocks noGrp="1" noChangeArrowheads="1"/>
          </p:cNvSpPr>
          <p:nvPr>
            <p:ph type="title"/>
          </p:nvPr>
        </p:nvSpPr>
        <p:spPr>
          <a:xfrm>
            <a:off x="987552" y="122239"/>
            <a:ext cx="10021824" cy="549275"/>
          </a:xfrm>
        </p:spPr>
        <p:txBody>
          <a:bodyPr rtlCol="0">
            <a:normAutofit fontScale="90000"/>
          </a:bodyPr>
          <a:lstStyle/>
          <a:p>
            <a:pPr eaLnBrk="1" fontAlgn="auto" hangingPunct="1">
              <a:spcAft>
                <a:spcPts val="0"/>
              </a:spcAft>
              <a:defRPr/>
            </a:pPr>
            <a:r>
              <a:rPr lang="en-GB" dirty="0" smtClean="0"/>
              <a:t>3c) Why are ionic compounds brittle?</a:t>
            </a:r>
          </a:p>
        </p:txBody>
      </p:sp>
      <p:sp>
        <p:nvSpPr>
          <p:cNvPr id="30725" name="Rectangle 3"/>
          <p:cNvSpPr>
            <a:spLocks noChangeArrowheads="1"/>
          </p:cNvSpPr>
          <p:nvPr/>
        </p:nvSpPr>
        <p:spPr bwMode="auto">
          <a:xfrm>
            <a:off x="2087564" y="784225"/>
            <a:ext cx="84470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Tx/>
              <a:buNone/>
            </a:pPr>
            <a:r>
              <a:rPr lang="en-GB" altLang="en-US" sz="2400">
                <a:solidFill>
                  <a:srgbClr val="010066"/>
                </a:solidFill>
                <a:latin typeface="Arial" panose="020B0604020202020204" pitchFamily="34" charset="0"/>
              </a:rPr>
              <a:t>Ionic compounds are brittle – they shatter when they are hit.</a:t>
            </a:r>
          </a:p>
        </p:txBody>
      </p:sp>
      <p:sp>
        <p:nvSpPr>
          <p:cNvPr id="30726" name="Text Box 4"/>
          <p:cNvSpPr txBox="1">
            <a:spLocks noChangeArrowheads="1"/>
          </p:cNvSpPr>
          <p:nvPr/>
        </p:nvSpPr>
        <p:spPr bwMode="auto">
          <a:xfrm>
            <a:off x="3019426" y="4572000"/>
            <a:ext cx="1533525" cy="45720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endParaRPr lang="en-GB" altLang="en-US" sz="2400">
              <a:solidFill>
                <a:srgbClr val="010066"/>
              </a:solidFill>
              <a:latin typeface="Arial" panose="020B0604020202020204" pitchFamily="34" charset="0"/>
            </a:endParaRPr>
          </a:p>
        </p:txBody>
      </p:sp>
      <p:sp>
        <p:nvSpPr>
          <p:cNvPr id="407557" name="Text Box 5"/>
          <p:cNvSpPr txBox="1">
            <a:spLocks noChangeArrowheads="1"/>
          </p:cNvSpPr>
          <p:nvPr/>
        </p:nvSpPr>
        <p:spPr bwMode="auto">
          <a:xfrm>
            <a:off x="2106614" y="4733925"/>
            <a:ext cx="4194175" cy="156966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GB" altLang="en-US" sz="2400">
                <a:solidFill>
                  <a:srgbClr val="010066"/>
                </a:solidFill>
                <a:latin typeface="Arial" panose="020B0604020202020204" pitchFamily="34" charset="0"/>
              </a:rPr>
              <a:t>When the lattice is hit, a layer of ions is shifted so that ions with the same charges are lined up together.</a:t>
            </a:r>
          </a:p>
        </p:txBody>
      </p:sp>
      <p:sp>
        <p:nvSpPr>
          <p:cNvPr id="407558" name="Text Box 6"/>
          <p:cNvSpPr txBox="1">
            <a:spLocks noChangeArrowheads="1"/>
          </p:cNvSpPr>
          <p:nvPr/>
        </p:nvSpPr>
        <p:spPr bwMode="auto">
          <a:xfrm>
            <a:off x="6731001" y="4705350"/>
            <a:ext cx="3552825" cy="156966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GB" altLang="en-US" sz="2400">
                <a:solidFill>
                  <a:srgbClr val="010066"/>
                </a:solidFill>
                <a:latin typeface="Arial" panose="020B0604020202020204" pitchFamily="34" charset="0"/>
              </a:rPr>
              <a:t>These like charges repel each other and so split the ionic lattice causing it to shatter.</a:t>
            </a:r>
          </a:p>
        </p:txBody>
      </p:sp>
      <p:sp>
        <p:nvSpPr>
          <p:cNvPr id="407563" name="Text Box 11"/>
          <p:cNvSpPr txBox="1">
            <a:spLocks noChangeArrowheads="1"/>
          </p:cNvSpPr>
          <p:nvPr/>
        </p:nvSpPr>
        <p:spPr bwMode="auto">
          <a:xfrm>
            <a:off x="8656639" y="2978151"/>
            <a:ext cx="1914525" cy="519113"/>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GB" altLang="en-US" sz="2800" b="1">
                <a:solidFill>
                  <a:srgbClr val="010066"/>
                </a:solidFill>
                <a:latin typeface="Arial" panose="020B0604020202020204" pitchFamily="34" charset="0"/>
              </a:rPr>
              <a:t>repulsion</a:t>
            </a:r>
          </a:p>
        </p:txBody>
      </p:sp>
      <p:pic>
        <p:nvPicPr>
          <p:cNvPr id="407649" name="Picture 97" descr="ionic_lattice_to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13600" y="3590926"/>
            <a:ext cx="221615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7650" name="Picture 98" descr="ionic_lattice_bott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43814" y="1692276"/>
            <a:ext cx="2217737" cy="135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32" name="Picture 101" descr="ionic_lattice_to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65500" y="3181351"/>
            <a:ext cx="2266950"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7654" name="Picture 102" descr="ionic_lattice_bott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95714" y="1971676"/>
            <a:ext cx="2217737" cy="135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7655" name="AutoShape 103"/>
          <p:cNvSpPr>
            <a:spLocks noChangeArrowheads="1"/>
          </p:cNvSpPr>
          <p:nvPr/>
        </p:nvSpPr>
        <p:spPr bwMode="auto">
          <a:xfrm>
            <a:off x="6224588" y="2713038"/>
            <a:ext cx="1219200" cy="330200"/>
          </a:xfrm>
          <a:prstGeom prst="rightArrow">
            <a:avLst>
              <a:gd name="adj1" fmla="val 50000"/>
              <a:gd name="adj2" fmla="val 92308"/>
            </a:avLst>
          </a:prstGeom>
          <a:solidFill>
            <a:srgbClr val="010066"/>
          </a:solidFill>
          <a:ln>
            <a:noFill/>
          </a:ln>
          <a:effectLst>
            <a:outerShdw dist="40161" dir="4293903" algn="ctr" rotWithShape="0">
              <a:srgbClr val="5F5F5F">
                <a:alpha val="50000"/>
              </a:srgbClr>
            </a:outerShdw>
          </a:effectLst>
          <a:extLst>
            <a:ext uri="{91240B29-F687-4F45-9708-019B960494DF}">
              <a14:hiddenLine xmlns:a14="http://schemas.microsoft.com/office/drawing/2010/main" w="25400">
                <a:solidFill>
                  <a:srgbClr val="4D4D4D"/>
                </a:solidFill>
                <a:miter lim="800000"/>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endParaRPr lang="en-GB" altLang="en-US" sz="2400">
              <a:solidFill>
                <a:srgbClr val="010066"/>
              </a:solidFill>
              <a:latin typeface="Arial" panose="020B0604020202020204" pitchFamily="34" charset="0"/>
            </a:endParaRPr>
          </a:p>
        </p:txBody>
      </p:sp>
      <p:sp>
        <p:nvSpPr>
          <p:cNvPr id="407656" name="AutoShape 104"/>
          <p:cNvSpPr>
            <a:spLocks noChangeArrowheads="1"/>
          </p:cNvSpPr>
          <p:nvPr/>
        </p:nvSpPr>
        <p:spPr bwMode="auto">
          <a:xfrm rot="-5400000">
            <a:off x="9555163" y="2176463"/>
            <a:ext cx="1003300" cy="330200"/>
          </a:xfrm>
          <a:prstGeom prst="rightArrow">
            <a:avLst>
              <a:gd name="adj1" fmla="val 50000"/>
              <a:gd name="adj2" fmla="val 75962"/>
            </a:avLst>
          </a:prstGeom>
          <a:solidFill>
            <a:srgbClr val="FF6600"/>
          </a:solidFill>
          <a:ln>
            <a:noFill/>
          </a:ln>
          <a:effectLst>
            <a:outerShdw dist="40161" dir="4293903" algn="ctr" rotWithShape="0">
              <a:srgbClr val="5F5F5F">
                <a:alpha val="50000"/>
              </a:srgbClr>
            </a:outerShdw>
          </a:effectLst>
          <a:extLst>
            <a:ext uri="{91240B29-F687-4F45-9708-019B960494DF}">
              <a14:hiddenLine xmlns:a14="http://schemas.microsoft.com/office/drawing/2010/main" w="25400">
                <a:solidFill>
                  <a:srgbClr val="4D4D4D"/>
                </a:solidFill>
                <a:miter lim="800000"/>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endParaRPr lang="en-GB" altLang="en-US" sz="2400">
              <a:solidFill>
                <a:srgbClr val="010066"/>
              </a:solidFill>
              <a:latin typeface="Arial" panose="020B0604020202020204" pitchFamily="34" charset="0"/>
            </a:endParaRPr>
          </a:p>
        </p:txBody>
      </p:sp>
      <p:sp>
        <p:nvSpPr>
          <p:cNvPr id="407657" name="AutoShape 105"/>
          <p:cNvSpPr>
            <a:spLocks noChangeArrowheads="1"/>
          </p:cNvSpPr>
          <p:nvPr/>
        </p:nvSpPr>
        <p:spPr bwMode="auto">
          <a:xfrm rot="5400000">
            <a:off x="9574213" y="3935413"/>
            <a:ext cx="990600" cy="330200"/>
          </a:xfrm>
          <a:prstGeom prst="rightArrow">
            <a:avLst>
              <a:gd name="adj1" fmla="val 50000"/>
              <a:gd name="adj2" fmla="val 75000"/>
            </a:avLst>
          </a:prstGeom>
          <a:solidFill>
            <a:srgbClr val="FF6600"/>
          </a:solidFill>
          <a:ln>
            <a:noFill/>
          </a:ln>
          <a:effectLst>
            <a:outerShdw dist="40161" dir="4293903" algn="ctr" rotWithShape="0">
              <a:srgbClr val="5F5F5F">
                <a:alpha val="50000"/>
              </a:srgbClr>
            </a:outerShdw>
          </a:effectLst>
          <a:extLst>
            <a:ext uri="{91240B29-F687-4F45-9708-019B960494DF}">
              <a14:hiddenLine xmlns:a14="http://schemas.microsoft.com/office/drawing/2010/main" w="25400">
                <a:solidFill>
                  <a:srgbClr val="4D4D4D"/>
                </a:solidFill>
                <a:miter lim="800000"/>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endParaRPr lang="en-GB" altLang="en-US" sz="2400">
              <a:solidFill>
                <a:srgbClr val="010066"/>
              </a:solidFill>
              <a:latin typeface="Arial" panose="020B0604020202020204" pitchFamily="34" charset="0"/>
            </a:endParaRPr>
          </a:p>
        </p:txBody>
      </p:sp>
      <p:grpSp>
        <p:nvGrpSpPr>
          <p:cNvPr id="407668" name="Group 116"/>
          <p:cNvGrpSpPr>
            <a:grpSpLocks/>
          </p:cNvGrpSpPr>
          <p:nvPr/>
        </p:nvGrpSpPr>
        <p:grpSpPr bwMode="auto">
          <a:xfrm>
            <a:off x="1739901" y="2339975"/>
            <a:ext cx="1433513" cy="706438"/>
            <a:chOff x="136" y="1474"/>
            <a:chExt cx="903" cy="445"/>
          </a:xfrm>
        </p:grpSpPr>
        <p:sp>
          <p:nvSpPr>
            <p:cNvPr id="30740" name="Text Box 108"/>
            <p:cNvSpPr txBox="1">
              <a:spLocks noChangeArrowheads="1"/>
            </p:cNvSpPr>
            <p:nvPr/>
          </p:nvSpPr>
          <p:spPr bwMode="auto">
            <a:xfrm>
              <a:off x="136" y="1474"/>
              <a:ext cx="833"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Tx/>
                <a:buNone/>
              </a:pPr>
              <a:r>
                <a:rPr lang="en-GB" altLang="en-US" sz="2800" b="1">
                  <a:solidFill>
                    <a:srgbClr val="010066"/>
                  </a:solidFill>
                  <a:latin typeface="Arial" panose="020B0604020202020204" pitchFamily="34" charset="0"/>
                </a:rPr>
                <a:t>force</a:t>
              </a:r>
            </a:p>
          </p:txBody>
        </p:sp>
        <p:sp>
          <p:nvSpPr>
            <p:cNvPr id="30741" name="AutoShape 109"/>
            <p:cNvSpPr>
              <a:spLocks noChangeArrowheads="1"/>
            </p:cNvSpPr>
            <p:nvPr/>
          </p:nvSpPr>
          <p:spPr bwMode="auto">
            <a:xfrm>
              <a:off x="271" y="1711"/>
              <a:ext cx="768" cy="208"/>
            </a:xfrm>
            <a:prstGeom prst="rightArrow">
              <a:avLst>
                <a:gd name="adj1" fmla="val 50000"/>
                <a:gd name="adj2" fmla="val 92308"/>
              </a:avLst>
            </a:prstGeom>
            <a:solidFill>
              <a:srgbClr val="FF6600"/>
            </a:solidFill>
            <a:ln>
              <a:noFill/>
            </a:ln>
            <a:effectLst>
              <a:outerShdw dist="40161" dir="4293903" algn="ctr" rotWithShape="0">
                <a:srgbClr val="5F5F5F">
                  <a:alpha val="50000"/>
                </a:srgbClr>
              </a:outerShdw>
            </a:effectLst>
            <a:extLst>
              <a:ext uri="{91240B29-F687-4F45-9708-019B960494DF}">
                <a14:hiddenLine xmlns:a14="http://schemas.microsoft.com/office/drawing/2010/main" w="25400">
                  <a:solidFill>
                    <a:srgbClr val="4D4D4D"/>
                  </a:solidFill>
                  <a:miter lim="800000"/>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endParaRPr lang="en-GB" altLang="en-US" sz="2400">
                <a:solidFill>
                  <a:srgbClr val="010066"/>
                </a:solidFill>
                <a:latin typeface="Arial" panose="020B0604020202020204" pitchFamily="34" charset="0"/>
              </a:endParaRPr>
            </a:p>
          </p:txBody>
        </p:sp>
      </p:grpSp>
      <p:sp>
        <p:nvSpPr>
          <p:cNvPr id="30738" name="Rectangle 113"/>
          <p:cNvSpPr>
            <a:spLocks noChangeArrowheads="1"/>
          </p:cNvSpPr>
          <p:nvPr/>
        </p:nvSpPr>
        <p:spPr bwMode="auto">
          <a:xfrm>
            <a:off x="2087564" y="1231900"/>
            <a:ext cx="6897687" cy="45720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GB" altLang="en-US" sz="2400">
                <a:solidFill>
                  <a:srgbClr val="010066"/>
                </a:solidFill>
                <a:latin typeface="Arial" panose="020B0604020202020204" pitchFamily="34" charset="0"/>
              </a:rPr>
              <a:t>Ionic bonds are strong, so why does this happen?</a:t>
            </a:r>
          </a:p>
        </p:txBody>
      </p:sp>
      <p:pic>
        <p:nvPicPr>
          <p:cNvPr id="407667" name="Picture 115" descr="forward_arrow_colour">
            <a:hlinkClick r:id="" action="ppaction://hlinkshowjump?jump=nextslide"/>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71089" y="6167439"/>
            <a:ext cx="630237"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75213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07668"/>
                                        </p:tgtEl>
                                        <p:attrNameLst>
                                          <p:attrName>style.visibility</p:attrName>
                                        </p:attrNameLst>
                                      </p:cBhvr>
                                      <p:to>
                                        <p:strVal val="visible"/>
                                      </p:to>
                                    </p:set>
                                    <p:animEffect transition="in" filter="wipe(left)">
                                      <p:cBhvr>
                                        <p:cTn id="7" dur="500"/>
                                        <p:tgtEl>
                                          <p:spTgt spid="407668"/>
                                        </p:tgtEl>
                                      </p:cBhvr>
                                    </p:animEffect>
                                  </p:childTnLst>
                                </p:cTn>
                              </p:par>
                            </p:childTnLst>
                          </p:cTn>
                        </p:par>
                        <p:par>
                          <p:cTn id="8" fill="hold" nodeType="afterGroup">
                            <p:stCondLst>
                              <p:cond delay="500"/>
                            </p:stCondLst>
                            <p:childTnLst>
                              <p:par>
                                <p:cTn id="9" presetID="22" presetClass="exit" presetSubtype="8" fill="hold" nodeType="afterEffect">
                                  <p:stCondLst>
                                    <p:cond delay="0"/>
                                  </p:stCondLst>
                                  <p:childTnLst>
                                    <p:animEffect transition="out" filter="wipe(left)">
                                      <p:cBhvr>
                                        <p:cTn id="10" dur="500"/>
                                        <p:tgtEl>
                                          <p:spTgt spid="407663"/>
                                        </p:tgtEl>
                                      </p:cBhvr>
                                    </p:animEffect>
                                    <p:set>
                                      <p:cBhvr>
                                        <p:cTn id="11" dur="1" fill="hold">
                                          <p:stCondLst>
                                            <p:cond delay="499"/>
                                          </p:stCondLst>
                                        </p:cTn>
                                        <p:tgtEl>
                                          <p:spTgt spid="407663"/>
                                        </p:tgtEl>
                                        <p:attrNameLst>
                                          <p:attrName>style.visibility</p:attrName>
                                        </p:attrNameLst>
                                      </p:cBhvr>
                                      <p:to>
                                        <p:strVal val="hidden"/>
                                      </p:to>
                                    </p:set>
                                  </p:childTnLst>
                                </p:cTn>
                              </p:par>
                              <p:par>
                                <p:cTn id="12" presetID="22" presetClass="exit" presetSubtype="8" fill="hold" nodeType="withEffect">
                                  <p:stCondLst>
                                    <p:cond delay="0"/>
                                  </p:stCondLst>
                                  <p:childTnLst>
                                    <p:animEffect transition="out" filter="wipe(left)">
                                      <p:cBhvr>
                                        <p:cTn id="13" dur="500"/>
                                        <p:tgtEl>
                                          <p:spTgt spid="407664"/>
                                        </p:tgtEl>
                                      </p:cBhvr>
                                    </p:animEffect>
                                    <p:set>
                                      <p:cBhvr>
                                        <p:cTn id="14" dur="1" fill="hold">
                                          <p:stCondLst>
                                            <p:cond delay="499"/>
                                          </p:stCondLst>
                                        </p:cTn>
                                        <p:tgtEl>
                                          <p:spTgt spid="407664"/>
                                        </p:tgtEl>
                                        <p:attrNameLst>
                                          <p:attrName>style.visibility</p:attrName>
                                        </p:attrNameLst>
                                      </p:cBhvr>
                                      <p:to>
                                        <p:strVal val="hidden"/>
                                      </p:to>
                                    </p:set>
                                  </p:childTnLst>
                                </p:cTn>
                              </p:par>
                              <p:par>
                                <p:cTn id="15" presetID="22" presetClass="entr" presetSubtype="8" fill="hold" nodeType="withEffect">
                                  <p:stCondLst>
                                    <p:cond delay="0"/>
                                  </p:stCondLst>
                                  <p:childTnLst>
                                    <p:set>
                                      <p:cBhvr>
                                        <p:cTn id="16" dur="1" fill="hold">
                                          <p:stCondLst>
                                            <p:cond delay="0"/>
                                          </p:stCondLst>
                                        </p:cTn>
                                        <p:tgtEl>
                                          <p:spTgt spid="407654"/>
                                        </p:tgtEl>
                                        <p:attrNameLst>
                                          <p:attrName>style.visibility</p:attrName>
                                        </p:attrNameLst>
                                      </p:cBhvr>
                                      <p:to>
                                        <p:strVal val="visible"/>
                                      </p:to>
                                    </p:set>
                                    <p:animEffect transition="in" filter="wipe(left)">
                                      <p:cBhvr>
                                        <p:cTn id="17" dur="500"/>
                                        <p:tgtEl>
                                          <p:spTgt spid="407654"/>
                                        </p:tgtEl>
                                      </p:cBhvr>
                                    </p:animEffect>
                                  </p:childTnLst>
                                </p:cTn>
                              </p:par>
                            </p:childTnLst>
                          </p:cTn>
                        </p:par>
                        <p:par>
                          <p:cTn id="18" fill="hold" nodeType="afterGroup">
                            <p:stCondLst>
                              <p:cond delay="1000"/>
                            </p:stCondLst>
                            <p:childTnLst>
                              <p:par>
                                <p:cTn id="19" presetID="9" presetClass="entr" presetSubtype="0" fill="hold" grpId="0" nodeType="afterEffect">
                                  <p:stCondLst>
                                    <p:cond delay="0"/>
                                  </p:stCondLst>
                                  <p:childTnLst>
                                    <p:set>
                                      <p:cBhvr>
                                        <p:cTn id="20" dur="1" fill="hold">
                                          <p:stCondLst>
                                            <p:cond delay="0"/>
                                          </p:stCondLst>
                                        </p:cTn>
                                        <p:tgtEl>
                                          <p:spTgt spid="407557"/>
                                        </p:tgtEl>
                                        <p:attrNameLst>
                                          <p:attrName>style.visibility</p:attrName>
                                        </p:attrNameLst>
                                      </p:cBhvr>
                                      <p:to>
                                        <p:strVal val="visible"/>
                                      </p:to>
                                    </p:set>
                                    <p:animEffect transition="in" filter="dissolve">
                                      <p:cBhvr>
                                        <p:cTn id="21" dur="500"/>
                                        <p:tgtEl>
                                          <p:spTgt spid="407557"/>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407655"/>
                                        </p:tgtEl>
                                        <p:attrNameLst>
                                          <p:attrName>style.visibility</p:attrName>
                                        </p:attrNameLst>
                                      </p:cBhvr>
                                      <p:to>
                                        <p:strVal val="visible"/>
                                      </p:to>
                                    </p:set>
                                    <p:animEffect transition="in" filter="wipe(left)">
                                      <p:cBhvr>
                                        <p:cTn id="26" dur="500"/>
                                        <p:tgtEl>
                                          <p:spTgt spid="407655"/>
                                        </p:tgtEl>
                                      </p:cBhvr>
                                    </p:animEffect>
                                  </p:childTnLst>
                                </p:cTn>
                              </p:par>
                            </p:childTnLst>
                          </p:cTn>
                        </p:par>
                        <p:par>
                          <p:cTn id="27" fill="hold" nodeType="afterGroup">
                            <p:stCondLst>
                              <p:cond delay="500"/>
                            </p:stCondLst>
                            <p:childTnLst>
                              <p:par>
                                <p:cTn id="28" presetID="22" presetClass="entr" presetSubtype="4" fill="hold" nodeType="afterEffect">
                                  <p:stCondLst>
                                    <p:cond delay="0"/>
                                  </p:stCondLst>
                                  <p:childTnLst>
                                    <p:set>
                                      <p:cBhvr>
                                        <p:cTn id="29" dur="1" fill="hold">
                                          <p:stCondLst>
                                            <p:cond delay="0"/>
                                          </p:stCondLst>
                                        </p:cTn>
                                        <p:tgtEl>
                                          <p:spTgt spid="407650"/>
                                        </p:tgtEl>
                                        <p:attrNameLst>
                                          <p:attrName>style.visibility</p:attrName>
                                        </p:attrNameLst>
                                      </p:cBhvr>
                                      <p:to>
                                        <p:strVal val="visible"/>
                                      </p:to>
                                    </p:set>
                                    <p:animEffect transition="in" filter="wipe(down)">
                                      <p:cBhvr>
                                        <p:cTn id="30" dur="500"/>
                                        <p:tgtEl>
                                          <p:spTgt spid="407650"/>
                                        </p:tgtEl>
                                      </p:cBhvr>
                                    </p:animEffect>
                                  </p:childTnLst>
                                </p:cTn>
                              </p:par>
                            </p:childTnLst>
                          </p:cTn>
                        </p:par>
                        <p:par>
                          <p:cTn id="31" fill="hold" nodeType="afterGroup">
                            <p:stCondLst>
                              <p:cond delay="1000"/>
                            </p:stCondLst>
                            <p:childTnLst>
                              <p:par>
                                <p:cTn id="32" presetID="22" presetClass="entr" presetSubtype="4" fill="hold" grpId="0" nodeType="afterEffect">
                                  <p:stCondLst>
                                    <p:cond delay="0"/>
                                  </p:stCondLst>
                                  <p:childTnLst>
                                    <p:set>
                                      <p:cBhvr>
                                        <p:cTn id="33" dur="1" fill="hold">
                                          <p:stCondLst>
                                            <p:cond delay="0"/>
                                          </p:stCondLst>
                                        </p:cTn>
                                        <p:tgtEl>
                                          <p:spTgt spid="407656"/>
                                        </p:tgtEl>
                                        <p:attrNameLst>
                                          <p:attrName>style.visibility</p:attrName>
                                        </p:attrNameLst>
                                      </p:cBhvr>
                                      <p:to>
                                        <p:strVal val="visible"/>
                                      </p:to>
                                    </p:set>
                                    <p:animEffect transition="in" filter="wipe(down)">
                                      <p:cBhvr>
                                        <p:cTn id="34" dur="500"/>
                                        <p:tgtEl>
                                          <p:spTgt spid="407656"/>
                                        </p:tgtEl>
                                      </p:cBhvr>
                                    </p:animEffect>
                                  </p:childTnLst>
                                </p:cTn>
                              </p:par>
                            </p:childTnLst>
                          </p:cTn>
                        </p:par>
                        <p:par>
                          <p:cTn id="35" fill="hold" nodeType="afterGroup">
                            <p:stCondLst>
                              <p:cond delay="1500"/>
                            </p:stCondLst>
                            <p:childTnLst>
                              <p:par>
                                <p:cTn id="36" presetID="22" presetClass="entr" presetSubtype="1" fill="hold" nodeType="afterEffect">
                                  <p:stCondLst>
                                    <p:cond delay="0"/>
                                  </p:stCondLst>
                                  <p:childTnLst>
                                    <p:set>
                                      <p:cBhvr>
                                        <p:cTn id="37" dur="1" fill="hold">
                                          <p:stCondLst>
                                            <p:cond delay="0"/>
                                          </p:stCondLst>
                                        </p:cTn>
                                        <p:tgtEl>
                                          <p:spTgt spid="407649"/>
                                        </p:tgtEl>
                                        <p:attrNameLst>
                                          <p:attrName>style.visibility</p:attrName>
                                        </p:attrNameLst>
                                      </p:cBhvr>
                                      <p:to>
                                        <p:strVal val="visible"/>
                                      </p:to>
                                    </p:set>
                                    <p:animEffect transition="in" filter="wipe(up)">
                                      <p:cBhvr>
                                        <p:cTn id="38" dur="500"/>
                                        <p:tgtEl>
                                          <p:spTgt spid="407649"/>
                                        </p:tgtEl>
                                      </p:cBhvr>
                                    </p:animEffect>
                                  </p:childTnLst>
                                </p:cTn>
                              </p:par>
                            </p:childTnLst>
                          </p:cTn>
                        </p:par>
                        <p:par>
                          <p:cTn id="39" fill="hold" nodeType="afterGroup">
                            <p:stCondLst>
                              <p:cond delay="2000"/>
                            </p:stCondLst>
                            <p:childTnLst>
                              <p:par>
                                <p:cTn id="40" presetID="22" presetClass="entr" presetSubtype="1" fill="hold" grpId="0" nodeType="afterEffect">
                                  <p:stCondLst>
                                    <p:cond delay="0"/>
                                  </p:stCondLst>
                                  <p:childTnLst>
                                    <p:set>
                                      <p:cBhvr>
                                        <p:cTn id="41" dur="1" fill="hold">
                                          <p:stCondLst>
                                            <p:cond delay="0"/>
                                          </p:stCondLst>
                                        </p:cTn>
                                        <p:tgtEl>
                                          <p:spTgt spid="407657"/>
                                        </p:tgtEl>
                                        <p:attrNameLst>
                                          <p:attrName>style.visibility</p:attrName>
                                        </p:attrNameLst>
                                      </p:cBhvr>
                                      <p:to>
                                        <p:strVal val="visible"/>
                                      </p:to>
                                    </p:set>
                                    <p:animEffect transition="in" filter="wipe(up)">
                                      <p:cBhvr>
                                        <p:cTn id="42" dur="500"/>
                                        <p:tgtEl>
                                          <p:spTgt spid="407657"/>
                                        </p:tgtEl>
                                      </p:cBhvr>
                                    </p:animEffect>
                                  </p:childTnLst>
                                </p:cTn>
                              </p:par>
                            </p:childTnLst>
                          </p:cTn>
                        </p:par>
                        <p:par>
                          <p:cTn id="43" fill="hold" nodeType="afterGroup">
                            <p:stCondLst>
                              <p:cond delay="2500"/>
                            </p:stCondLst>
                            <p:childTnLst>
                              <p:par>
                                <p:cTn id="44" presetID="9" presetClass="entr" presetSubtype="0" fill="hold" grpId="0" nodeType="afterEffect">
                                  <p:stCondLst>
                                    <p:cond delay="0"/>
                                  </p:stCondLst>
                                  <p:childTnLst>
                                    <p:set>
                                      <p:cBhvr>
                                        <p:cTn id="45" dur="1" fill="hold">
                                          <p:stCondLst>
                                            <p:cond delay="0"/>
                                          </p:stCondLst>
                                        </p:cTn>
                                        <p:tgtEl>
                                          <p:spTgt spid="407563"/>
                                        </p:tgtEl>
                                        <p:attrNameLst>
                                          <p:attrName>style.visibility</p:attrName>
                                        </p:attrNameLst>
                                      </p:cBhvr>
                                      <p:to>
                                        <p:strVal val="visible"/>
                                      </p:to>
                                    </p:set>
                                    <p:animEffect transition="in" filter="dissolve">
                                      <p:cBhvr>
                                        <p:cTn id="46" dur="500"/>
                                        <p:tgtEl>
                                          <p:spTgt spid="407563"/>
                                        </p:tgtEl>
                                      </p:cBhvr>
                                    </p:animEffect>
                                  </p:childTnLst>
                                </p:cTn>
                              </p:par>
                            </p:childTnLst>
                          </p:cTn>
                        </p:par>
                        <p:par>
                          <p:cTn id="47" fill="hold" nodeType="afterGroup">
                            <p:stCondLst>
                              <p:cond delay="3000"/>
                            </p:stCondLst>
                            <p:childTnLst>
                              <p:par>
                                <p:cTn id="48" presetID="9" presetClass="entr" presetSubtype="0" fill="hold" grpId="0" nodeType="afterEffect">
                                  <p:stCondLst>
                                    <p:cond delay="0"/>
                                  </p:stCondLst>
                                  <p:childTnLst>
                                    <p:set>
                                      <p:cBhvr>
                                        <p:cTn id="49" dur="1" fill="hold">
                                          <p:stCondLst>
                                            <p:cond delay="0"/>
                                          </p:stCondLst>
                                        </p:cTn>
                                        <p:tgtEl>
                                          <p:spTgt spid="407558"/>
                                        </p:tgtEl>
                                        <p:attrNameLst>
                                          <p:attrName>style.visibility</p:attrName>
                                        </p:attrNameLst>
                                      </p:cBhvr>
                                      <p:to>
                                        <p:strVal val="visible"/>
                                      </p:to>
                                    </p:set>
                                    <p:animEffect transition="in" filter="dissolve">
                                      <p:cBhvr>
                                        <p:cTn id="50" dur="500"/>
                                        <p:tgtEl>
                                          <p:spTgt spid="407558"/>
                                        </p:tgtEl>
                                      </p:cBhvr>
                                    </p:animEffect>
                                  </p:childTnLst>
                                </p:cTn>
                              </p:par>
                            </p:childTnLst>
                          </p:cTn>
                        </p:par>
                        <p:par>
                          <p:cTn id="51" fill="hold" nodeType="afterGroup">
                            <p:stCondLst>
                              <p:cond delay="3500"/>
                            </p:stCondLst>
                            <p:childTnLst>
                              <p:par>
                                <p:cTn id="52" presetID="1" presetClass="entr" presetSubtype="0" fill="hold" nodeType="afterEffect">
                                  <p:stCondLst>
                                    <p:cond delay="0"/>
                                  </p:stCondLst>
                                  <p:childTnLst>
                                    <p:set>
                                      <p:cBhvr>
                                        <p:cTn id="53" dur="1" fill="hold">
                                          <p:stCondLst>
                                            <p:cond delay="0"/>
                                          </p:stCondLst>
                                        </p:cTn>
                                        <p:tgtEl>
                                          <p:spTgt spid="4076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7557" grpId="0"/>
      <p:bldP spid="407558" grpId="0"/>
      <p:bldP spid="407563" grpId="0"/>
      <p:bldP spid="407655" grpId="0" animBg="1"/>
      <p:bldP spid="407656" grpId="0" animBg="1"/>
      <p:bldP spid="407657"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1801" name="Rectangle 9"/>
          <p:cNvSpPr>
            <a:spLocks noGrp="1" noChangeArrowheads="1"/>
          </p:cNvSpPr>
          <p:nvPr>
            <p:ph type="title"/>
          </p:nvPr>
        </p:nvSpPr>
        <p:spPr>
          <a:xfrm>
            <a:off x="2081214" y="53976"/>
            <a:ext cx="7431087" cy="549275"/>
          </a:xfrm>
        </p:spPr>
        <p:txBody>
          <a:bodyPr rtlCol="0">
            <a:normAutofit fontScale="90000"/>
          </a:bodyPr>
          <a:lstStyle/>
          <a:p>
            <a:pPr eaLnBrk="1" fontAlgn="auto" hangingPunct="1">
              <a:spcAft>
                <a:spcPts val="0"/>
              </a:spcAft>
              <a:defRPr/>
            </a:pPr>
            <a:r>
              <a:rPr lang="en-GB" smtClean="0"/>
              <a:t>True or false?</a:t>
            </a:r>
          </a:p>
        </p:txBody>
      </p:sp>
      <p:pic>
        <p:nvPicPr>
          <p:cNvPr id="32771" name="Picture 19" descr="flash_ico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75726" y="115888"/>
            <a:ext cx="38576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2" name="Picture 22" descr="forward_arrow_colour">
            <a:hlinkClick r:id="" action="ppaction://hlinkshowjump?jump=nextslide"/>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71089" y="6167439"/>
            <a:ext cx="630237"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3" name="Picture 23" descr="notes_icon"/>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497888" y="150813"/>
            <a:ext cx="442912"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ontrols>
      <mc:AlternateContent xmlns:mc="http://schemas.openxmlformats.org/markup-compatibility/2006">
        <mc:Choice xmlns:v="urn:schemas-microsoft-com:vml" Requires="v">
          <p:control spid="2052" r:id="rId2" imgW="8699841" imgH="5308975"/>
        </mc:Choice>
        <mc:Fallback>
          <p:control r:id="rId2" imgW="8699841" imgH="5308975">
            <p:pic>
              <p:nvPicPr>
                <p:cNvPr id="32774" name="ShockwaveFlash1"/>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736725" y="800100"/>
                  <a:ext cx="8699500" cy="530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control>
        </mc:Fallback>
      </mc:AlternateContent>
    </p:controls>
    <p:extLst>
      <p:ext uri="{BB962C8B-B14F-4D97-AF65-F5344CB8AC3E}">
        <p14:creationId xmlns:p14="http://schemas.microsoft.com/office/powerpoint/2010/main" val="25051299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Custom Design">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381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sz="2400" b="0" i="0" u="none" strike="noStrike" cap="none" normalizeH="0" baseline="0" smtClean="0">
            <a:ln>
              <a:noFill/>
            </a:ln>
            <a:solidFill>
              <a:srgbClr val="010066"/>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381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sz="2400" b="0" i="0" u="none" strike="noStrike" cap="none" normalizeH="0" baseline="0" smtClean="0">
            <a:ln>
              <a:noFill/>
            </a:ln>
            <a:solidFill>
              <a:srgbClr val="010066"/>
            </a:solidFill>
            <a:effectLst/>
            <a:latin typeface="Arial"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756</Words>
  <Application>Microsoft Office PowerPoint</Application>
  <PresentationFormat>Widescreen</PresentationFormat>
  <Paragraphs>88</Paragraphs>
  <Slides>9</Slides>
  <Notes>8</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9</vt:i4>
      </vt:variant>
    </vt:vector>
  </HeadingPairs>
  <TitlesOfParts>
    <vt:vector size="14" baseType="lpstr">
      <vt:lpstr>Arial</vt:lpstr>
      <vt:lpstr>Calibri</vt:lpstr>
      <vt:lpstr>Calibri Light</vt:lpstr>
      <vt:lpstr>Office Theme</vt:lpstr>
      <vt:lpstr>2_Custom Design</vt:lpstr>
      <vt:lpstr>Lesson 3  Properties of Ionic Compounds</vt:lpstr>
      <vt:lpstr>Demo: Properties of Ionic Compounds</vt:lpstr>
      <vt:lpstr>1. What is an ionic lattice?</vt:lpstr>
      <vt:lpstr>2. Why do ionic compounds form crystals?</vt:lpstr>
      <vt:lpstr>3a) Heating ionic compounds</vt:lpstr>
      <vt:lpstr>3b) Do ionic compounds conduct electricity?</vt:lpstr>
      <vt:lpstr>3b) How can ionic compounds conduct electricity?</vt:lpstr>
      <vt:lpstr>3c) Why are ionic compounds brittle?</vt:lpstr>
      <vt:lpstr>True or false?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3  Properties of Ionic Compounds</dc:title>
  <dc:creator>Penguizaur</dc:creator>
  <cp:lastModifiedBy>Penguizaur</cp:lastModifiedBy>
  <cp:revision>2</cp:revision>
  <dcterms:created xsi:type="dcterms:W3CDTF">2016-04-21T14:40:08Z</dcterms:created>
  <dcterms:modified xsi:type="dcterms:W3CDTF">2016-04-25T13:01:18Z</dcterms:modified>
</cp:coreProperties>
</file>