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235" autoAdjust="0"/>
  </p:normalViewPr>
  <p:slideViewPr>
    <p:cSldViewPr snapToGrid="0">
      <p:cViewPr varScale="1">
        <p:scale>
          <a:sx n="64" d="100"/>
          <a:sy n="64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E4D19-8602-41B3-AC31-2660D84F9A5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FC430-1ECB-427D-A3A0-8904ED12D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3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Conducts</a:t>
            </a:r>
            <a:r>
              <a:rPr lang="en-US" baseline="0" dirty="0" smtClean="0"/>
              <a:t> electricity</a:t>
            </a:r>
          </a:p>
          <a:p>
            <a:r>
              <a:rPr lang="en-US" baseline="0" dirty="0" smtClean="0"/>
              <a:t>High melting/boiling point</a:t>
            </a:r>
          </a:p>
          <a:p>
            <a:r>
              <a:rPr lang="en-US" baseline="0" dirty="0" smtClean="0"/>
              <a:t>Malleable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FC430-1ECB-427D-A3A0-8904ED12D2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8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FC430-1ECB-427D-A3A0-8904ED12D2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40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Low carbon steel – easy</a:t>
            </a:r>
            <a:r>
              <a:rPr lang="en-US" baseline="0" dirty="0" smtClean="0"/>
              <a:t> to mold, car parts</a:t>
            </a:r>
          </a:p>
          <a:p>
            <a:r>
              <a:rPr lang="en-US" baseline="0" dirty="0" smtClean="0"/>
              <a:t>High carbon steel – very strong, cutting tools</a:t>
            </a:r>
          </a:p>
          <a:p>
            <a:r>
              <a:rPr lang="en-US" baseline="0" dirty="0" smtClean="0"/>
              <a:t>Stainless steel – resists corrosion, cutlery/cooking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FC430-1ECB-427D-A3A0-8904ED12D2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45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Bending copper </a:t>
            </a:r>
            <a:r>
              <a:rPr lang="en-US" smtClean="0"/>
              <a:t>vs bronze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FC430-1ECB-427D-A3A0-8904ED12D2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23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6673-8479-4819-BCAC-49555379D9A0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05B7-9926-4763-AD71-899BA89C8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8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6673-8479-4819-BCAC-49555379D9A0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05B7-9926-4763-AD71-899BA89C8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0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6673-8479-4819-BCAC-49555379D9A0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05B7-9926-4763-AD71-899BA89C8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8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6673-8479-4819-BCAC-49555379D9A0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05B7-9926-4763-AD71-899BA89C8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6673-8479-4819-BCAC-49555379D9A0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05B7-9926-4763-AD71-899BA89C8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45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6673-8479-4819-BCAC-49555379D9A0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05B7-9926-4763-AD71-899BA89C8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15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6673-8479-4819-BCAC-49555379D9A0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05B7-9926-4763-AD71-899BA89C8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6673-8479-4819-BCAC-49555379D9A0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05B7-9926-4763-AD71-899BA89C8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9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6673-8479-4819-BCAC-49555379D9A0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05B7-9926-4763-AD71-899BA89C8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8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6673-8479-4819-BCAC-49555379D9A0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05B7-9926-4763-AD71-899BA89C8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6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6673-8479-4819-BCAC-49555379D9A0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05B7-9926-4763-AD71-899BA89C8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30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66673-8479-4819-BCAC-49555379D9A0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905B7-9926-4763-AD71-899BA89C8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6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Metallic Bonding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 smtClean="0"/>
              <a:t>Recall what an alloy is.</a:t>
            </a:r>
          </a:p>
          <a:p>
            <a:pPr marL="514350" indent="-514350">
              <a:buAutoNum type="arabicPeriod"/>
            </a:pPr>
            <a:r>
              <a:rPr lang="en-US" dirty="0" smtClean="0"/>
              <a:t>Describe metallic bonding.</a:t>
            </a:r>
          </a:p>
          <a:p>
            <a:pPr marL="514350" indent="-514350">
              <a:buAutoNum type="arabicPeriod"/>
            </a:pPr>
            <a:r>
              <a:rPr lang="en-US" dirty="0" smtClean="0"/>
              <a:t>Explain the role of delocalised electrons in metallic bonding.</a:t>
            </a:r>
          </a:p>
          <a:p>
            <a:pPr marL="514350" indent="-514350">
              <a:buAutoNum type="arabicPeriod"/>
            </a:pPr>
            <a:r>
              <a:rPr lang="en-US" dirty="0" smtClean="0"/>
              <a:t>Use the structure of metals to explain the properties of metals including melting and boiling point, physical state, and electrical conductivity.</a:t>
            </a:r>
          </a:p>
          <a:p>
            <a:pPr marL="514350" indent="-514350">
              <a:buAutoNum type="arabicPeriod"/>
            </a:pPr>
            <a:r>
              <a:rPr lang="en-US" dirty="0" smtClean="0"/>
              <a:t>Compare the structure and property of alloys and pure metals.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65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alloys useful?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17" y="1690688"/>
            <a:ext cx="10989039" cy="1538745"/>
          </a:xfrm>
        </p:spPr>
        <p:txBody>
          <a:bodyPr/>
          <a:lstStyle/>
          <a:p>
            <a:r>
              <a:rPr lang="en-US" dirty="0" smtClean="0"/>
              <a:t>Alloys are much </a:t>
            </a:r>
            <a:r>
              <a:rPr lang="en-US" b="1" dirty="0" smtClean="0">
                <a:solidFill>
                  <a:srgbClr val="FF0000"/>
                </a:solidFill>
              </a:rPr>
              <a:t>stronger</a:t>
            </a:r>
            <a:r>
              <a:rPr lang="en-US" dirty="0" smtClean="0"/>
              <a:t> than pure metal.</a:t>
            </a:r>
          </a:p>
          <a:p>
            <a:r>
              <a:rPr lang="en-US" dirty="0" smtClean="0"/>
              <a:t>Gold, iron, and aluminium are too soft for many uses so are mixed with other metals (or carbon) to make alloys.</a:t>
            </a:r>
            <a:endParaRPr lang="en-US" dirty="0"/>
          </a:p>
        </p:txBody>
      </p:sp>
      <p:pic>
        <p:nvPicPr>
          <p:cNvPr id="5122" name="Picture 2" descr="http://scienceshine.files.wordpress.com/2012/11/20121106-2349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153" y="3392644"/>
            <a:ext cx="2508561" cy="291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bbc.co.uk/staticarchive/b14a023c632a750e39b185b23b832ef498ee7a15.gi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541" y="3846172"/>
            <a:ext cx="4281514" cy="198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9824" y="3499307"/>
            <a:ext cx="25689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B0F0"/>
                </a:solidFill>
              </a:rPr>
              <a:t>Pure metal </a:t>
            </a:r>
            <a:r>
              <a:rPr lang="en-US" sz="2400" dirty="0" smtClean="0"/>
              <a:t>has atoms of all the </a:t>
            </a:r>
            <a:r>
              <a:rPr lang="en-US" sz="2400" b="1" dirty="0" smtClean="0">
                <a:solidFill>
                  <a:srgbClr val="00B0F0"/>
                </a:solidFill>
              </a:rPr>
              <a:t>same size </a:t>
            </a:r>
            <a:r>
              <a:rPr lang="en-US" sz="2400" dirty="0" smtClean="0"/>
              <a:t>and </a:t>
            </a:r>
            <a:r>
              <a:rPr lang="en-US" sz="2400" b="1" dirty="0" smtClean="0">
                <a:solidFill>
                  <a:srgbClr val="00B0F0"/>
                </a:solidFill>
              </a:rPr>
              <a:t>arranged in layers</a:t>
            </a:r>
            <a:r>
              <a:rPr lang="en-US" sz="2400" dirty="0" smtClean="0"/>
              <a:t>.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These layers </a:t>
            </a:r>
            <a:r>
              <a:rPr lang="en-US" sz="2400" b="1" dirty="0" smtClean="0">
                <a:solidFill>
                  <a:srgbClr val="00B0F0"/>
                </a:solidFill>
              </a:rPr>
              <a:t>slide easily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427881" y="3499307"/>
            <a:ext cx="33993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Alloys</a:t>
            </a:r>
            <a:r>
              <a:rPr lang="en-US" sz="2400" dirty="0" smtClean="0"/>
              <a:t> have </a:t>
            </a:r>
            <a:r>
              <a:rPr lang="en-US" sz="2400" b="1" dirty="0" smtClean="0">
                <a:solidFill>
                  <a:srgbClr val="7030A0"/>
                </a:solidFill>
              </a:rPr>
              <a:t>different sized atoms</a:t>
            </a:r>
            <a:r>
              <a:rPr lang="en-US" sz="2400" dirty="0" smtClean="0"/>
              <a:t> so do </a:t>
            </a:r>
            <a:r>
              <a:rPr lang="en-US" sz="2400" b="1" dirty="0" smtClean="0">
                <a:solidFill>
                  <a:srgbClr val="7030A0"/>
                </a:solidFill>
              </a:rPr>
              <a:t>NOT</a:t>
            </a:r>
            <a:r>
              <a:rPr lang="en-US" sz="2400" dirty="0" smtClean="0"/>
              <a:t> form layers.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This makes it </a:t>
            </a:r>
            <a:r>
              <a:rPr lang="en-US" sz="2400" b="1" dirty="0" smtClean="0">
                <a:solidFill>
                  <a:srgbClr val="7030A0"/>
                </a:solidFill>
              </a:rPr>
              <a:t>difficult </a:t>
            </a:r>
            <a:r>
              <a:rPr lang="en-US" sz="2400" dirty="0" smtClean="0"/>
              <a:t>for the atoms to slide and makes alloys </a:t>
            </a:r>
            <a:r>
              <a:rPr lang="en-US" sz="2400" b="1" dirty="0" smtClean="0">
                <a:solidFill>
                  <a:srgbClr val="7030A0"/>
                </a:solidFill>
              </a:rPr>
              <a:t>very strong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959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properties of alloys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8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Starter: Properties of 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down as many properties of metals as you can think of.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697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Ion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Why do elements form ions?</a:t>
            </a:r>
          </a:p>
          <a:p>
            <a:r>
              <a:rPr lang="en-US" sz="3200" dirty="0" smtClean="0"/>
              <a:t>What type of ions do metals form?</a:t>
            </a:r>
          </a:p>
          <a:p>
            <a:r>
              <a:rPr lang="en-US" sz="3200" dirty="0" smtClean="0"/>
              <a:t>Why?</a:t>
            </a:r>
          </a:p>
          <a:p>
            <a:endParaRPr lang="en-US" sz="3200" dirty="0" smtClean="0"/>
          </a:p>
          <a:p>
            <a:r>
              <a:rPr lang="en-US" sz="3200" dirty="0" smtClean="0"/>
              <a:t>Predict the charges on the following metals: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3200" dirty="0" smtClean="0"/>
              <a:t>Sodium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3200" dirty="0" smtClean="0"/>
              <a:t>Magnesium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3200" dirty="0" smtClean="0"/>
              <a:t>Aluminium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5229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367" y="245204"/>
            <a:ext cx="10515600" cy="1325563"/>
          </a:xfrm>
        </p:spPr>
        <p:txBody>
          <a:bodyPr/>
          <a:lstStyle/>
          <a:p>
            <a:r>
              <a:rPr lang="en-US" dirty="0" smtClean="0"/>
              <a:t>Metallic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367" y="1375895"/>
            <a:ext cx="10515600" cy="4351338"/>
          </a:xfrm>
        </p:spPr>
        <p:txBody>
          <a:bodyPr/>
          <a:lstStyle/>
          <a:p>
            <a:r>
              <a:rPr lang="en-US" dirty="0" smtClean="0"/>
              <a:t>Metals have giant structures made of </a:t>
            </a:r>
            <a:r>
              <a:rPr lang="en-US" b="1" dirty="0" smtClean="0">
                <a:solidFill>
                  <a:srgbClr val="FF0000"/>
                </a:solidFill>
              </a:rPr>
              <a:t>positive ions </a:t>
            </a:r>
            <a:r>
              <a:rPr lang="en-US" dirty="0" smtClean="0"/>
              <a:t>in layers in a “sea” </a:t>
            </a:r>
            <a:r>
              <a:rPr lang="en-US" b="1" dirty="0" smtClean="0">
                <a:solidFill>
                  <a:srgbClr val="FF0000"/>
                </a:solidFill>
              </a:rPr>
              <a:t>delocalised electrons </a:t>
            </a:r>
            <a:r>
              <a:rPr lang="en-US" dirty="0" smtClean="0"/>
              <a:t>that are free to move between them.</a:t>
            </a:r>
            <a:endParaRPr lang="en-US" dirty="0"/>
          </a:p>
        </p:txBody>
      </p:sp>
      <p:pic>
        <p:nvPicPr>
          <p:cNvPr id="1026" name="Picture 2" descr="http://www.bbc.co.uk/staticarchive/4e6786539008e5012ff9c723c4255ae6fc6c1b9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67" y="2344199"/>
            <a:ext cx="7494408" cy="377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89561" y="2344199"/>
            <a:ext cx="353767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</a:t>
            </a:r>
            <a:r>
              <a:rPr lang="en-US" sz="2800" b="1" dirty="0" smtClean="0">
                <a:solidFill>
                  <a:srgbClr val="FF0000"/>
                </a:solidFill>
              </a:rPr>
              <a:t>positive metal ions </a:t>
            </a:r>
            <a:r>
              <a:rPr lang="en-US" sz="2800" dirty="0" smtClean="0"/>
              <a:t>are attracted to the </a:t>
            </a:r>
            <a:r>
              <a:rPr lang="en-US" sz="2800" b="1" dirty="0" smtClean="0">
                <a:solidFill>
                  <a:srgbClr val="FF0000"/>
                </a:solidFill>
              </a:rPr>
              <a:t>negatively charged delocalised electrons </a:t>
            </a:r>
            <a:r>
              <a:rPr lang="en-US" sz="2800" dirty="0" smtClean="0"/>
              <a:t>which are </a:t>
            </a:r>
            <a:r>
              <a:rPr lang="en-US" sz="2800" b="1" dirty="0" smtClean="0">
                <a:solidFill>
                  <a:srgbClr val="FF0000"/>
                </a:solidFill>
              </a:rPr>
              <a:t>shared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This </a:t>
            </a:r>
            <a:r>
              <a:rPr lang="en-US" sz="2800" b="1" dirty="0" smtClean="0">
                <a:solidFill>
                  <a:srgbClr val="FF0000"/>
                </a:solidFill>
              </a:rPr>
              <a:t>attractive force </a:t>
            </a:r>
            <a:r>
              <a:rPr lang="en-US" sz="2800" dirty="0" smtClean="0"/>
              <a:t>is what makes of the </a:t>
            </a:r>
            <a:r>
              <a:rPr lang="en-US" sz="2800" b="1" dirty="0" smtClean="0">
                <a:solidFill>
                  <a:srgbClr val="FF0000"/>
                </a:solidFill>
              </a:rPr>
              <a:t>metallic bond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432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Properties of 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0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671" y="112428"/>
            <a:ext cx="8185879" cy="6460761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happens when substances melt?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Heat energy causes particles to move faster. If they gain enough energy they will break the bonds/forces holding them together and move freely.</a:t>
            </a:r>
          </a:p>
          <a:p>
            <a:endParaRPr lang="en-US" sz="3200" dirty="0"/>
          </a:p>
          <a:p>
            <a:r>
              <a:rPr lang="en-US" sz="3200" dirty="0" smtClean="0"/>
              <a:t>Why do metals have high melting and boiling points?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Metallic bonds are quite strong because of the electrostatic forces between positive metal ions and the sea of delocalised electrons. These bonds require a lot of energy (heat) before they break and the substance melts.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nickelhuette.com/upload/body/body_hintergrund_302500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4687" y="2055841"/>
            <a:ext cx="3852473" cy="2573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97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220" y="820105"/>
            <a:ext cx="5442679" cy="54724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Metals are </a:t>
            </a:r>
            <a:r>
              <a:rPr lang="en-US" sz="3600" b="1" dirty="0" smtClean="0">
                <a:solidFill>
                  <a:srgbClr val="FF0000"/>
                </a:solidFill>
              </a:rPr>
              <a:t>malleable</a:t>
            </a:r>
            <a:r>
              <a:rPr lang="en-US" sz="3600" dirty="0" smtClean="0"/>
              <a:t>, can be bent into different shapes without breaking.</a:t>
            </a:r>
          </a:p>
          <a:p>
            <a:endParaRPr lang="en-US" sz="3600" dirty="0"/>
          </a:p>
          <a:p>
            <a:r>
              <a:rPr lang="en-US" sz="3600" dirty="0" smtClean="0"/>
              <a:t>This is because the </a:t>
            </a:r>
            <a:r>
              <a:rPr lang="en-US" sz="3600" b="1" dirty="0" smtClean="0">
                <a:solidFill>
                  <a:srgbClr val="FF0000"/>
                </a:solidFill>
              </a:rPr>
              <a:t>layers</a:t>
            </a:r>
            <a:r>
              <a:rPr lang="en-US" sz="3600" dirty="0" smtClean="0"/>
              <a:t> in the metal structure can </a:t>
            </a:r>
            <a:r>
              <a:rPr lang="en-US" sz="3600" b="1" dirty="0" smtClean="0">
                <a:solidFill>
                  <a:srgbClr val="FF0000"/>
                </a:solidFill>
              </a:rPr>
              <a:t>slide</a:t>
            </a:r>
            <a:r>
              <a:rPr lang="en-US" sz="3600" dirty="0" smtClean="0"/>
              <a:t> over each other and still be held together by the sea of delocalised electrons.</a:t>
            </a:r>
            <a:endParaRPr lang="en-US" sz="3600" dirty="0"/>
          </a:p>
        </p:txBody>
      </p:sp>
      <p:pic>
        <p:nvPicPr>
          <p:cNvPr id="2052" name="Picture 4" descr="http://www.bbc.co.uk/staticarchive/1e8349d6bcc74918620565eea5117ad016f4039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510" y="470979"/>
            <a:ext cx="5002548" cy="582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8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7ondemand4.scene7.com/is/image/Signet/4395395?$thumb292$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87" y="3178540"/>
            <a:ext cx="27813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s7ondemand4.scene7.com/is/image/Signet/8603235?$detail745$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331" y="3178540"/>
            <a:ext cx="2791528" cy="2791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beaverbrooks.co.uk/medias/sys_master/images/8829317906462/0004986_0_Lar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404" y="2894664"/>
            <a:ext cx="3349052" cy="3349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08220" y="574987"/>
            <a:ext cx="10515600" cy="2213183"/>
          </a:xfrm>
        </p:spPr>
        <p:txBody>
          <a:bodyPr/>
          <a:lstStyle/>
          <a:p>
            <a:r>
              <a:rPr lang="en-US" dirty="0" smtClean="0"/>
              <a:t>What are these rings made of?</a:t>
            </a:r>
            <a:br>
              <a:rPr lang="en-US" dirty="0" smtClean="0"/>
            </a:br>
            <a:r>
              <a:rPr lang="en-US" dirty="0" smtClean="0"/>
              <a:t>What makes them different?</a:t>
            </a:r>
            <a:br>
              <a:rPr lang="en-US" dirty="0" smtClean="0"/>
            </a:br>
            <a:r>
              <a:rPr lang="en-US" dirty="0" smtClean="0"/>
              <a:t>Why would this be useful?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27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862" y="365125"/>
            <a:ext cx="11632368" cy="1325563"/>
          </a:xfrm>
        </p:spPr>
        <p:txBody>
          <a:bodyPr/>
          <a:lstStyle/>
          <a:p>
            <a:pPr algn="ctr"/>
            <a:r>
              <a:rPr lang="en-US" dirty="0" smtClean="0"/>
              <a:t>Alloys = mixture of metals or metals with carbon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341" y="1930556"/>
            <a:ext cx="5472659" cy="4351338"/>
          </a:xfrm>
        </p:spPr>
        <p:txBody>
          <a:bodyPr/>
          <a:lstStyle/>
          <a:p>
            <a:r>
              <a:rPr lang="en-US" dirty="0" smtClean="0"/>
              <a:t>Alloys have </a:t>
            </a:r>
            <a:r>
              <a:rPr lang="en-US" b="1" dirty="0" smtClean="0">
                <a:solidFill>
                  <a:srgbClr val="FF0000"/>
                </a:solidFill>
              </a:rPr>
              <a:t>different properties </a:t>
            </a:r>
            <a:r>
              <a:rPr lang="en-US" dirty="0" smtClean="0"/>
              <a:t>to the pure metals they are made from.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Example</a:t>
            </a:r>
          </a:p>
          <a:p>
            <a:pPr marL="0" indent="0">
              <a:buNone/>
            </a:pPr>
            <a:r>
              <a:rPr lang="en-US" dirty="0" smtClean="0"/>
              <a:t>Iron can be made into:</a:t>
            </a:r>
          </a:p>
          <a:p>
            <a:r>
              <a:rPr lang="en-US" dirty="0" smtClean="0"/>
              <a:t>Low carbon steel</a:t>
            </a:r>
          </a:p>
          <a:p>
            <a:r>
              <a:rPr lang="en-US" dirty="0" smtClean="0"/>
              <a:t>High carbon steel</a:t>
            </a:r>
          </a:p>
          <a:p>
            <a:r>
              <a:rPr lang="en-US" dirty="0" smtClean="0"/>
              <a:t>Stainless steel</a:t>
            </a:r>
            <a:endParaRPr lang="en-US" dirty="0"/>
          </a:p>
        </p:txBody>
      </p:sp>
      <p:pic>
        <p:nvPicPr>
          <p:cNvPr id="4100" name="Picture 4" descr="http://www.davefoxcars.co.uk/img/theme/slide-car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854" y="1930556"/>
            <a:ext cx="2828734" cy="1403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atoolshed.net/images/medium/76520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261" y="3604328"/>
            <a:ext cx="2677566" cy="267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images.wisegeek.com/stainless-steel-pots-and-pan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115" y="3926343"/>
            <a:ext cx="3626115" cy="2175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4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460</Words>
  <Application>Microsoft Office PowerPoint</Application>
  <PresentationFormat>Widescreen</PresentationFormat>
  <Paragraphs>62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Metallic Bonding</vt:lpstr>
      <vt:lpstr>Starter: Properties of Metals</vt:lpstr>
      <vt:lpstr>Review: Ion formation</vt:lpstr>
      <vt:lpstr>Metallic Bonding</vt:lpstr>
      <vt:lpstr>Demo: Properties of Metals</vt:lpstr>
      <vt:lpstr>PowerPoint Presentation</vt:lpstr>
      <vt:lpstr>PowerPoint Presentation</vt:lpstr>
      <vt:lpstr>What are these rings made of? What makes them different? Why would this be useful?</vt:lpstr>
      <vt:lpstr>Alloys = mixture of metals or metals with carbon</vt:lpstr>
      <vt:lpstr>Why are alloys useful?</vt:lpstr>
      <vt:lpstr>Demo: properties of alloys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Metallic Bonding</dc:title>
  <dc:creator>Penguizaur</dc:creator>
  <cp:lastModifiedBy>Penguizaur</cp:lastModifiedBy>
  <cp:revision>11</cp:revision>
  <dcterms:created xsi:type="dcterms:W3CDTF">2016-04-26T14:14:08Z</dcterms:created>
  <dcterms:modified xsi:type="dcterms:W3CDTF">2016-04-26T15:06:18Z</dcterms:modified>
</cp:coreProperties>
</file>