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58" r:id="rId5"/>
    <p:sldId id="261" r:id="rId6"/>
    <p:sldId id="260" r:id="rId7"/>
    <p:sldId id="259" r:id="rId8"/>
    <p:sldId id="266" r:id="rId9"/>
    <p:sldId id="267" r:id="rId10"/>
    <p:sldId id="262" r:id="rId11"/>
    <p:sldId id="264" r:id="rId12"/>
    <p:sldId id="263" r:id="rId13"/>
    <p:sldId id="265" r:id="rId14"/>
    <p:sldId id="268" r:id="rId15"/>
    <p:sldId id="271" r:id="rId16"/>
    <p:sldId id="269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99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300" r:id="rId46"/>
    <p:sldId id="304" r:id="rId47"/>
    <p:sldId id="311" r:id="rId48"/>
    <p:sldId id="301" r:id="rId49"/>
    <p:sldId id="302" r:id="rId50"/>
    <p:sldId id="305" r:id="rId51"/>
    <p:sldId id="303" r:id="rId52"/>
    <p:sldId id="306" r:id="rId53"/>
    <p:sldId id="307" r:id="rId54"/>
    <p:sldId id="308" r:id="rId55"/>
    <p:sldId id="310" r:id="rId56"/>
    <p:sldId id="309" r:id="rId57"/>
    <p:sldId id="312" r:id="rId58"/>
    <p:sldId id="313" r:id="rId59"/>
    <p:sldId id="315" r:id="rId60"/>
    <p:sldId id="314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73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viewProps" Target="viewProp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88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50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68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081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31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754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770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725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01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338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64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AD6FE-E047-47FF-B4CC-F84D7DBFE8AD}" type="datetimeFigureOut">
              <a:rPr lang="en-GB" smtClean="0"/>
              <a:t>21/03/2017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107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Term 2 Revision Quiz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4000" dirty="0" smtClean="0"/>
              <a:t>Topics</a:t>
            </a:r>
            <a:endParaRPr lang="en-GB" dirty="0" smtClean="0"/>
          </a:p>
          <a:p>
            <a:pPr marL="0" indent="0" algn="ctr">
              <a:buNone/>
            </a:pPr>
            <a:endParaRPr lang="en-GB" sz="1100" dirty="0" smtClean="0"/>
          </a:p>
          <a:p>
            <a:pPr marL="0" indent="0" algn="ctr">
              <a:buNone/>
            </a:pPr>
            <a:r>
              <a:rPr lang="en-GB" dirty="0" smtClean="0"/>
              <a:t>Microbes and Disease</a:t>
            </a:r>
          </a:p>
          <a:p>
            <a:pPr marL="0" indent="0" algn="ctr">
              <a:buNone/>
            </a:pPr>
            <a:r>
              <a:rPr lang="en-GB" dirty="0" smtClean="0"/>
              <a:t>Heat Transfers</a:t>
            </a:r>
          </a:p>
          <a:p>
            <a:pPr marL="0" indent="0" algn="ctr">
              <a:buNone/>
            </a:pPr>
            <a:r>
              <a:rPr lang="en-GB" dirty="0" smtClean="0"/>
              <a:t>Magnets</a:t>
            </a:r>
          </a:p>
          <a:p>
            <a:pPr marL="0" indent="0" algn="ctr">
              <a:buNone/>
            </a:pPr>
            <a:r>
              <a:rPr lang="en-GB" dirty="0" smtClean="0"/>
              <a:t>Ecology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97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Describe five ways that the body stops pathogens entering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Chemicals in tears kill bacteria</a:t>
            </a:r>
          </a:p>
          <a:p>
            <a:r>
              <a:rPr lang="en-GB" dirty="0" smtClean="0"/>
              <a:t>Skin is a barrier</a:t>
            </a:r>
          </a:p>
          <a:p>
            <a:r>
              <a:rPr lang="en-GB" dirty="0" smtClean="0"/>
              <a:t>Blood clots to prevent entry</a:t>
            </a:r>
          </a:p>
          <a:p>
            <a:r>
              <a:rPr lang="en-GB" dirty="0" smtClean="0"/>
              <a:t>Mucus traps pathogens and cilia sweep it away (airways)</a:t>
            </a:r>
          </a:p>
          <a:p>
            <a:r>
              <a:rPr lang="en-GB" dirty="0" smtClean="0"/>
              <a:t>Acid in stomach kills bacteria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573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is the function of the immune system?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Get rid of pathogens that have infected the body.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4538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is the main cell of the immune system?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White blood cell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37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are the three ways that white blood cells deal </a:t>
            </a:r>
            <a:r>
              <a:rPr lang="en-GB" smtClean="0"/>
              <a:t>with pathogens?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Engulf pathogens</a:t>
            </a:r>
          </a:p>
          <a:p>
            <a:r>
              <a:rPr lang="en-GB" dirty="0" smtClean="0"/>
              <a:t>Produce antitoxins</a:t>
            </a:r>
          </a:p>
          <a:p>
            <a:r>
              <a:rPr lang="en-GB" dirty="0" smtClean="0"/>
              <a:t>Produce antibodies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6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do antibodies help deal with pathogens? (3 marks)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Recognise and attach to pathogens (tag)</a:t>
            </a:r>
          </a:p>
          <a:p>
            <a:r>
              <a:rPr lang="en-GB" dirty="0" smtClean="0"/>
              <a:t>Cause pathogens to stick together (disable)</a:t>
            </a:r>
          </a:p>
          <a:p>
            <a:r>
              <a:rPr lang="en-GB" dirty="0" smtClean="0"/>
              <a:t>This alerts white blood cells to ingest the pathogen.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687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causes you to be immune to a disease?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When the immune system fights off infection some of the white blood cells and antibodies that recognise that pathogen remain in the blood.</a:t>
            </a:r>
          </a:p>
          <a:p>
            <a:r>
              <a:rPr lang="en-GB" dirty="0" smtClean="0"/>
              <a:t>They recognise the pathogen and get rid of it quickly if it enters again so you do not become ill.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08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in a vaccine?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Dead or weakened form of a pathogen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59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does immunisation work?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immune system responds to the dead or weakened pathogen as if it was the actual pathogen.</a:t>
            </a:r>
          </a:p>
          <a:p>
            <a:r>
              <a:rPr lang="en-GB" dirty="0" smtClean="0"/>
              <a:t>Produces white blood cells and antibodies that will recognise the pathogen if it enters.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97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Name two diseases caused by bacteria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Food poisoning (</a:t>
            </a:r>
            <a:r>
              <a:rPr lang="en-GB" dirty="0" err="1" smtClean="0"/>
              <a:t>e.coli</a:t>
            </a:r>
            <a:r>
              <a:rPr lang="en-GB" dirty="0" smtClean="0"/>
              <a:t>, salmonella)</a:t>
            </a:r>
          </a:p>
          <a:p>
            <a:r>
              <a:rPr lang="en-GB" dirty="0" smtClean="0"/>
              <a:t>Cholera</a:t>
            </a:r>
          </a:p>
          <a:p>
            <a:r>
              <a:rPr lang="en-GB" dirty="0" smtClean="0"/>
              <a:t>Tuberculosis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09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Name two diseases caused by viruses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Cold</a:t>
            </a:r>
          </a:p>
          <a:p>
            <a:r>
              <a:rPr lang="en-GB" dirty="0" smtClean="0"/>
              <a:t>Influenza (flu)</a:t>
            </a:r>
          </a:p>
          <a:p>
            <a:r>
              <a:rPr lang="en-GB" dirty="0" smtClean="0"/>
              <a:t>Chicken pox</a:t>
            </a:r>
          </a:p>
          <a:p>
            <a:r>
              <a:rPr lang="en-GB" dirty="0" smtClean="0"/>
              <a:t>Measles</a:t>
            </a:r>
          </a:p>
          <a:p>
            <a:r>
              <a:rPr lang="en-GB" dirty="0" smtClean="0"/>
              <a:t>AIDS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106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Microbes and Disease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656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Name a disease caused by a fungus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Athlete’s foot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889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an epidemic?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widespread occurrence of an infectious disease.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75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Name six ways that diseases can spread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Direct contact</a:t>
            </a:r>
          </a:p>
          <a:p>
            <a:r>
              <a:rPr lang="en-GB" dirty="0" smtClean="0"/>
              <a:t>Air</a:t>
            </a:r>
          </a:p>
          <a:p>
            <a:r>
              <a:rPr lang="en-GB" dirty="0" smtClean="0"/>
              <a:t>Water</a:t>
            </a:r>
          </a:p>
          <a:p>
            <a:r>
              <a:rPr lang="en-GB" dirty="0" smtClean="0"/>
              <a:t>Food</a:t>
            </a:r>
          </a:p>
          <a:p>
            <a:r>
              <a:rPr lang="en-GB" dirty="0" smtClean="0"/>
              <a:t>Animals</a:t>
            </a:r>
          </a:p>
          <a:p>
            <a:r>
              <a:rPr lang="en-GB" dirty="0" smtClean="0"/>
              <a:t>Bodily fluids (example: blood, saliva)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814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do antibiotics do? What do they not work 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Antibiotics are medicines that kill bacteria.</a:t>
            </a:r>
          </a:p>
          <a:p>
            <a:r>
              <a:rPr lang="en-GB" dirty="0" smtClean="0"/>
              <a:t>They do not treat viral or fungal infections.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04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Heat Transfers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964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is another name for heat energy?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Thermal energy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840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the unit for energy?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Joule (or kilojoule)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302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direction does heat always travel during heat transfers?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From hot to cold.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15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is the difference between heat and temperature?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Heat is a form of energy</a:t>
            </a:r>
          </a:p>
          <a:p>
            <a:r>
              <a:rPr lang="en-GB" dirty="0" smtClean="0"/>
              <a:t>Temperature is a measure of how hot or cold something is (and how fast the particles are moving)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79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is used to measure temperature?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thermometer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7864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micro-organism?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microscopic (tiny) living thing.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958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is the unit for temperature that we use in science?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Degrees Celsius (</a:t>
            </a:r>
            <a:r>
              <a:rPr lang="en-GB" baseline="30000" dirty="0" err="1" smtClean="0"/>
              <a:t>o</a:t>
            </a:r>
            <a:r>
              <a:rPr lang="en-GB" dirty="0" err="1" smtClean="0"/>
              <a:t>C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451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Name the three different types of heat transfer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Conduction</a:t>
            </a:r>
          </a:p>
          <a:p>
            <a:r>
              <a:rPr lang="en-GB" dirty="0" smtClean="0"/>
              <a:t>Convection</a:t>
            </a:r>
          </a:p>
          <a:p>
            <a:r>
              <a:rPr lang="en-GB" dirty="0" smtClean="0"/>
              <a:t>Radiation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3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Draw the particle model for solids, liquids, and gases.</a:t>
            </a:r>
            <a:endParaRPr lang="en-GB" dirty="0"/>
          </a:p>
        </p:txBody>
      </p:sp>
      <p:pic>
        <p:nvPicPr>
          <p:cNvPr id="3074" name="Picture 2" descr="Image result for particle mod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0"/>
            <a:ext cx="7727685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663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Describe how heat is transferred by conduction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Hot particles move faster (vibrate more)</a:t>
            </a:r>
          </a:p>
          <a:p>
            <a:r>
              <a:rPr lang="en-GB" dirty="0" smtClean="0"/>
              <a:t>They bump into colder particles and cause them to vibrate more.</a:t>
            </a:r>
          </a:p>
        </p:txBody>
      </p:sp>
    </p:spTree>
    <p:extLst>
      <p:ext uri="{BB962C8B-B14F-4D97-AF65-F5344CB8AC3E}">
        <p14:creationId xmlns:p14="http://schemas.microsoft.com/office/powerpoint/2010/main" val="109536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What do you call a material that heat passes through easily? Give an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en-GB" dirty="0" smtClean="0"/>
              <a:t>Conductor</a:t>
            </a:r>
          </a:p>
          <a:p>
            <a:r>
              <a:rPr lang="en-GB" dirty="0" smtClean="0"/>
              <a:t>Metal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666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What do you call a material that does NOT allow heat through easily? Give an example.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en-GB" dirty="0" smtClean="0"/>
              <a:t>Insulator</a:t>
            </a:r>
          </a:p>
          <a:p>
            <a:r>
              <a:rPr lang="en-GB" dirty="0" smtClean="0"/>
              <a:t>Air, foam, wood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245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Why does conduction happen slowest through gases?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particles are further apart.</a:t>
            </a:r>
          </a:p>
          <a:p>
            <a:r>
              <a:rPr lang="en-GB" dirty="0" smtClean="0"/>
              <a:t>So they do not collide as frequently.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02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Describe convection (4 marks)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Heated fluid particles gain energy, move faster, and spread out.</a:t>
            </a:r>
          </a:p>
          <a:p>
            <a:r>
              <a:rPr lang="en-GB" dirty="0" smtClean="0"/>
              <a:t>The hot fluid (NOT THE PARTICLES) becomes less dense.</a:t>
            </a:r>
          </a:p>
          <a:p>
            <a:r>
              <a:rPr lang="en-GB" dirty="0" smtClean="0"/>
              <a:t>The hot fluid rises and pushes cold fluid out of the way.</a:t>
            </a:r>
          </a:p>
          <a:p>
            <a:r>
              <a:rPr lang="en-GB" dirty="0" smtClean="0"/>
              <a:t>Cold fluid sinks as it is more dense.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564207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Draw a convection current for the following example.</a:t>
            </a:r>
            <a:endParaRPr lang="en-GB" dirty="0"/>
          </a:p>
        </p:txBody>
      </p:sp>
      <p:pic>
        <p:nvPicPr>
          <p:cNvPr id="1026" name="Picture 2" descr="Image result for convection currents beak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916832"/>
            <a:ext cx="453197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419872" y="2708920"/>
            <a:ext cx="194421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78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Draw the convection current for the following example.</a:t>
            </a:r>
            <a:endParaRPr lang="en-GB" dirty="0"/>
          </a:p>
        </p:txBody>
      </p:sp>
      <p:pic>
        <p:nvPicPr>
          <p:cNvPr id="2050" name="Picture 2" descr="Image result for ice cube in beak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311341" y="1484784"/>
            <a:ext cx="4536504" cy="5116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own Arrow 4"/>
          <p:cNvSpPr/>
          <p:nvPr/>
        </p:nvSpPr>
        <p:spPr>
          <a:xfrm>
            <a:off x="4211960" y="5030585"/>
            <a:ext cx="288032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urved Up Arrow 5"/>
          <p:cNvSpPr/>
          <p:nvPr/>
        </p:nvSpPr>
        <p:spPr>
          <a:xfrm rot="18166865">
            <a:off x="4481377" y="5036396"/>
            <a:ext cx="1847915" cy="77427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Curved Up Arrow 7"/>
          <p:cNvSpPr/>
          <p:nvPr/>
        </p:nvSpPr>
        <p:spPr>
          <a:xfrm rot="15068458" flipV="1">
            <a:off x="2455089" y="4954769"/>
            <a:ext cx="1793795" cy="765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500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are the different types of microbes?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Bacteria, viruses, fungi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46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Explain why convection only happens in fluids and not solids.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particles in a solid are fixed in place, they cannot move far enough apart to become less dense enough to rise.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673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type of heat transfer can happen in a vacuum?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radiation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534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is another name for radiation?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Infrared radiation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03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Why type of material reflect infrared radiation and what type absorbs?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Reflect: Light coloured, shiny</a:t>
            </a:r>
          </a:p>
          <a:p>
            <a:r>
              <a:rPr lang="en-GB" dirty="0" smtClean="0"/>
              <a:t>Absorb: dark coloured, matt (dull)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2173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Why does a metal railing feel colder than a wooden door on a cold day?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metal is a conductor so quickly transfers heat away from your hand. You feel this loss of heat as coldness.</a:t>
            </a:r>
          </a:p>
          <a:p>
            <a:r>
              <a:rPr lang="en-GB" dirty="0" smtClean="0"/>
              <a:t>The wood is an insulator and does not quickly transfer heat so does not feel as cold.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032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Magnets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04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magnet?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 object that attracts and repels other magnets and attracts magnetic materials.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930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Where is the magnetic force strongest on a magnet?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 the poles (where the magnetic field lines are closest together)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44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Describe what happens when…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5144"/>
            <a:ext cx="8229600" cy="1401019"/>
          </a:xfrm>
        </p:spPr>
        <p:txBody>
          <a:bodyPr/>
          <a:lstStyle/>
          <a:p>
            <a:r>
              <a:rPr lang="en-GB" dirty="0" smtClean="0"/>
              <a:t>attract</a:t>
            </a:r>
            <a:endParaRPr lang="en-GB" dirty="0"/>
          </a:p>
        </p:txBody>
      </p:sp>
      <p:pic>
        <p:nvPicPr>
          <p:cNvPr id="4098" name="Picture 2" descr="Image result for bar mag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20888"/>
            <a:ext cx="3491880" cy="1287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bar mag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172" y="2420888"/>
            <a:ext cx="3491880" cy="1287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742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Draw magnets that repel.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 – N</a:t>
            </a:r>
          </a:p>
          <a:p>
            <a:r>
              <a:rPr lang="en-GB" dirty="0" smtClean="0"/>
              <a:t>S – 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721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Name three USES for microbes (name the microbe)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Fungi (Yeast) – bread</a:t>
            </a:r>
          </a:p>
          <a:p>
            <a:r>
              <a:rPr lang="en-GB" dirty="0" smtClean="0"/>
              <a:t>Fungi (Yeast) – alcohol</a:t>
            </a:r>
          </a:p>
          <a:p>
            <a:r>
              <a:rPr lang="en-GB" dirty="0" smtClean="0"/>
              <a:t>Bacteria – cheese</a:t>
            </a:r>
          </a:p>
          <a:p>
            <a:r>
              <a:rPr lang="en-GB" dirty="0" smtClean="0"/>
              <a:t>Bacteria – yoghurt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640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is a magnetic material? </a:t>
            </a:r>
            <a:br>
              <a:rPr lang="en-GB" dirty="0" smtClean="0"/>
            </a:br>
            <a:r>
              <a:rPr lang="en-GB" dirty="0" smtClean="0"/>
              <a:t>Name a magnetic material.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material that is attracted to a magnet.</a:t>
            </a:r>
          </a:p>
          <a:p>
            <a:r>
              <a:rPr lang="en-GB" dirty="0" smtClean="0"/>
              <a:t>Iron, steel, cobalt, nickel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787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Describe how to make a temporary magnet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Stroke a magnet slowly, in one direction against a magnet material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6774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Is magnetism a contact or non-contact force? Explain what this means.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Non-contact force</a:t>
            </a:r>
          </a:p>
          <a:p>
            <a:r>
              <a:rPr lang="en-GB" dirty="0" smtClean="0"/>
              <a:t>Because it acts at a distance (does not have to be touching to exert a force)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534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magnetic field?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area around a magnet where a magnetic force can be felt by magnetic materials and other magnets.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447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Draw the shape of a magnetic field around a bar magnet.</a:t>
            </a:r>
            <a:endParaRPr lang="en-GB" dirty="0"/>
          </a:p>
        </p:txBody>
      </p:sp>
      <p:pic>
        <p:nvPicPr>
          <p:cNvPr id="1026" name="Picture 2" descr="Image result for magnetic fiel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420888"/>
            <a:ext cx="3925966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004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compass?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Piece of equipment containing a small magnet inside that points North because of the Earth’s magnetic field.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108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Which end of a bar magnet will a compass needle point towards?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South pole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115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-27384"/>
            <a:ext cx="8784976" cy="286633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Earth has a magnetic field. The shape is the same as if there was a giant bar magnet inside the Earth.</a:t>
            </a:r>
            <a:br>
              <a:rPr lang="en-GB" dirty="0" smtClean="0"/>
            </a:br>
            <a:r>
              <a:rPr lang="en-GB" dirty="0" smtClean="0"/>
              <a:t>Label the poles on this imaginary magnet.</a:t>
            </a:r>
            <a:endParaRPr lang="en-GB" dirty="0"/>
          </a:p>
        </p:txBody>
      </p:sp>
      <p:pic>
        <p:nvPicPr>
          <p:cNvPr id="4" name="Picture 3" descr="Image result for earth's magnetic field for kid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172" y="2600908"/>
            <a:ext cx="3960440" cy="41044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Image result for bar magnet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829074">
            <a:off x="3999018" y="4503023"/>
            <a:ext cx="1247775" cy="45847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4550897" y="4221089"/>
            <a:ext cx="288032" cy="2880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415265" y="4941169"/>
            <a:ext cx="288032" cy="2880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868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Describe how to make an electromagnet. (3 marks)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Wrap a coil of wire</a:t>
            </a:r>
          </a:p>
          <a:p>
            <a:r>
              <a:rPr lang="en-GB" dirty="0" smtClean="0"/>
              <a:t>Around a core</a:t>
            </a:r>
          </a:p>
          <a:p>
            <a:r>
              <a:rPr lang="en-GB" dirty="0" smtClean="0"/>
              <a:t>And run an electric current through the wire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9833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Name three ways to increase the strength of the electromagnet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Increase number of coils</a:t>
            </a:r>
          </a:p>
          <a:p>
            <a:r>
              <a:rPr lang="en-GB" dirty="0" smtClean="0"/>
              <a:t>Increase the current (by increasing the voltage)</a:t>
            </a:r>
          </a:p>
          <a:p>
            <a:r>
              <a:rPr lang="en-GB" dirty="0" smtClean="0"/>
              <a:t>Using a magnetic core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87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Put the microbes in order from smallest to largest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Virus </a:t>
            </a:r>
            <a:r>
              <a:rPr lang="en-GB" dirty="0" smtClean="0">
                <a:sym typeface="Wingdings" panose="05000000000000000000" pitchFamily="2" charset="2"/>
              </a:rPr>
              <a:t> bacteria  fungi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02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is an advantage of an electromagnet?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Able to change the strength of the magnet</a:t>
            </a:r>
          </a:p>
          <a:p>
            <a:r>
              <a:rPr lang="en-GB" dirty="0" smtClean="0"/>
              <a:t>Able to switch on and off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250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Ecology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6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does the word “ecology” mean?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study of organisms and their environment.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217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habitat?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Where an organism lives.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130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is a producer? Give an example.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producer is an organism that makes its own food (by photosynthesis)</a:t>
            </a:r>
          </a:p>
          <a:p>
            <a:r>
              <a:rPr lang="en-GB" dirty="0" smtClean="0"/>
              <a:t>Plants are producers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737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do you call animals that have to eat to survive?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consumers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5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Define the terms predator and prey.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Predator – hunts other animals</a:t>
            </a:r>
          </a:p>
          <a:p>
            <a:r>
              <a:rPr lang="en-GB" dirty="0" smtClean="0"/>
              <a:t>Prey – is hunted by other animals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23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Define carnivore, omnivore, and herbivore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Carnivore – eats animals only</a:t>
            </a:r>
          </a:p>
          <a:p>
            <a:r>
              <a:rPr lang="en-GB" dirty="0" smtClean="0"/>
              <a:t>Omnivore – eats plants and animals</a:t>
            </a:r>
          </a:p>
          <a:p>
            <a:r>
              <a:rPr lang="en-GB" dirty="0" smtClean="0"/>
              <a:t>Herbivore – eats plants only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733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two species for the same food resource in this food web?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7373"/>
            <a:ext cx="3466728" cy="4525963"/>
          </a:xfrm>
        </p:spPr>
        <p:txBody>
          <a:bodyPr/>
          <a:lstStyle/>
          <a:p>
            <a:r>
              <a:rPr lang="en-GB" dirty="0" smtClean="0"/>
              <a:t>Coyote</a:t>
            </a:r>
          </a:p>
          <a:p>
            <a:r>
              <a:rPr lang="en-GB" dirty="0" err="1" smtClean="0"/>
              <a:t>Gray</a:t>
            </a:r>
            <a:r>
              <a:rPr lang="en-GB" dirty="0" smtClean="0"/>
              <a:t> wolf</a:t>
            </a:r>
            <a:endParaRPr lang="en-GB" dirty="0"/>
          </a:p>
        </p:txBody>
      </p:sp>
      <p:pic>
        <p:nvPicPr>
          <p:cNvPr id="2052" name="Picture 4" descr="Image result for simple food we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700808"/>
            <a:ext cx="4320480" cy="4840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7748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Draw a food chain with humans in it with three trophic levels.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Example:</a:t>
            </a:r>
          </a:p>
          <a:p>
            <a:r>
              <a:rPr lang="en-GB" dirty="0" smtClean="0"/>
              <a:t>Grass </a:t>
            </a:r>
            <a:r>
              <a:rPr lang="en-GB" dirty="0" smtClean="0">
                <a:sym typeface="Wingdings" panose="05000000000000000000" pitchFamily="2" charset="2"/>
              </a:rPr>
              <a:t> Cow  Human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316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pathogen?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microbe that causes disease.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46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210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Draw a pyramid of biomass from the food chain.</a:t>
            </a:r>
            <a:br>
              <a:rPr lang="en-GB" dirty="0" smtClean="0"/>
            </a:br>
            <a:r>
              <a:rPr lang="en-GB" dirty="0" smtClean="0"/>
              <a:t>GRASS </a:t>
            </a:r>
            <a:r>
              <a:rPr lang="en-GB" dirty="0" smtClean="0">
                <a:sym typeface="Wingdings" panose="05000000000000000000" pitchFamily="2" charset="2"/>
              </a:rPr>
              <a:t> COW  HUMAN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619672" y="4653136"/>
            <a:ext cx="640871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491880" y="3738736"/>
            <a:ext cx="234026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499992" y="2824336"/>
            <a:ext cx="57606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907704" y="4797152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GRASS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835696" y="3872770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COW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835696" y="2998693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HUMAN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038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Explain why this pyramid of numbers is not the same shape as the pyramid of biomass.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4114800" cy="3705275"/>
          </a:xfrm>
        </p:spPr>
        <p:txBody>
          <a:bodyPr/>
          <a:lstStyle/>
          <a:p>
            <a:r>
              <a:rPr lang="en-GB" dirty="0" smtClean="0"/>
              <a:t>Because the oak tree is very large (large biomass </a:t>
            </a:r>
            <a:r>
              <a:rPr lang="en-GB" dirty="0" smtClean="0">
                <a:sym typeface="Wingdings" panose="05000000000000000000" pitchFamily="2" charset="2"/>
              </a:rPr>
              <a:t> large amount of energy)</a:t>
            </a:r>
            <a:r>
              <a:rPr lang="en-GB" dirty="0" smtClean="0"/>
              <a:t> and can feed many beetles.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593396" y="4992224"/>
            <a:ext cx="57606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788024" y="4077824"/>
            <a:ext cx="40324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593396" y="3163424"/>
            <a:ext cx="57606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001108" y="5136240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OAK TREE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857092" y="4211858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BEETLE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929100" y="3337781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BIRD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55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Why does the pyramid get smaller as you go up the food chain?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Energy is lost between the trophic levels.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38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Name three ways that energy is lost as you go up the food chain.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Not all organisms are eaten.</a:t>
            </a:r>
          </a:p>
          <a:p>
            <a:r>
              <a:rPr lang="en-GB" dirty="0" smtClean="0"/>
              <a:t>Some energy/biomass is passed out as waste (not digested)</a:t>
            </a:r>
          </a:p>
          <a:p>
            <a:r>
              <a:rPr lang="en-GB" dirty="0" smtClean="0"/>
              <a:t>Organisms use up energy from respiration by…</a:t>
            </a:r>
          </a:p>
          <a:p>
            <a:pPr lvl="1"/>
            <a:r>
              <a:rPr lang="en-GB" dirty="0" smtClean="0"/>
              <a:t>Moving</a:t>
            </a:r>
          </a:p>
          <a:p>
            <a:pPr lvl="1"/>
            <a:r>
              <a:rPr lang="en-GB" dirty="0" smtClean="0"/>
              <a:t>Keeping warm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32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type of energy use DOES move up the food chain?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Energy used for growth.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80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quadrat used for?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is used to estimate the number of organisms in an area (when it is too many to count)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6779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is the largest classification group? Name two examples.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Kingdom</a:t>
            </a:r>
          </a:p>
          <a:p>
            <a:r>
              <a:rPr lang="en-GB" dirty="0" smtClean="0"/>
              <a:t>Plant kingdom and animal kingdom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583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are the two main groups in the animal kingdom?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Vertebrate (with backbone)</a:t>
            </a:r>
          </a:p>
          <a:p>
            <a:r>
              <a:rPr lang="en-GB" dirty="0" smtClean="0"/>
              <a:t>Invertebrate (without backbone)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191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Name the five vertebrate groups.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Mammals</a:t>
            </a:r>
          </a:p>
          <a:p>
            <a:r>
              <a:rPr lang="en-GB" dirty="0" smtClean="0"/>
              <a:t>Birds</a:t>
            </a:r>
          </a:p>
          <a:p>
            <a:r>
              <a:rPr lang="en-GB" dirty="0" smtClean="0"/>
              <a:t>Reptiles</a:t>
            </a:r>
          </a:p>
          <a:p>
            <a:r>
              <a:rPr lang="en-GB" dirty="0" smtClean="0"/>
              <a:t>Amphibians</a:t>
            </a:r>
          </a:p>
          <a:p>
            <a:r>
              <a:rPr lang="en-GB" dirty="0" smtClean="0"/>
              <a:t>Fish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33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features do mammals have?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Hair or fur</a:t>
            </a:r>
          </a:p>
          <a:p>
            <a:r>
              <a:rPr lang="en-GB" dirty="0" smtClean="0"/>
              <a:t>Lungs</a:t>
            </a:r>
          </a:p>
          <a:p>
            <a:r>
              <a:rPr lang="en-GB" dirty="0" smtClean="0"/>
              <a:t>Give birth to live young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7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 bacteria cause disease?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Produce toxins which can harm cells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85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features do birds have?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Feathers</a:t>
            </a:r>
          </a:p>
          <a:p>
            <a:r>
              <a:rPr lang="en-GB" dirty="0" smtClean="0"/>
              <a:t>Lay eggs</a:t>
            </a:r>
          </a:p>
          <a:p>
            <a:r>
              <a:rPr lang="en-GB" dirty="0" smtClean="0"/>
              <a:t>lungs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394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features do reptiles have?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Dry scales</a:t>
            </a:r>
          </a:p>
          <a:p>
            <a:r>
              <a:rPr lang="en-GB" dirty="0" smtClean="0"/>
              <a:t>Lungs</a:t>
            </a:r>
          </a:p>
          <a:p>
            <a:r>
              <a:rPr lang="en-GB" dirty="0" smtClean="0"/>
              <a:t>Lay eggs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84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features do amphibians have?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Moist skin</a:t>
            </a:r>
          </a:p>
          <a:p>
            <a:r>
              <a:rPr lang="en-GB" dirty="0" smtClean="0"/>
              <a:t>Lay eggs</a:t>
            </a:r>
          </a:p>
          <a:p>
            <a:r>
              <a:rPr lang="en-GB" dirty="0" smtClean="0"/>
              <a:t>Lungs</a:t>
            </a:r>
          </a:p>
          <a:p>
            <a:r>
              <a:rPr lang="en-GB" dirty="0" smtClean="0"/>
              <a:t>Live both in and out of water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515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features do fish have?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Scales</a:t>
            </a:r>
          </a:p>
          <a:p>
            <a:r>
              <a:rPr lang="en-GB" dirty="0" smtClean="0"/>
              <a:t>Gills</a:t>
            </a:r>
          </a:p>
          <a:p>
            <a:r>
              <a:rPr lang="en-GB" dirty="0" smtClean="0"/>
              <a:t>Lay eggs</a:t>
            </a:r>
          </a:p>
          <a:p>
            <a:r>
              <a:rPr lang="en-GB" dirty="0" smtClean="0"/>
              <a:t>Live only in water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87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are the three types of vascular plants?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Ferns</a:t>
            </a:r>
          </a:p>
          <a:p>
            <a:r>
              <a:rPr lang="en-GB" dirty="0" smtClean="0"/>
              <a:t>Conifers</a:t>
            </a:r>
          </a:p>
          <a:p>
            <a:r>
              <a:rPr lang="en-GB" dirty="0" smtClean="0"/>
              <a:t>Flowering plants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519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Non-vascular plants do not produce seeds, they produce…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spores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11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Give an example of a non-vascular plant.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Algae</a:t>
            </a:r>
          </a:p>
          <a:p>
            <a:r>
              <a:rPr lang="en-GB" dirty="0" smtClean="0"/>
              <a:t>Moss</a:t>
            </a:r>
          </a:p>
          <a:p>
            <a:r>
              <a:rPr lang="en-GB" dirty="0" smtClean="0"/>
              <a:t>Liverwort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5676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Name the three types of symbiotic relationships and describe them.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Commensalism – one benefits, other not harmed</a:t>
            </a:r>
          </a:p>
          <a:p>
            <a:r>
              <a:rPr lang="en-GB" dirty="0" smtClean="0"/>
              <a:t>Mutualism – both benefit</a:t>
            </a:r>
          </a:p>
          <a:p>
            <a:r>
              <a:rPr lang="en-GB" dirty="0" smtClean="0"/>
              <a:t>Parasitism – one benefits, the other is harmed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9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 viruses cause disease?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Infect and take over normal cells (to reproduce)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6432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1684</Words>
  <Application>Microsoft Office PowerPoint</Application>
  <PresentationFormat>On-screen Show (4:3)</PresentationFormat>
  <Paragraphs>254</Paragraphs>
  <Slides>87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87</vt:i4>
      </vt:variant>
    </vt:vector>
  </HeadingPairs>
  <TitlesOfParts>
    <vt:vector size="88" baseType="lpstr">
      <vt:lpstr>Office Theme</vt:lpstr>
      <vt:lpstr>Term 2 Revision Quiz</vt:lpstr>
      <vt:lpstr>Microbes and Disease</vt:lpstr>
      <vt:lpstr>What is a micro-organism?</vt:lpstr>
      <vt:lpstr>What are the different types of microbes?</vt:lpstr>
      <vt:lpstr>Name three USES for microbes (name the microbe)</vt:lpstr>
      <vt:lpstr>Put the microbes in order from smallest to largest</vt:lpstr>
      <vt:lpstr>What is a pathogen?</vt:lpstr>
      <vt:lpstr>How do bacteria cause disease?</vt:lpstr>
      <vt:lpstr>How do viruses cause disease?</vt:lpstr>
      <vt:lpstr>Describe five ways that the body stops pathogens entering</vt:lpstr>
      <vt:lpstr>What is the function of the immune system?</vt:lpstr>
      <vt:lpstr>What is the main cell of the immune system?</vt:lpstr>
      <vt:lpstr>What are the three ways that white blood cells deal with pathogens?</vt:lpstr>
      <vt:lpstr>How do antibodies help deal with pathogens? (3 marks)</vt:lpstr>
      <vt:lpstr>What causes you to be immune to a disease?</vt:lpstr>
      <vt:lpstr>What is in a vaccine?</vt:lpstr>
      <vt:lpstr>How does immunisation work?</vt:lpstr>
      <vt:lpstr>Name two diseases caused by bacteria</vt:lpstr>
      <vt:lpstr>Name two diseases caused by viruses</vt:lpstr>
      <vt:lpstr>Name a disease caused by a fungus</vt:lpstr>
      <vt:lpstr>What is an epidemic?</vt:lpstr>
      <vt:lpstr>Name six ways that diseases can spread</vt:lpstr>
      <vt:lpstr>What do antibiotics do? What do they not work on?</vt:lpstr>
      <vt:lpstr>Heat Transfers</vt:lpstr>
      <vt:lpstr>What is another name for heat energy?</vt:lpstr>
      <vt:lpstr>What is the unit for energy?</vt:lpstr>
      <vt:lpstr>What direction does heat always travel during heat transfers?</vt:lpstr>
      <vt:lpstr>What is the difference between heat and temperature?</vt:lpstr>
      <vt:lpstr>What is used to measure temperature?</vt:lpstr>
      <vt:lpstr>What is the unit for temperature that we use in science?</vt:lpstr>
      <vt:lpstr>Name the three different types of heat transfer</vt:lpstr>
      <vt:lpstr>Draw the particle model for solids, liquids, and gases.</vt:lpstr>
      <vt:lpstr>Describe how heat is transferred by conduction</vt:lpstr>
      <vt:lpstr>What do you call a material that heat passes through easily? Give an example</vt:lpstr>
      <vt:lpstr>What do you call a material that does NOT allow heat through easily? Give an example.</vt:lpstr>
      <vt:lpstr>Why does conduction happen slowest through gases?</vt:lpstr>
      <vt:lpstr>Describe convection (4 marks)</vt:lpstr>
      <vt:lpstr>Draw a convection current for the following example.</vt:lpstr>
      <vt:lpstr>Draw the convection current for the following example.</vt:lpstr>
      <vt:lpstr>Explain why convection only happens in fluids and not solids.</vt:lpstr>
      <vt:lpstr>What type of heat transfer can happen in a vacuum?</vt:lpstr>
      <vt:lpstr>What is another name for radiation?</vt:lpstr>
      <vt:lpstr>Why type of material reflect infrared radiation and what type absorbs?</vt:lpstr>
      <vt:lpstr>Why does a metal railing feel colder than a wooden door on a cold day?</vt:lpstr>
      <vt:lpstr>Magnets</vt:lpstr>
      <vt:lpstr>What is a magnet?</vt:lpstr>
      <vt:lpstr>Where is the magnetic force strongest on a magnet?</vt:lpstr>
      <vt:lpstr>Describe what happens when…</vt:lpstr>
      <vt:lpstr>Draw magnets that repel.</vt:lpstr>
      <vt:lpstr>What is a magnetic material?  Name a magnetic material.</vt:lpstr>
      <vt:lpstr>Describe how to make a temporary magnet</vt:lpstr>
      <vt:lpstr>Is magnetism a contact or non-contact force? Explain what this means.</vt:lpstr>
      <vt:lpstr>What is a magnetic field?</vt:lpstr>
      <vt:lpstr>Draw the shape of a magnetic field around a bar magnet.</vt:lpstr>
      <vt:lpstr>What is a compass?</vt:lpstr>
      <vt:lpstr>Which end of a bar magnet will a compass needle point towards?</vt:lpstr>
      <vt:lpstr>The Earth has a magnetic field. The shape is the same as if there was a giant bar magnet inside the Earth. Label the poles on this imaginary magnet.</vt:lpstr>
      <vt:lpstr>Describe how to make an electromagnet. (3 marks)</vt:lpstr>
      <vt:lpstr>Name three ways to increase the strength of the electromagnet</vt:lpstr>
      <vt:lpstr>What is an advantage of an electromagnet?</vt:lpstr>
      <vt:lpstr>Ecology</vt:lpstr>
      <vt:lpstr>What does the word “ecology” mean?</vt:lpstr>
      <vt:lpstr>What is a habitat?</vt:lpstr>
      <vt:lpstr>What is a producer? Give an example.</vt:lpstr>
      <vt:lpstr>What do you call animals that have to eat to survive?</vt:lpstr>
      <vt:lpstr>Define the terms predator and prey.</vt:lpstr>
      <vt:lpstr>Define carnivore, omnivore, and herbivore</vt:lpstr>
      <vt:lpstr>What two species for the same food resource in this food web?</vt:lpstr>
      <vt:lpstr>Draw a food chain with humans in it with three trophic levels.</vt:lpstr>
      <vt:lpstr>Draw a pyramid of biomass from the food chain. GRASS  COW  HUMAN</vt:lpstr>
      <vt:lpstr>Explain why this pyramid of numbers is not the same shape as the pyramid of biomass.</vt:lpstr>
      <vt:lpstr>Why does the pyramid get smaller as you go up the food chain?</vt:lpstr>
      <vt:lpstr>Name three ways that energy is lost as you go up the food chain.</vt:lpstr>
      <vt:lpstr>What type of energy use DOES move up the food chain?</vt:lpstr>
      <vt:lpstr>What is a quadrat used for?</vt:lpstr>
      <vt:lpstr>What is the largest classification group? Name two examples.</vt:lpstr>
      <vt:lpstr>What are the two main groups in the animal kingdom?</vt:lpstr>
      <vt:lpstr>Name the five vertebrate groups.</vt:lpstr>
      <vt:lpstr>What features do mammals have?</vt:lpstr>
      <vt:lpstr>What features do birds have?</vt:lpstr>
      <vt:lpstr>What features do reptiles have?</vt:lpstr>
      <vt:lpstr>What features do amphibians have?</vt:lpstr>
      <vt:lpstr>What features do fish have?</vt:lpstr>
      <vt:lpstr>What are the three types of vascular plants?</vt:lpstr>
      <vt:lpstr>Non-vascular plants do not produce seeds, they produce…</vt:lpstr>
      <vt:lpstr>Give an example of a non-vascular plant.</vt:lpstr>
      <vt:lpstr>Name the three types of symbiotic relationships and describe them.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User1</dc:creator>
  <cp:lastModifiedBy>User1</cp:lastModifiedBy>
  <cp:revision>27</cp:revision>
  <dcterms:created xsi:type="dcterms:W3CDTF">2016-11-25T11:02:23Z</dcterms:created>
  <dcterms:modified xsi:type="dcterms:W3CDTF">2017-03-21T16:25:58Z</dcterms:modified>
</cp:coreProperties>
</file>