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8" r:id="rId3"/>
    <p:sldId id="257" r:id="rId4"/>
    <p:sldId id="258" r:id="rId5"/>
    <p:sldId id="261" r:id="rId6"/>
    <p:sldId id="260" r:id="rId7"/>
    <p:sldId id="259" r:id="rId8"/>
    <p:sldId id="266" r:id="rId9"/>
    <p:sldId id="267" r:id="rId10"/>
    <p:sldId id="262" r:id="rId11"/>
    <p:sldId id="264" r:id="rId12"/>
    <p:sldId id="263" r:id="rId13"/>
    <p:sldId id="265" r:id="rId14"/>
    <p:sldId id="268" r:id="rId15"/>
    <p:sldId id="271" r:id="rId16"/>
    <p:sldId id="269" r:id="rId17"/>
    <p:sldId id="270" r:id="rId18"/>
    <p:sldId id="272" r:id="rId19"/>
    <p:sldId id="273" r:id="rId20"/>
    <p:sldId id="274" r:id="rId21"/>
    <p:sldId id="275" r:id="rId22"/>
    <p:sldId id="276" r:id="rId23"/>
    <p:sldId id="277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99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295" r:id="rId42"/>
    <p:sldId id="296" r:id="rId43"/>
    <p:sldId id="297" r:id="rId44"/>
    <p:sldId id="298" r:id="rId45"/>
    <p:sldId id="300" r:id="rId46"/>
    <p:sldId id="304" r:id="rId47"/>
    <p:sldId id="311" r:id="rId48"/>
    <p:sldId id="301" r:id="rId49"/>
    <p:sldId id="302" r:id="rId50"/>
    <p:sldId id="305" r:id="rId51"/>
    <p:sldId id="303" r:id="rId52"/>
    <p:sldId id="306" r:id="rId53"/>
    <p:sldId id="307" r:id="rId54"/>
    <p:sldId id="308" r:id="rId55"/>
    <p:sldId id="310" r:id="rId56"/>
    <p:sldId id="309" r:id="rId57"/>
    <p:sldId id="312" r:id="rId58"/>
    <p:sldId id="313" r:id="rId59"/>
    <p:sldId id="315" r:id="rId60"/>
    <p:sldId id="314" r:id="rId61"/>
    <p:sldId id="316" r:id="rId62"/>
    <p:sldId id="317" r:id="rId63"/>
    <p:sldId id="318" r:id="rId64"/>
    <p:sldId id="319" r:id="rId65"/>
    <p:sldId id="320" r:id="rId66"/>
    <p:sldId id="321" r:id="rId67"/>
    <p:sldId id="322" r:id="rId68"/>
    <p:sldId id="323" r:id="rId69"/>
    <p:sldId id="324" r:id="rId70"/>
    <p:sldId id="325" r:id="rId71"/>
    <p:sldId id="326" r:id="rId72"/>
    <p:sldId id="327" r:id="rId73"/>
    <p:sldId id="328" r:id="rId74"/>
    <p:sldId id="329" r:id="rId75"/>
    <p:sldId id="330" r:id="rId76"/>
    <p:sldId id="331" r:id="rId77"/>
    <p:sldId id="332" r:id="rId78"/>
    <p:sldId id="333" r:id="rId79"/>
    <p:sldId id="334" r:id="rId80"/>
    <p:sldId id="335" r:id="rId81"/>
    <p:sldId id="336" r:id="rId82"/>
    <p:sldId id="337" r:id="rId83"/>
    <p:sldId id="338" r:id="rId84"/>
    <p:sldId id="339" r:id="rId85"/>
    <p:sldId id="340" r:id="rId86"/>
    <p:sldId id="341" r:id="rId87"/>
    <p:sldId id="342" r:id="rId8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73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presProps" Target="presProps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90" Type="http://schemas.openxmlformats.org/officeDocument/2006/relationships/viewProps" Target="viewProps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tableStyles" Target="tableStyles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AD6FE-E047-47FF-B4CC-F84D7DBFE8AD}" type="datetimeFigureOut">
              <a:rPr lang="en-GB" smtClean="0"/>
              <a:t>21/03/2017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0D664-8491-465B-AA87-AAF99D714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48852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AD6FE-E047-47FF-B4CC-F84D7DBFE8AD}" type="datetimeFigureOut">
              <a:rPr lang="en-GB" smtClean="0"/>
              <a:t>21/03/2017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0D664-8491-465B-AA87-AAF99D714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85055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AD6FE-E047-47FF-B4CC-F84D7DBFE8AD}" type="datetimeFigureOut">
              <a:rPr lang="en-GB" smtClean="0"/>
              <a:t>21/03/2017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0D664-8491-465B-AA87-AAF99D714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1682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AD6FE-E047-47FF-B4CC-F84D7DBFE8AD}" type="datetimeFigureOut">
              <a:rPr lang="en-GB" smtClean="0"/>
              <a:t>21/03/2017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0D664-8491-465B-AA87-AAF99D714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10818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AD6FE-E047-47FF-B4CC-F84D7DBFE8AD}" type="datetimeFigureOut">
              <a:rPr lang="en-GB" smtClean="0"/>
              <a:t>21/03/2017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0D664-8491-465B-AA87-AAF99D714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23107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AD6FE-E047-47FF-B4CC-F84D7DBFE8AD}" type="datetimeFigureOut">
              <a:rPr lang="en-GB" smtClean="0"/>
              <a:t>21/03/2017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0D664-8491-465B-AA87-AAF99D714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17545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AD6FE-E047-47FF-B4CC-F84D7DBFE8AD}" type="datetimeFigureOut">
              <a:rPr lang="en-GB" smtClean="0"/>
              <a:t>21/03/2017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0D664-8491-465B-AA87-AAF99D714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67703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AD6FE-E047-47FF-B4CC-F84D7DBFE8AD}" type="datetimeFigureOut">
              <a:rPr lang="en-GB" smtClean="0"/>
              <a:t>21/03/2017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0D664-8491-465B-AA87-AAF99D714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47250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AD6FE-E047-47FF-B4CC-F84D7DBFE8AD}" type="datetimeFigureOut">
              <a:rPr lang="en-GB" smtClean="0"/>
              <a:t>21/03/2017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0D664-8491-465B-AA87-AAF99D714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90169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AD6FE-E047-47FF-B4CC-F84D7DBFE8AD}" type="datetimeFigureOut">
              <a:rPr lang="en-GB" smtClean="0"/>
              <a:t>21/03/2017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0D664-8491-465B-AA87-AAF99D714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23383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AD6FE-E047-47FF-B4CC-F84D7DBFE8AD}" type="datetimeFigureOut">
              <a:rPr lang="en-GB" smtClean="0"/>
              <a:t>21/03/2017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0D664-8491-465B-AA87-AAF99D714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66486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AD6FE-E047-47FF-B4CC-F84D7DBFE8AD}" type="datetimeFigureOut">
              <a:rPr lang="en-GB" smtClean="0"/>
              <a:t>21/03/2017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60D664-8491-465B-AA87-AAF99D714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91073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Term 2 Revision Quiz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GB" sz="4000" dirty="0" smtClean="0"/>
              <a:t>Topics</a:t>
            </a:r>
            <a:endParaRPr lang="en-GB" dirty="0" smtClean="0"/>
          </a:p>
          <a:p>
            <a:pPr marL="0" indent="0" algn="ctr">
              <a:buNone/>
            </a:pPr>
            <a:endParaRPr lang="en-GB" sz="1100" dirty="0" smtClean="0"/>
          </a:p>
          <a:p>
            <a:pPr marL="0" indent="0" algn="ctr">
              <a:buNone/>
            </a:pPr>
            <a:r>
              <a:rPr lang="en-GB" dirty="0" smtClean="0"/>
              <a:t>Microbes and Disease</a:t>
            </a:r>
          </a:p>
          <a:p>
            <a:pPr marL="0" indent="0" algn="ctr">
              <a:buNone/>
            </a:pPr>
            <a:r>
              <a:rPr lang="en-GB" dirty="0" smtClean="0"/>
              <a:t>Heat Transfers</a:t>
            </a:r>
          </a:p>
          <a:p>
            <a:pPr marL="0" indent="0" algn="ctr">
              <a:buNone/>
            </a:pPr>
            <a:r>
              <a:rPr lang="en-GB" dirty="0" smtClean="0"/>
              <a:t>Magnets</a:t>
            </a:r>
          </a:p>
          <a:p>
            <a:pPr marL="0" indent="0" algn="ctr">
              <a:buNone/>
            </a:pPr>
            <a:r>
              <a:rPr lang="en-GB" dirty="0" smtClean="0"/>
              <a:t>Ecology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45978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Describe five ways that the body stops pathogens entering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Chemicals in tears kill bacteria</a:t>
            </a:r>
          </a:p>
          <a:p>
            <a:r>
              <a:rPr lang="en-GB" dirty="0" smtClean="0"/>
              <a:t>Skin is a barrier</a:t>
            </a:r>
          </a:p>
          <a:p>
            <a:r>
              <a:rPr lang="en-GB" dirty="0" smtClean="0"/>
              <a:t>Blood clots to prevent entry</a:t>
            </a:r>
          </a:p>
          <a:p>
            <a:r>
              <a:rPr lang="en-GB" dirty="0" smtClean="0"/>
              <a:t>Mucus traps pathogens and cilia sweep it away (airways)</a:t>
            </a:r>
          </a:p>
          <a:p>
            <a:r>
              <a:rPr lang="en-GB" dirty="0" smtClean="0"/>
              <a:t>Acid in stomach kills bacteria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95734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What is the function of the immune system?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Get rid of pathogens that have infected the body.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245384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What is the main cell of the immune system?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White blood cell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56378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What are the three ways that white blood cells deal </a:t>
            </a:r>
            <a:r>
              <a:rPr lang="en-GB" smtClean="0"/>
              <a:t>with pathogens?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Engulf pathogens</a:t>
            </a:r>
          </a:p>
          <a:p>
            <a:r>
              <a:rPr lang="en-GB" dirty="0" smtClean="0"/>
              <a:t>Produce antitoxins</a:t>
            </a:r>
          </a:p>
          <a:p>
            <a:r>
              <a:rPr lang="en-GB" dirty="0" smtClean="0"/>
              <a:t>Produce antibodies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3864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How do antibodies help deal with pathogens? (3 marks)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Recognise and attach to pathogens (tag)</a:t>
            </a:r>
          </a:p>
          <a:p>
            <a:r>
              <a:rPr lang="en-GB" dirty="0" smtClean="0"/>
              <a:t>Cause pathogens to stick together (disable)</a:t>
            </a:r>
          </a:p>
          <a:p>
            <a:r>
              <a:rPr lang="en-GB" dirty="0" smtClean="0"/>
              <a:t>This alerts white blood cells to ingest the pathogen.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668769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What causes you to be immune to a disease?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When the immune system fights off infection some of the white blood cells and antibodies that recognise that pathogen remain in the blood.</a:t>
            </a:r>
          </a:p>
          <a:p>
            <a:r>
              <a:rPr lang="en-GB" dirty="0" smtClean="0"/>
              <a:t>They recognise the pathogen and get rid of it quickly if it enters again so you do not become ill.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840808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is in a vaccine?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Dead or weakened form of a pathogen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2595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How does immunisation work?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 immune system responds to the dead or weakened pathogen as if it was the actual pathogen.</a:t>
            </a:r>
          </a:p>
          <a:p>
            <a:r>
              <a:rPr lang="en-GB" dirty="0" smtClean="0"/>
              <a:t>Produces white blood cells and antibodies that will recognise the pathogen if it enters.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16978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Name two diseases caused by bacteria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Food poisoning (</a:t>
            </a:r>
            <a:r>
              <a:rPr lang="en-GB" dirty="0" err="1" smtClean="0"/>
              <a:t>e.coli</a:t>
            </a:r>
            <a:r>
              <a:rPr lang="en-GB" dirty="0" smtClean="0"/>
              <a:t>, salmonella)</a:t>
            </a:r>
          </a:p>
          <a:p>
            <a:r>
              <a:rPr lang="en-GB" dirty="0" smtClean="0"/>
              <a:t>Cholera</a:t>
            </a:r>
          </a:p>
          <a:p>
            <a:r>
              <a:rPr lang="en-GB" dirty="0" smtClean="0"/>
              <a:t>Tuberculosis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50965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Name two diseases caused by viruses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Cold</a:t>
            </a:r>
          </a:p>
          <a:p>
            <a:r>
              <a:rPr lang="en-GB" dirty="0" smtClean="0"/>
              <a:t>Influenza (flu)</a:t>
            </a:r>
          </a:p>
          <a:p>
            <a:r>
              <a:rPr lang="en-GB" dirty="0" smtClean="0"/>
              <a:t>Chicken pox</a:t>
            </a:r>
          </a:p>
          <a:p>
            <a:r>
              <a:rPr lang="en-GB" dirty="0" smtClean="0"/>
              <a:t>Measles</a:t>
            </a:r>
          </a:p>
          <a:p>
            <a:r>
              <a:rPr lang="en-GB" dirty="0" smtClean="0"/>
              <a:t>AIDS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910686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Microbes and Disease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96569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Name a disease caused by a fungus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Athlete’s foot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368891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is an epidemic?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 widespread occurrence of an infectious disease.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297516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Name six ways that diseases can spread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Direct contact</a:t>
            </a:r>
          </a:p>
          <a:p>
            <a:r>
              <a:rPr lang="en-GB" dirty="0" smtClean="0"/>
              <a:t>Air</a:t>
            </a:r>
          </a:p>
          <a:p>
            <a:r>
              <a:rPr lang="en-GB" dirty="0" smtClean="0"/>
              <a:t>Water</a:t>
            </a:r>
          </a:p>
          <a:p>
            <a:r>
              <a:rPr lang="en-GB" dirty="0" smtClean="0"/>
              <a:t>Food</a:t>
            </a:r>
          </a:p>
          <a:p>
            <a:r>
              <a:rPr lang="en-GB" dirty="0" smtClean="0"/>
              <a:t>Animals</a:t>
            </a:r>
          </a:p>
          <a:p>
            <a:r>
              <a:rPr lang="en-GB" dirty="0" smtClean="0"/>
              <a:t>Bodily fluids (example: blood, saliva)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581435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What do antibiotics do? What do they not work on?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Antibiotics are medicines that kill bacteria.</a:t>
            </a:r>
          </a:p>
          <a:p>
            <a:r>
              <a:rPr lang="en-GB" dirty="0" smtClean="0"/>
              <a:t>They do not treat viral or fungal infections.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91040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Heat Transfers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79647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What is another name for heat energy?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Thermal energy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384062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is the unit for energy?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Joule (or kilojoule)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030283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What direction does heat always travel during heat transfers?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From hot to cold.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421589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What is the difference between heat and temperature?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Heat is a form of energy</a:t>
            </a:r>
          </a:p>
          <a:p>
            <a:r>
              <a:rPr lang="en-GB" dirty="0" smtClean="0"/>
              <a:t>Temperature is a measure of how hot or cold something is (and how fast the particles are moving)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76798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What is used to measure temperature?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thermometer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378644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is a micro-organism?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 microscopic (tiny) living thing.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495826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What is the unit for temperature that we use in science?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Degrees Celsius (</a:t>
            </a:r>
            <a:r>
              <a:rPr lang="en-GB" baseline="30000" dirty="0" err="1" smtClean="0"/>
              <a:t>o</a:t>
            </a:r>
            <a:r>
              <a:rPr lang="en-GB" dirty="0" err="1" smtClean="0"/>
              <a:t>C</a:t>
            </a:r>
            <a:r>
              <a:rPr lang="en-GB" dirty="0" smtClean="0"/>
              <a:t>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36451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Name the three different types of heat transfer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Conduction</a:t>
            </a:r>
          </a:p>
          <a:p>
            <a:r>
              <a:rPr lang="en-GB" dirty="0" smtClean="0"/>
              <a:t>Convection</a:t>
            </a:r>
          </a:p>
          <a:p>
            <a:r>
              <a:rPr lang="en-GB" dirty="0" smtClean="0"/>
              <a:t>Radiation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77233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Draw the particle model for solids, liquids, and gases.</a:t>
            </a:r>
            <a:endParaRPr lang="en-GB" dirty="0"/>
          </a:p>
        </p:txBody>
      </p:sp>
      <p:pic>
        <p:nvPicPr>
          <p:cNvPr id="3074" name="Picture 2" descr="Image result for particle mode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988840"/>
            <a:ext cx="7727685" cy="31683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166344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Describe how heat is transferred by conduction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Hot particles move faster (vibrate more)</a:t>
            </a:r>
          </a:p>
          <a:p>
            <a:r>
              <a:rPr lang="en-GB" dirty="0" smtClean="0"/>
              <a:t>They bump into colder particles and cause them to vibrate more.</a:t>
            </a:r>
          </a:p>
        </p:txBody>
      </p:sp>
    </p:spTree>
    <p:extLst>
      <p:ext uri="{BB962C8B-B14F-4D97-AF65-F5344CB8AC3E}">
        <p14:creationId xmlns:p14="http://schemas.microsoft.com/office/powerpoint/2010/main" val="10953630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70186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What do you call a material that heat passes through easily? Give an example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065315"/>
          </a:xfrm>
        </p:spPr>
        <p:txBody>
          <a:bodyPr/>
          <a:lstStyle/>
          <a:p>
            <a:r>
              <a:rPr lang="en-GB" dirty="0" smtClean="0"/>
              <a:t>Conductor</a:t>
            </a:r>
          </a:p>
          <a:p>
            <a:r>
              <a:rPr lang="en-GB" dirty="0" smtClean="0"/>
              <a:t>Metal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556668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70186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What do you call a material that does NOT allow heat through easily? Give an example.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3921299"/>
          </a:xfrm>
        </p:spPr>
        <p:txBody>
          <a:bodyPr/>
          <a:lstStyle/>
          <a:p>
            <a:r>
              <a:rPr lang="en-GB" dirty="0" smtClean="0"/>
              <a:t>Insulator</a:t>
            </a:r>
          </a:p>
          <a:p>
            <a:r>
              <a:rPr lang="en-GB" dirty="0" smtClean="0"/>
              <a:t>Air, foam, wood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224547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Why does conduction happen slowest through gases?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 particles are further apart.</a:t>
            </a:r>
          </a:p>
          <a:p>
            <a:r>
              <a:rPr lang="en-GB" dirty="0" smtClean="0"/>
              <a:t>So they do not collide as frequently.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730294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Describe convection (4 marks)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Heated fluid particles gain energy, move faster, and spread out.</a:t>
            </a:r>
          </a:p>
          <a:p>
            <a:r>
              <a:rPr lang="en-GB" dirty="0" smtClean="0"/>
              <a:t>The hot fluid (NOT THE PARTICLES) becomes less dense.</a:t>
            </a:r>
          </a:p>
          <a:p>
            <a:r>
              <a:rPr lang="en-GB" dirty="0" smtClean="0"/>
              <a:t>The hot fluid rises and pushes cold fluid out of the way.</a:t>
            </a:r>
          </a:p>
          <a:p>
            <a:r>
              <a:rPr lang="en-GB" dirty="0" smtClean="0"/>
              <a:t>Cold fluid sinks as it is more dense.</a:t>
            </a:r>
          </a:p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5642073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Draw a convection current for the following example.</a:t>
            </a:r>
            <a:endParaRPr lang="en-GB" dirty="0"/>
          </a:p>
        </p:txBody>
      </p:sp>
      <p:pic>
        <p:nvPicPr>
          <p:cNvPr id="1026" name="Picture 2" descr="Image result for convection currents beak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1916832"/>
            <a:ext cx="4531970" cy="43204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3419872" y="2708920"/>
            <a:ext cx="1944216" cy="17281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6781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Draw the convection current for the following example.</a:t>
            </a:r>
            <a:endParaRPr lang="en-GB" dirty="0"/>
          </a:p>
        </p:txBody>
      </p:sp>
      <p:pic>
        <p:nvPicPr>
          <p:cNvPr id="2050" name="Picture 2" descr="Image result for ice cube in beaker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311341" y="1484784"/>
            <a:ext cx="4536504" cy="51167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Down Arrow 4"/>
          <p:cNvSpPr/>
          <p:nvPr/>
        </p:nvSpPr>
        <p:spPr>
          <a:xfrm>
            <a:off x="4211960" y="5030585"/>
            <a:ext cx="288032" cy="108012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Curved Up Arrow 5"/>
          <p:cNvSpPr/>
          <p:nvPr/>
        </p:nvSpPr>
        <p:spPr>
          <a:xfrm rot="18166865">
            <a:off x="4481377" y="5036396"/>
            <a:ext cx="1847915" cy="774271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8" name="Curved Up Arrow 7"/>
          <p:cNvSpPr/>
          <p:nvPr/>
        </p:nvSpPr>
        <p:spPr>
          <a:xfrm rot="15068458" flipV="1">
            <a:off x="2455089" y="4954769"/>
            <a:ext cx="1793795" cy="765663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25003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What are the different types of microbes?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Bacteria, viruses, fungi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974612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Explain why convection only happens in fluids and not solids.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 particles in a solid are fixed in place, they cannot move far enough apart to become less dense enough to rise.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567304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What type of heat transfer can happen in a vacuum?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radiation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553495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What is another name for radiation?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Infrared radiation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860373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Why type of material reflect infrared radiation and what type absorbs?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Reflect: Light coloured, shiny</a:t>
            </a:r>
          </a:p>
          <a:p>
            <a:r>
              <a:rPr lang="en-GB" dirty="0" smtClean="0"/>
              <a:t>Absorb: dark coloured, matt (dull)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52173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Why does a metal railing feel colder than a wooden door on a cold day?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 metal is a conductor so quickly transfers heat away from your hand. You feel this loss of heat as coldness.</a:t>
            </a:r>
          </a:p>
          <a:p>
            <a:r>
              <a:rPr lang="en-GB" dirty="0" smtClean="0"/>
              <a:t>The wood is an insulator and does not quickly transfer heat so does not feel as cold.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10320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Magnets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14043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is a magnet?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An object that attracts and repels other magnets and attracts magnetic materials.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69304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Where is the magnetic force strongest on a magnet?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At the poles (where the magnetic field lines are closest together)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04434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Describe what happens when…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25144"/>
            <a:ext cx="8229600" cy="1401019"/>
          </a:xfrm>
        </p:spPr>
        <p:txBody>
          <a:bodyPr/>
          <a:lstStyle/>
          <a:p>
            <a:r>
              <a:rPr lang="en-GB" dirty="0" smtClean="0"/>
              <a:t>attract</a:t>
            </a:r>
            <a:endParaRPr lang="en-GB" dirty="0"/>
          </a:p>
        </p:txBody>
      </p:sp>
      <p:pic>
        <p:nvPicPr>
          <p:cNvPr id="4098" name="Picture 2" descr="Image result for bar magne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420888"/>
            <a:ext cx="3491880" cy="12872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Image result for bar magne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5172" y="2420888"/>
            <a:ext cx="3491880" cy="12872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27424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Draw magnets that repel.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N – N</a:t>
            </a:r>
          </a:p>
          <a:p>
            <a:r>
              <a:rPr lang="en-GB" dirty="0" smtClean="0"/>
              <a:t>S – 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47217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Name three USES for microbes (name the microbe)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Fungi (Yeast) – bread</a:t>
            </a:r>
          </a:p>
          <a:p>
            <a:r>
              <a:rPr lang="en-GB" dirty="0" smtClean="0"/>
              <a:t>Fungi (Yeast) – alcohol</a:t>
            </a:r>
          </a:p>
          <a:p>
            <a:r>
              <a:rPr lang="en-GB" dirty="0" smtClean="0"/>
              <a:t>Bacteria – cheese</a:t>
            </a:r>
          </a:p>
          <a:p>
            <a:r>
              <a:rPr lang="en-GB" dirty="0" smtClean="0"/>
              <a:t>Bacteria – yoghurt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66405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What is a magnetic material? </a:t>
            </a:r>
            <a:br>
              <a:rPr lang="en-GB" dirty="0" smtClean="0"/>
            </a:br>
            <a:r>
              <a:rPr lang="en-GB" dirty="0" smtClean="0"/>
              <a:t>Name a magnetic material.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 material that is attracted to a magnet.</a:t>
            </a:r>
          </a:p>
          <a:p>
            <a:r>
              <a:rPr lang="en-GB" dirty="0" smtClean="0"/>
              <a:t>Iron, steel, cobalt, nickel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278725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Describe how to make a temporary magnet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Stroke a magnet slowly, in one direction against a magnet material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467746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Is magnetism a contact or non-contact force? Explain what this means.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Non-contact force</a:t>
            </a:r>
          </a:p>
          <a:p>
            <a:r>
              <a:rPr lang="en-GB" dirty="0" smtClean="0"/>
              <a:t>Because it acts at a distance (does not have to be touching to exert a force)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085345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is a magnetic field?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 area around a magnet where a magnetic force can be felt by magnetic materials and other magnets.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74476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Draw the shape of a magnetic field around a bar magnet.</a:t>
            </a:r>
            <a:endParaRPr lang="en-GB" dirty="0"/>
          </a:p>
        </p:txBody>
      </p:sp>
      <p:pic>
        <p:nvPicPr>
          <p:cNvPr id="1026" name="Picture 2" descr="Image result for magnetic fiel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2420888"/>
            <a:ext cx="3925966" cy="2952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50041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is a compass?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Piece of equipment containing a small magnet inside that points North because of the Earth’s magnetic field.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861086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Which end of a bar magnet will a compass needle point towards?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South pole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71157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-27384"/>
            <a:ext cx="8784976" cy="286633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The Earth has a magnetic field. The shape is the same as if there was a giant bar magnet inside the Earth.</a:t>
            </a:r>
            <a:br>
              <a:rPr lang="en-GB" dirty="0" smtClean="0"/>
            </a:br>
            <a:r>
              <a:rPr lang="en-GB" dirty="0" smtClean="0"/>
              <a:t>Label the poles on this imaginary magnet.</a:t>
            </a:r>
            <a:endParaRPr lang="en-GB" dirty="0"/>
          </a:p>
        </p:txBody>
      </p:sp>
      <p:pic>
        <p:nvPicPr>
          <p:cNvPr id="4" name="Picture 3" descr="Image result for earth's magnetic field for kids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2172" y="2600908"/>
            <a:ext cx="3960440" cy="4104456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 descr="Image result for bar magnet"/>
          <p:cNvPicPr/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829074">
            <a:off x="3999018" y="4503023"/>
            <a:ext cx="1247775" cy="45847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Rectangle 5"/>
          <p:cNvSpPr/>
          <p:nvPr/>
        </p:nvSpPr>
        <p:spPr>
          <a:xfrm>
            <a:off x="4550897" y="4221089"/>
            <a:ext cx="288032" cy="28803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4415265" y="4941169"/>
            <a:ext cx="288032" cy="28803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48688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Describe how to make an electromagnet. (3 marks)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Wrap a coil of wire</a:t>
            </a:r>
          </a:p>
          <a:p>
            <a:r>
              <a:rPr lang="en-GB" dirty="0" smtClean="0"/>
              <a:t>Around a core</a:t>
            </a:r>
          </a:p>
          <a:p>
            <a:r>
              <a:rPr lang="en-GB" dirty="0" smtClean="0"/>
              <a:t>And run an electric current through the wire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198330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Name three ways to increase the strength of the electromagnet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Increase number of coils</a:t>
            </a:r>
          </a:p>
          <a:p>
            <a:r>
              <a:rPr lang="en-GB" dirty="0" smtClean="0"/>
              <a:t>Increase the current (by increasing the voltage)</a:t>
            </a:r>
          </a:p>
          <a:p>
            <a:r>
              <a:rPr lang="en-GB" dirty="0" smtClean="0"/>
              <a:t>Using a magnetic core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25873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Put the microbes in order from smallest to largest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Virus </a:t>
            </a:r>
            <a:r>
              <a:rPr lang="en-GB" dirty="0" smtClean="0">
                <a:sym typeface="Wingdings" panose="05000000000000000000" pitchFamily="2" charset="2"/>
              </a:rPr>
              <a:t> bacteria  fungi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10218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What is an advantage of an electromagnet?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Able to change the strength of the magnet</a:t>
            </a:r>
          </a:p>
          <a:p>
            <a:r>
              <a:rPr lang="en-GB" dirty="0" smtClean="0"/>
              <a:t>Able to switch on and off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025020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Ecology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365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What does the word “ecology” mean?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 study of organisms and their environment.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521752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is a habitat?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Where an organism lives.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113062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What is a producer? Give an example.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 producer is an organism that makes its own food (by photosynthesis)</a:t>
            </a:r>
          </a:p>
          <a:p>
            <a:r>
              <a:rPr lang="en-GB" dirty="0" smtClean="0"/>
              <a:t>Plants are producers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873738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What do you call animals that have to eat to survive?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consumers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1451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Define the terms predator and prey.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Predator – hunts other animals</a:t>
            </a:r>
          </a:p>
          <a:p>
            <a:r>
              <a:rPr lang="en-GB" dirty="0" smtClean="0"/>
              <a:t>Prey – is hunted by other animals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092345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Define carnivore, omnivore, and herbivore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Carnivore – eats animals only</a:t>
            </a:r>
          </a:p>
          <a:p>
            <a:r>
              <a:rPr lang="en-GB" dirty="0" smtClean="0"/>
              <a:t>Omnivore – eats plants and animals</a:t>
            </a:r>
          </a:p>
          <a:p>
            <a:r>
              <a:rPr lang="en-GB" dirty="0" smtClean="0"/>
              <a:t>Herbivore – eats plants only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947334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What two species for the same food resource in this food web?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27373"/>
            <a:ext cx="3466728" cy="4525963"/>
          </a:xfrm>
        </p:spPr>
        <p:txBody>
          <a:bodyPr/>
          <a:lstStyle/>
          <a:p>
            <a:r>
              <a:rPr lang="en-GB" dirty="0" smtClean="0"/>
              <a:t>Coyote</a:t>
            </a:r>
          </a:p>
          <a:p>
            <a:r>
              <a:rPr lang="en-GB" dirty="0" err="1" smtClean="0"/>
              <a:t>Gray</a:t>
            </a:r>
            <a:r>
              <a:rPr lang="en-GB" dirty="0" smtClean="0"/>
              <a:t> wolf</a:t>
            </a:r>
            <a:endParaRPr lang="en-GB" dirty="0"/>
          </a:p>
        </p:txBody>
      </p:sp>
      <p:pic>
        <p:nvPicPr>
          <p:cNvPr id="2052" name="Picture 4" descr="Image result for simple food we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1700808"/>
            <a:ext cx="4320480" cy="48408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17748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Draw a food chain with humans in it with three trophic levels.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Example:</a:t>
            </a:r>
          </a:p>
          <a:p>
            <a:r>
              <a:rPr lang="en-GB" dirty="0" smtClean="0"/>
              <a:t>Grass </a:t>
            </a:r>
            <a:r>
              <a:rPr lang="en-GB" dirty="0" smtClean="0">
                <a:sym typeface="Wingdings" panose="05000000000000000000" pitchFamily="2" charset="2"/>
              </a:rPr>
              <a:t> Cow  Human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931697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is a pathogen?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 microbe that causes disease.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594614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7210" y="76470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Draw a pyramid of biomass from the food chain.</a:t>
            </a:r>
            <a:br>
              <a:rPr lang="en-GB" dirty="0" smtClean="0"/>
            </a:br>
            <a:r>
              <a:rPr lang="en-GB" dirty="0" smtClean="0"/>
              <a:t>GRASS </a:t>
            </a:r>
            <a:r>
              <a:rPr lang="en-GB" dirty="0" smtClean="0">
                <a:sym typeface="Wingdings" panose="05000000000000000000" pitchFamily="2" charset="2"/>
              </a:rPr>
              <a:t> COW  HUMAN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1619672" y="4653136"/>
            <a:ext cx="6408712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/>
        </p:nvSpPr>
        <p:spPr>
          <a:xfrm>
            <a:off x="3491880" y="3738736"/>
            <a:ext cx="234026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4499992" y="2824336"/>
            <a:ext cx="576064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1907704" y="4797152"/>
            <a:ext cx="58326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 smtClean="0"/>
              <a:t>GRASS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1835696" y="3872770"/>
            <a:ext cx="58326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 smtClean="0"/>
              <a:t>COW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1835696" y="2998693"/>
            <a:ext cx="58326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 smtClean="0"/>
              <a:t>HUMAN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70380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7383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Explain why this pyramid of numbers is not the same shape as the pyramid of biomass.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2564904"/>
            <a:ext cx="4114800" cy="3705275"/>
          </a:xfrm>
        </p:spPr>
        <p:txBody>
          <a:bodyPr/>
          <a:lstStyle/>
          <a:p>
            <a:r>
              <a:rPr lang="en-GB" dirty="0" smtClean="0"/>
              <a:t>Because the oak tree is very large (large biomass </a:t>
            </a:r>
            <a:r>
              <a:rPr lang="en-GB" dirty="0" smtClean="0">
                <a:sym typeface="Wingdings" panose="05000000000000000000" pitchFamily="2" charset="2"/>
              </a:rPr>
              <a:t> large amount of energy)</a:t>
            </a:r>
            <a:r>
              <a:rPr lang="en-GB" dirty="0" smtClean="0"/>
              <a:t> and can feed many beetles.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6593396" y="4992224"/>
            <a:ext cx="576064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/>
        </p:nvSpPr>
        <p:spPr>
          <a:xfrm>
            <a:off x="4788024" y="4077824"/>
            <a:ext cx="4032448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6593396" y="3163424"/>
            <a:ext cx="576064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4001108" y="5136240"/>
            <a:ext cx="58326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 smtClean="0"/>
              <a:t>OAK TREE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3857092" y="4211858"/>
            <a:ext cx="58326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 smtClean="0"/>
              <a:t>BEETLE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3929100" y="3337781"/>
            <a:ext cx="58326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 smtClean="0"/>
              <a:t>BIRD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71554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Why does the pyramid get smaller as you go up the food chain?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Energy is lost between the trophic levels.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603824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Name three ways that energy is lost as you go up the food chain.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Not all organisms are eaten.</a:t>
            </a:r>
          </a:p>
          <a:p>
            <a:r>
              <a:rPr lang="en-GB" dirty="0" smtClean="0"/>
              <a:t>Some energy/biomass is passed out as waste (not digested)</a:t>
            </a:r>
          </a:p>
          <a:p>
            <a:r>
              <a:rPr lang="en-GB" dirty="0" smtClean="0"/>
              <a:t>Organisms use up energy from respiration by…</a:t>
            </a:r>
          </a:p>
          <a:p>
            <a:pPr lvl="1"/>
            <a:r>
              <a:rPr lang="en-GB" dirty="0" smtClean="0"/>
              <a:t>Moving</a:t>
            </a:r>
          </a:p>
          <a:p>
            <a:pPr lvl="1"/>
            <a:r>
              <a:rPr lang="en-GB" dirty="0" smtClean="0"/>
              <a:t>Keeping warm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31324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What type of energy use DOES move up the food chain?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Energy used for growth.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558090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is a quadrat used for?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It is used to estimate the number of organisms in an area (when it is too many to count)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367792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What is the largest classification group? Name two examples.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Kingdom</a:t>
            </a:r>
          </a:p>
          <a:p>
            <a:r>
              <a:rPr lang="en-GB" dirty="0" smtClean="0"/>
              <a:t>Plant kingdom and animal kingdom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05838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What are the two main groups in the animal kingdom?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Vertebrate (with backbone)</a:t>
            </a:r>
          </a:p>
          <a:p>
            <a:r>
              <a:rPr lang="en-GB" dirty="0" smtClean="0"/>
              <a:t>Invertebrate (without backbone)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619168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Name the five vertebrate groups.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Mammals</a:t>
            </a:r>
          </a:p>
          <a:p>
            <a:r>
              <a:rPr lang="en-GB" dirty="0" smtClean="0"/>
              <a:t>Birds</a:t>
            </a:r>
          </a:p>
          <a:p>
            <a:r>
              <a:rPr lang="en-GB" dirty="0" smtClean="0"/>
              <a:t>Reptiles</a:t>
            </a:r>
          </a:p>
          <a:p>
            <a:r>
              <a:rPr lang="en-GB" dirty="0" smtClean="0"/>
              <a:t>Amphibians</a:t>
            </a:r>
          </a:p>
          <a:p>
            <a:r>
              <a:rPr lang="en-GB" dirty="0" smtClean="0"/>
              <a:t>Fish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66338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What features do mammals have?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Hair or fur</a:t>
            </a:r>
          </a:p>
          <a:p>
            <a:r>
              <a:rPr lang="en-GB" dirty="0" smtClean="0"/>
              <a:t>Lungs</a:t>
            </a:r>
          </a:p>
          <a:p>
            <a:r>
              <a:rPr lang="en-GB" dirty="0" smtClean="0"/>
              <a:t>Give birth to live young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29766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How do bacteria cause disease?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Produce toxins which can harm cells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53855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features do birds have?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Feathers</a:t>
            </a:r>
          </a:p>
          <a:p>
            <a:r>
              <a:rPr lang="en-GB" dirty="0" smtClean="0"/>
              <a:t>Lay eggs</a:t>
            </a:r>
          </a:p>
          <a:p>
            <a:r>
              <a:rPr lang="en-GB" dirty="0" smtClean="0"/>
              <a:t>lungs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63949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features do reptiles have?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Dry scales</a:t>
            </a:r>
          </a:p>
          <a:p>
            <a:r>
              <a:rPr lang="en-GB" dirty="0" smtClean="0"/>
              <a:t>Lungs</a:t>
            </a:r>
          </a:p>
          <a:p>
            <a:r>
              <a:rPr lang="en-GB" dirty="0" smtClean="0"/>
              <a:t>Lay eggs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43847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What features do amphibians have?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Moist skin</a:t>
            </a:r>
          </a:p>
          <a:p>
            <a:r>
              <a:rPr lang="en-GB" dirty="0" smtClean="0"/>
              <a:t>Lay eggs</a:t>
            </a:r>
          </a:p>
          <a:p>
            <a:r>
              <a:rPr lang="en-GB" dirty="0" smtClean="0"/>
              <a:t>Lungs</a:t>
            </a:r>
          </a:p>
          <a:p>
            <a:r>
              <a:rPr lang="en-GB" dirty="0" smtClean="0"/>
              <a:t>Live both in and out of water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451594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features do fish have?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Scales</a:t>
            </a:r>
          </a:p>
          <a:p>
            <a:r>
              <a:rPr lang="en-GB" dirty="0" smtClean="0"/>
              <a:t>Gills</a:t>
            </a:r>
          </a:p>
          <a:p>
            <a:r>
              <a:rPr lang="en-GB" dirty="0" smtClean="0"/>
              <a:t>Lay eggs</a:t>
            </a:r>
          </a:p>
          <a:p>
            <a:r>
              <a:rPr lang="en-GB" dirty="0" smtClean="0"/>
              <a:t>Live only in water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358701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What are the three types of vascular plants?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Ferns</a:t>
            </a:r>
          </a:p>
          <a:p>
            <a:r>
              <a:rPr lang="en-GB" dirty="0" smtClean="0"/>
              <a:t>Conifers</a:t>
            </a:r>
          </a:p>
          <a:p>
            <a:r>
              <a:rPr lang="en-GB" dirty="0" smtClean="0"/>
              <a:t>Flowering plants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251912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Non-vascular plants do not produce seeds, they produce…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spores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011194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Give an example of a non-vascular plant.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Algae</a:t>
            </a:r>
          </a:p>
          <a:p>
            <a:r>
              <a:rPr lang="en-GB" dirty="0" smtClean="0"/>
              <a:t>Moss</a:t>
            </a:r>
          </a:p>
          <a:p>
            <a:r>
              <a:rPr lang="en-GB" dirty="0" smtClean="0"/>
              <a:t>Liverwort</a:t>
            </a:r>
          </a:p>
          <a:p>
            <a:endParaRPr lang="en-GB" dirty="0" smtClean="0"/>
          </a:p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9567617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Name the three types of symbiotic relationships and describe them.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Commensalism – one benefits, other not harmed</a:t>
            </a:r>
          </a:p>
          <a:p>
            <a:r>
              <a:rPr lang="en-GB" dirty="0" smtClean="0"/>
              <a:t>Mutualism – both benefit</a:t>
            </a:r>
          </a:p>
          <a:p>
            <a:r>
              <a:rPr lang="en-GB" dirty="0" smtClean="0"/>
              <a:t>Parasitism – one benefits, the other is harmed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31593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How do viruses cause disease?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Infect and take over normal cells (to reproduce)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964323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343</TotalTime>
  <Words>1684</Words>
  <Application>Microsoft Office PowerPoint</Application>
  <PresentationFormat>On-screen Show (4:3)</PresentationFormat>
  <Paragraphs>254</Paragraphs>
  <Slides>87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87</vt:i4>
      </vt:variant>
    </vt:vector>
  </HeadingPairs>
  <TitlesOfParts>
    <vt:vector size="88" baseType="lpstr">
      <vt:lpstr>Office Theme</vt:lpstr>
      <vt:lpstr>Term 2 Revision Quiz</vt:lpstr>
      <vt:lpstr>Microbes and Disease</vt:lpstr>
      <vt:lpstr>What is a micro-organism?</vt:lpstr>
      <vt:lpstr>What are the different types of microbes?</vt:lpstr>
      <vt:lpstr>Name three USES for microbes (name the microbe)</vt:lpstr>
      <vt:lpstr>Put the microbes in order from smallest to largest</vt:lpstr>
      <vt:lpstr>What is a pathogen?</vt:lpstr>
      <vt:lpstr>How do bacteria cause disease?</vt:lpstr>
      <vt:lpstr>How do viruses cause disease?</vt:lpstr>
      <vt:lpstr>Describe five ways that the body stops pathogens entering</vt:lpstr>
      <vt:lpstr>What is the function of the immune system?</vt:lpstr>
      <vt:lpstr>What is the main cell of the immune system?</vt:lpstr>
      <vt:lpstr>What are the three ways that white blood cells deal with pathogens?</vt:lpstr>
      <vt:lpstr>How do antibodies help deal with pathogens? (3 marks)</vt:lpstr>
      <vt:lpstr>What causes you to be immune to a disease?</vt:lpstr>
      <vt:lpstr>What is in a vaccine?</vt:lpstr>
      <vt:lpstr>How does immunisation work?</vt:lpstr>
      <vt:lpstr>Name two diseases caused by bacteria</vt:lpstr>
      <vt:lpstr>Name two diseases caused by viruses</vt:lpstr>
      <vt:lpstr>Name a disease caused by a fungus</vt:lpstr>
      <vt:lpstr>What is an epidemic?</vt:lpstr>
      <vt:lpstr>Name six ways that diseases can spread</vt:lpstr>
      <vt:lpstr>What do antibiotics do? What do they not work on?</vt:lpstr>
      <vt:lpstr>Heat Transfers</vt:lpstr>
      <vt:lpstr>What is another name for heat energy?</vt:lpstr>
      <vt:lpstr>What is the unit for energy?</vt:lpstr>
      <vt:lpstr>What direction does heat always travel during heat transfers?</vt:lpstr>
      <vt:lpstr>What is the difference between heat and temperature?</vt:lpstr>
      <vt:lpstr>What is used to measure temperature?</vt:lpstr>
      <vt:lpstr>What is the unit for temperature that we use in science?</vt:lpstr>
      <vt:lpstr>Name the three different types of heat transfer</vt:lpstr>
      <vt:lpstr>Draw the particle model for solids, liquids, and gases.</vt:lpstr>
      <vt:lpstr>Describe how heat is transferred by conduction</vt:lpstr>
      <vt:lpstr>What do you call a material that heat passes through easily? Give an example</vt:lpstr>
      <vt:lpstr>What do you call a material that does NOT allow heat through easily? Give an example.</vt:lpstr>
      <vt:lpstr>Why does conduction happen slowest through gases?</vt:lpstr>
      <vt:lpstr>Describe convection (4 marks)</vt:lpstr>
      <vt:lpstr>Draw a convection current for the following example.</vt:lpstr>
      <vt:lpstr>Draw the convection current for the following example.</vt:lpstr>
      <vt:lpstr>Explain why convection only happens in fluids and not solids.</vt:lpstr>
      <vt:lpstr>What type of heat transfer can happen in a vacuum?</vt:lpstr>
      <vt:lpstr>What is another name for radiation?</vt:lpstr>
      <vt:lpstr>Why type of material reflect infrared radiation and what type absorbs?</vt:lpstr>
      <vt:lpstr>Why does a metal railing feel colder than a wooden door on a cold day?</vt:lpstr>
      <vt:lpstr>Magnets</vt:lpstr>
      <vt:lpstr>What is a magnet?</vt:lpstr>
      <vt:lpstr>Where is the magnetic force strongest on a magnet?</vt:lpstr>
      <vt:lpstr>Describe what happens when…</vt:lpstr>
      <vt:lpstr>Draw magnets that repel.</vt:lpstr>
      <vt:lpstr>What is a magnetic material?  Name a magnetic material.</vt:lpstr>
      <vt:lpstr>Describe how to make a temporary magnet</vt:lpstr>
      <vt:lpstr>Is magnetism a contact or non-contact force? Explain what this means.</vt:lpstr>
      <vt:lpstr>What is a magnetic field?</vt:lpstr>
      <vt:lpstr>Draw the shape of a magnetic field around a bar magnet.</vt:lpstr>
      <vt:lpstr>What is a compass?</vt:lpstr>
      <vt:lpstr>Which end of a bar magnet will a compass needle point towards?</vt:lpstr>
      <vt:lpstr>The Earth has a magnetic field. The shape is the same as if there was a giant bar magnet inside the Earth. Label the poles on this imaginary magnet.</vt:lpstr>
      <vt:lpstr>Describe how to make an electromagnet. (3 marks)</vt:lpstr>
      <vt:lpstr>Name three ways to increase the strength of the electromagnet</vt:lpstr>
      <vt:lpstr>What is an advantage of an electromagnet?</vt:lpstr>
      <vt:lpstr>Ecology</vt:lpstr>
      <vt:lpstr>What does the word “ecology” mean?</vt:lpstr>
      <vt:lpstr>What is a habitat?</vt:lpstr>
      <vt:lpstr>What is a producer? Give an example.</vt:lpstr>
      <vt:lpstr>What do you call animals that have to eat to survive?</vt:lpstr>
      <vt:lpstr>Define the terms predator and prey.</vt:lpstr>
      <vt:lpstr>Define carnivore, omnivore, and herbivore</vt:lpstr>
      <vt:lpstr>What two species for the same food resource in this food web?</vt:lpstr>
      <vt:lpstr>Draw a food chain with humans in it with three trophic levels.</vt:lpstr>
      <vt:lpstr>Draw a pyramid of biomass from the food chain. GRASS  COW  HUMAN</vt:lpstr>
      <vt:lpstr>Explain why this pyramid of numbers is not the same shape as the pyramid of biomass.</vt:lpstr>
      <vt:lpstr>Why does the pyramid get smaller as you go up the food chain?</vt:lpstr>
      <vt:lpstr>Name three ways that energy is lost as you go up the food chain.</vt:lpstr>
      <vt:lpstr>What type of energy use DOES move up the food chain?</vt:lpstr>
      <vt:lpstr>What is a quadrat used for?</vt:lpstr>
      <vt:lpstr>What is the largest classification group? Name two examples.</vt:lpstr>
      <vt:lpstr>What are the two main groups in the animal kingdom?</vt:lpstr>
      <vt:lpstr>Name the five vertebrate groups.</vt:lpstr>
      <vt:lpstr>What features do mammals have?</vt:lpstr>
      <vt:lpstr>What features do birds have?</vt:lpstr>
      <vt:lpstr>What features do reptiles have?</vt:lpstr>
      <vt:lpstr>What features do amphibians have?</vt:lpstr>
      <vt:lpstr>What features do fish have?</vt:lpstr>
      <vt:lpstr>What are the three types of vascular plants?</vt:lpstr>
      <vt:lpstr>Non-vascular plants do not produce seeds, they produce…</vt:lpstr>
      <vt:lpstr>Give an example of a non-vascular plant.</vt:lpstr>
      <vt:lpstr>Name the three types of symbiotic relationships and describe them.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User1</dc:creator>
  <cp:lastModifiedBy>User1</cp:lastModifiedBy>
  <cp:revision>27</cp:revision>
  <dcterms:created xsi:type="dcterms:W3CDTF">2016-11-25T11:02:23Z</dcterms:created>
  <dcterms:modified xsi:type="dcterms:W3CDTF">2017-03-21T16:25:58Z</dcterms:modified>
</cp:coreProperties>
</file>