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62" r:id="rId6"/>
    <p:sldId id="264" r:id="rId7"/>
    <p:sldId id="261" r:id="rId8"/>
    <p:sldId id="258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-1602" y="-18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88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50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68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08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31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754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770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72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01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3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64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AD6FE-E047-47FF-B4CC-F84D7DBFE8AD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107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education/clips/zsqb9j6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Radiation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Recall that all hot objects give off infrared radiation.</a:t>
            </a:r>
          </a:p>
          <a:p>
            <a:pPr marL="514350" indent="-514350">
              <a:buAutoNum type="arabicPeriod"/>
            </a:pPr>
            <a:r>
              <a:rPr lang="en-GB" dirty="0" smtClean="0"/>
              <a:t>Recall that infrared radiation is a type of electromagnetic wave (form of light).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materials that are good reflectors, absorbers, and emitters of radiation.</a:t>
            </a:r>
          </a:p>
          <a:p>
            <a:pPr marL="514350" indent="-514350">
              <a:buAutoNum type="arabicPeriod"/>
            </a:pPr>
            <a:r>
              <a:rPr lang="en-GB" dirty="0" smtClean="0"/>
              <a:t>Explain why radiation is the only form of heat transfer that can happen through a vacuum.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97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Vacuum Flask Thermos</a:t>
            </a:r>
            <a:endParaRPr lang="en-GB" dirty="0"/>
          </a:p>
        </p:txBody>
      </p:sp>
      <p:pic>
        <p:nvPicPr>
          <p:cNvPr id="4098" name="Picture 2" descr="Image result for vacuum thermos flas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38635"/>
            <a:ext cx="5691299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84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Infrared Radiation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4464496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All hot objects transfer thermal energy by </a:t>
            </a:r>
            <a:r>
              <a:rPr lang="en-GB" b="1" dirty="0" smtClean="0">
                <a:solidFill>
                  <a:srgbClr val="FF0000"/>
                </a:solidFill>
              </a:rPr>
              <a:t>infrared radiation </a:t>
            </a:r>
            <a:r>
              <a:rPr lang="en-GB" dirty="0" smtClean="0"/>
              <a:t>(IR).</a:t>
            </a:r>
          </a:p>
          <a:p>
            <a:endParaRPr lang="en-GB" dirty="0" smtClean="0"/>
          </a:p>
          <a:p>
            <a:r>
              <a:rPr lang="en-GB" dirty="0" smtClean="0"/>
              <a:t>The </a:t>
            </a:r>
            <a:r>
              <a:rPr lang="en-GB" b="1" dirty="0" smtClean="0">
                <a:solidFill>
                  <a:srgbClr val="FF0000"/>
                </a:solidFill>
              </a:rPr>
              <a:t>hotter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an object is, the </a:t>
            </a:r>
            <a:r>
              <a:rPr lang="en-GB" b="1" dirty="0" smtClean="0">
                <a:solidFill>
                  <a:srgbClr val="FF0000"/>
                </a:solidFill>
              </a:rPr>
              <a:t>more infrared radiation </a:t>
            </a:r>
            <a:r>
              <a:rPr lang="en-GB" dirty="0" smtClean="0"/>
              <a:t>it gives off.</a:t>
            </a:r>
          </a:p>
          <a:p>
            <a:endParaRPr lang="en-GB" dirty="0"/>
          </a:p>
          <a:p>
            <a:r>
              <a:rPr lang="en-GB" dirty="0" smtClean="0"/>
              <a:t>Infrared radiation is often shortened to </a:t>
            </a:r>
            <a:r>
              <a:rPr lang="en-GB" b="1" dirty="0" smtClean="0">
                <a:solidFill>
                  <a:srgbClr val="FF0000"/>
                </a:solidFill>
              </a:rPr>
              <a:t>radiation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1026" name="Picture 2" descr="Image result for infrared radi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146" y="2492896"/>
            <a:ext cx="382718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0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Radiation Can Travel In Space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5050904" cy="5184576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Radiation</a:t>
            </a:r>
            <a:r>
              <a:rPr lang="en-GB" dirty="0" smtClean="0"/>
              <a:t> is the only form of heat transfer that can happen in a </a:t>
            </a:r>
            <a:r>
              <a:rPr lang="en-GB" b="1" dirty="0" smtClean="0">
                <a:solidFill>
                  <a:srgbClr val="FF0000"/>
                </a:solidFill>
              </a:rPr>
              <a:t>vacuum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(area with no particles) such as in space.</a:t>
            </a:r>
          </a:p>
          <a:p>
            <a:endParaRPr lang="en-GB" dirty="0"/>
          </a:p>
          <a:p>
            <a:r>
              <a:rPr lang="en-GB" dirty="0" smtClean="0"/>
              <a:t>This is why the </a:t>
            </a:r>
            <a:r>
              <a:rPr lang="en-GB" b="1" dirty="0" smtClean="0">
                <a:solidFill>
                  <a:srgbClr val="FF0000"/>
                </a:solidFill>
              </a:rPr>
              <a:t>Sun’s</a:t>
            </a:r>
            <a:r>
              <a:rPr lang="en-GB" dirty="0" smtClean="0"/>
              <a:t> infrared radiation can reach us on </a:t>
            </a:r>
            <a:r>
              <a:rPr lang="en-GB" b="1" dirty="0" smtClean="0">
                <a:solidFill>
                  <a:srgbClr val="FF0000"/>
                </a:solidFill>
              </a:rPr>
              <a:t>Earth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b="1" dirty="0" smtClean="0">
                <a:solidFill>
                  <a:srgbClr val="FF0000"/>
                </a:solidFill>
              </a:rPr>
              <a:t>Conduction</a:t>
            </a:r>
            <a:r>
              <a:rPr lang="en-GB" dirty="0" smtClean="0"/>
              <a:t> and </a:t>
            </a:r>
            <a:r>
              <a:rPr lang="en-GB" b="1" dirty="0" smtClean="0">
                <a:solidFill>
                  <a:srgbClr val="FF0000"/>
                </a:solidFill>
              </a:rPr>
              <a:t>convection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both involve the movement of </a:t>
            </a:r>
            <a:r>
              <a:rPr lang="en-GB" b="1" dirty="0" smtClean="0">
                <a:solidFill>
                  <a:srgbClr val="FF0000"/>
                </a:solidFill>
              </a:rPr>
              <a:t>particles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and there are no particles in space!</a:t>
            </a:r>
            <a:endParaRPr lang="en-GB" dirty="0"/>
          </a:p>
        </p:txBody>
      </p:sp>
      <p:pic>
        <p:nvPicPr>
          <p:cNvPr id="1026" name="Picture 2" descr="Image result for infrared radiatio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060848"/>
            <a:ext cx="4104456" cy="3094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86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45688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Which shirt will make you feel hotter on a sunny day? Why?</a:t>
            </a:r>
            <a:endParaRPr lang="en-GB" dirty="0"/>
          </a:p>
        </p:txBody>
      </p:sp>
      <p:sp>
        <p:nvSpPr>
          <p:cNvPr id="4" name="AutoShape 2" descr="Image result for black shirts absorb hea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Image result for black shirts absorb hea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6" descr="Image result for black shirts absorb hea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8" descr="Image result for black shirts absorb hea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9" name="Picture 11" descr="Image result for white shirt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08920"/>
            <a:ext cx="2600325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Image result for black shirt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90492"/>
            <a:ext cx="2880320" cy="2851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78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Radiation can be Reflected or Absorbed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kind of material </a:t>
            </a:r>
            <a:r>
              <a:rPr lang="en-GB" b="1" dirty="0" smtClean="0">
                <a:solidFill>
                  <a:srgbClr val="0070C0"/>
                </a:solidFill>
              </a:rPr>
              <a:t>reflect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smtClean="0"/>
              <a:t>radiation?</a:t>
            </a:r>
          </a:p>
          <a:p>
            <a:pPr lvl="1"/>
            <a:r>
              <a:rPr lang="en-GB" sz="3200" b="1" dirty="0" smtClean="0">
                <a:solidFill>
                  <a:srgbClr val="0070C0"/>
                </a:solidFill>
              </a:rPr>
              <a:t>Light coloured</a:t>
            </a:r>
          </a:p>
          <a:p>
            <a:pPr lvl="1"/>
            <a:r>
              <a:rPr lang="en-GB" sz="3200" b="1" dirty="0" smtClean="0">
                <a:solidFill>
                  <a:srgbClr val="0070C0"/>
                </a:solidFill>
              </a:rPr>
              <a:t>Shiny 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What kind of materials </a:t>
            </a:r>
            <a:r>
              <a:rPr lang="en-GB" b="1" dirty="0" smtClean="0">
                <a:solidFill>
                  <a:srgbClr val="FF0000"/>
                </a:solidFill>
              </a:rPr>
              <a:t>absorb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radiation?</a:t>
            </a:r>
          </a:p>
          <a:p>
            <a:pPr lvl="1"/>
            <a:r>
              <a:rPr lang="en-GB" sz="3200" b="1" dirty="0" smtClean="0">
                <a:solidFill>
                  <a:srgbClr val="FF0000"/>
                </a:solidFill>
              </a:rPr>
              <a:t>Dark coloured</a:t>
            </a:r>
          </a:p>
          <a:p>
            <a:pPr lvl="1"/>
            <a:r>
              <a:rPr lang="en-GB" sz="3200" b="1" dirty="0" smtClean="0">
                <a:solidFill>
                  <a:srgbClr val="FF0000"/>
                </a:solidFill>
              </a:rPr>
              <a:t>Matte (not shiny)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78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is the astronaut’s suit white?</a:t>
            </a:r>
            <a:endParaRPr lang="en-GB" dirty="0"/>
          </a:p>
        </p:txBody>
      </p:sp>
      <p:pic>
        <p:nvPicPr>
          <p:cNvPr id="3074" name="Picture 2" descr="Image result for black shirts absorb he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405" y="16288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383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590236"/>
              </p:ext>
            </p:extLst>
          </p:nvPr>
        </p:nvGraphicFramePr>
        <p:xfrm>
          <a:off x="179510" y="188641"/>
          <a:ext cx="8784980" cy="6480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96245"/>
                <a:gridCol w="2196245"/>
                <a:gridCol w="2196245"/>
                <a:gridCol w="2196245"/>
              </a:tblGrid>
              <a:tr h="596326">
                <a:tc>
                  <a:txBody>
                    <a:bodyPr/>
                    <a:lstStyle/>
                    <a:p>
                      <a:pPr algn="ctr"/>
                      <a:endParaRPr lang="en-GB" sz="2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Conduction</a:t>
                      </a:r>
                      <a:endParaRPr lang="en-GB" sz="2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Convection</a:t>
                      </a:r>
                      <a:endParaRPr lang="en-GB" sz="2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Radiation</a:t>
                      </a:r>
                      <a:endParaRPr lang="en-GB" sz="2800" dirty="0"/>
                    </a:p>
                  </a:txBody>
                  <a:tcPr marL="68580" marR="68580"/>
                </a:tc>
              </a:tr>
              <a:tr h="1196215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How it works</a:t>
                      </a:r>
                      <a:endParaRPr lang="en-GB" sz="2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/>
                </a:tc>
              </a:tr>
              <a:tr h="1196215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Does it pass</a:t>
                      </a:r>
                      <a:r>
                        <a:rPr lang="en-GB" sz="2400" baseline="0" dirty="0" smtClean="0"/>
                        <a:t> heat through solids?</a:t>
                      </a:r>
                      <a:endParaRPr lang="en-GB" sz="2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/>
                </a:tc>
              </a:tr>
              <a:tr h="1562194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Does it pass</a:t>
                      </a:r>
                      <a:r>
                        <a:rPr lang="en-GB" sz="2400" baseline="0" dirty="0" smtClean="0"/>
                        <a:t> heat through liquids and gases?</a:t>
                      </a:r>
                      <a:endParaRPr lang="en-GB" sz="2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/>
                </a:tc>
              </a:tr>
              <a:tr h="192977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Does it pass heat through a vacuum (empty space)?</a:t>
                      </a:r>
                      <a:endParaRPr lang="en-GB" sz="2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83767" y="909935"/>
            <a:ext cx="19820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Particles bump into each other and pass heat energy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44008" y="866924"/>
            <a:ext cx="2081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Hot fluids rise and cold fluids sink and transfer heat energy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795527" y="764704"/>
            <a:ext cx="22409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Infrared radiation is given off by all hot objects as a light wave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361077" y="2076202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00B050"/>
                </a:solidFill>
              </a:rPr>
              <a:t>quickly</a:t>
            </a:r>
            <a:endParaRPr lang="en-GB" sz="54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15147" y="1983869"/>
            <a:ext cx="1645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rgbClr val="FF0000"/>
                </a:solidFill>
              </a:rPr>
              <a:t>NO</a:t>
            </a:r>
            <a:endParaRPr lang="en-GB" sz="6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32235" y="2076202"/>
            <a:ext cx="1836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rgbClr val="00B050"/>
                </a:solidFill>
              </a:rPr>
              <a:t>YES</a:t>
            </a:r>
            <a:endParaRPr lang="en-GB" sz="4800" b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3607" y="3421449"/>
            <a:ext cx="1645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rgbClr val="00B050"/>
                </a:solidFill>
              </a:rPr>
              <a:t>YES</a:t>
            </a:r>
            <a:endParaRPr lang="en-GB" sz="6000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27312" y="3421449"/>
            <a:ext cx="1645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rgbClr val="00B050"/>
                </a:solidFill>
              </a:rPr>
              <a:t>YES</a:t>
            </a:r>
            <a:endParaRPr lang="en-GB" sz="6000" b="1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60232" y="5157192"/>
            <a:ext cx="23198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rgbClr val="00B050"/>
                </a:solidFill>
              </a:rPr>
              <a:t>YES</a:t>
            </a:r>
            <a:endParaRPr lang="en-GB" sz="4800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3607" y="5149641"/>
            <a:ext cx="1645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rgbClr val="FF0000"/>
                </a:solidFill>
              </a:rPr>
              <a:t>NO</a:t>
            </a:r>
            <a:endParaRPr lang="en-GB" sz="6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51828" y="5157192"/>
            <a:ext cx="1645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solidFill>
                  <a:srgbClr val="FF0000"/>
                </a:solidFill>
              </a:rPr>
              <a:t>NO</a:t>
            </a:r>
            <a:endParaRPr lang="en-GB" sz="6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85952" y="3429000"/>
            <a:ext cx="2177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00B050"/>
                </a:solidFill>
              </a:rPr>
              <a:t>slowly</a:t>
            </a:r>
            <a:endParaRPr lang="en-GB" sz="5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03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www.bbc.co.uk/education/clips/zsqb9j6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537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Vacuum Flask Thermos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67" t="22592" r="8958" b="28149"/>
          <a:stretch/>
        </p:blipFill>
        <p:spPr bwMode="auto">
          <a:xfrm>
            <a:off x="1691680" y="1314028"/>
            <a:ext cx="5829300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565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292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Radiation</vt:lpstr>
      <vt:lpstr>Infrared Radiation</vt:lpstr>
      <vt:lpstr>Radiation Can Travel In Space</vt:lpstr>
      <vt:lpstr>Which shirt will make you feel hotter on a sunny day? Why?</vt:lpstr>
      <vt:lpstr>Radiation can be Reflected or Absorbed</vt:lpstr>
      <vt:lpstr>Why is the astronaut’s suit white?</vt:lpstr>
      <vt:lpstr>PowerPoint Presentation</vt:lpstr>
      <vt:lpstr>comparison</vt:lpstr>
      <vt:lpstr>Vacuum Flask Thermos</vt:lpstr>
      <vt:lpstr>Vacuum Flask Thermos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</dc:creator>
  <cp:lastModifiedBy>User1</cp:lastModifiedBy>
  <cp:revision>9</cp:revision>
  <dcterms:created xsi:type="dcterms:W3CDTF">2016-11-25T11:02:23Z</dcterms:created>
  <dcterms:modified xsi:type="dcterms:W3CDTF">2017-01-13T11:33:42Z</dcterms:modified>
</cp:coreProperties>
</file>