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58" r:id="rId5"/>
    <p:sldId id="265" r:id="rId6"/>
    <p:sldId id="257" r:id="rId7"/>
    <p:sldId id="256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0" autoAdjust="0"/>
    <p:restoredTop sz="94660"/>
  </p:normalViewPr>
  <p:slideViewPr>
    <p:cSldViewPr snapToGrid="0">
      <p:cViewPr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634C85-34E7-4712-9B0E-3AF2A3176158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F86634-4AE1-41F2-9033-C5E65EC80B54}">
      <dgm:prSet phldrT="[Text]" custT="1"/>
      <dgm:spPr/>
      <dgm:t>
        <a:bodyPr/>
        <a:lstStyle/>
        <a:p>
          <a:r>
            <a:rPr lang="en-GB" sz="2800" dirty="0" smtClean="0"/>
            <a:t>Energy Eaten</a:t>
          </a:r>
          <a:endParaRPr lang="en-US" sz="2800" dirty="0"/>
        </a:p>
      </dgm:t>
    </dgm:pt>
    <dgm:pt modelId="{C5243632-5D64-4654-A8F4-5C97EDC64FD3}" type="parTrans" cxnId="{CFCF0B61-D28B-4404-8318-BC93E131F037}">
      <dgm:prSet/>
      <dgm:spPr/>
      <dgm:t>
        <a:bodyPr/>
        <a:lstStyle/>
        <a:p>
          <a:endParaRPr lang="en-US"/>
        </a:p>
      </dgm:t>
    </dgm:pt>
    <dgm:pt modelId="{672D9397-9792-490D-BF6B-111761FC22FE}" type="sibTrans" cxnId="{CFCF0B61-D28B-4404-8318-BC93E131F037}">
      <dgm:prSet/>
      <dgm:spPr/>
      <dgm:t>
        <a:bodyPr/>
        <a:lstStyle/>
        <a:p>
          <a:endParaRPr lang="en-US"/>
        </a:p>
      </dgm:t>
    </dgm:pt>
    <dgm:pt modelId="{93003690-9FB0-4326-A818-26F8AA84D57A}">
      <dgm:prSet phldrT="[Text]" custT="1"/>
      <dgm:spPr/>
      <dgm:t>
        <a:bodyPr/>
        <a:lstStyle/>
        <a:p>
          <a:r>
            <a:rPr lang="en-GB" sz="3200" dirty="0" smtClean="0"/>
            <a:t>Keep Warm</a:t>
          </a:r>
          <a:endParaRPr lang="en-US" sz="3200" dirty="0"/>
        </a:p>
      </dgm:t>
    </dgm:pt>
    <dgm:pt modelId="{3D03C290-1523-4CB0-92FE-17CC31B6C6FA}" type="parTrans" cxnId="{658A5132-C1AB-4969-B8D2-8D9A31AAB196}">
      <dgm:prSet/>
      <dgm:spPr/>
      <dgm:t>
        <a:bodyPr/>
        <a:lstStyle/>
        <a:p>
          <a:endParaRPr lang="en-US"/>
        </a:p>
      </dgm:t>
    </dgm:pt>
    <dgm:pt modelId="{3C651675-980B-47A6-99B1-9C20CDD8CDE4}" type="sibTrans" cxnId="{658A5132-C1AB-4969-B8D2-8D9A31AAB196}">
      <dgm:prSet/>
      <dgm:spPr/>
      <dgm:t>
        <a:bodyPr/>
        <a:lstStyle/>
        <a:p>
          <a:endParaRPr lang="en-US"/>
        </a:p>
      </dgm:t>
    </dgm:pt>
    <dgm:pt modelId="{E29628A6-0441-4007-982C-69913A47CF45}">
      <dgm:prSet phldrT="[Text]" custT="1"/>
      <dgm:spPr/>
      <dgm:t>
        <a:bodyPr/>
        <a:lstStyle/>
        <a:p>
          <a:r>
            <a:rPr lang="en-GB" sz="2400" dirty="0" smtClean="0"/>
            <a:t>Stored as Biomass</a:t>
          </a:r>
          <a:endParaRPr lang="en-US" sz="2400" dirty="0"/>
        </a:p>
      </dgm:t>
    </dgm:pt>
    <dgm:pt modelId="{58B01883-65F5-4B4D-B78D-4863AE741CD2}" type="parTrans" cxnId="{5E19D7DA-D9EC-465E-AC2C-CEF6EDD4F073}">
      <dgm:prSet/>
      <dgm:spPr/>
      <dgm:t>
        <a:bodyPr/>
        <a:lstStyle/>
        <a:p>
          <a:endParaRPr lang="en-US"/>
        </a:p>
      </dgm:t>
    </dgm:pt>
    <dgm:pt modelId="{FCAA3EDE-BB67-4CDE-B41F-A03B6B06145D}" type="sibTrans" cxnId="{5E19D7DA-D9EC-465E-AC2C-CEF6EDD4F073}">
      <dgm:prSet/>
      <dgm:spPr/>
      <dgm:t>
        <a:bodyPr/>
        <a:lstStyle/>
        <a:p>
          <a:endParaRPr lang="en-US"/>
        </a:p>
      </dgm:t>
    </dgm:pt>
    <dgm:pt modelId="{B09A3EEF-42E3-443E-B2EB-D413E259AB54}">
      <dgm:prSet phldrT="[Text]" custT="1"/>
      <dgm:spPr/>
      <dgm:t>
        <a:bodyPr/>
        <a:lstStyle/>
        <a:p>
          <a:r>
            <a:rPr lang="en-GB" sz="2800" dirty="0" smtClean="0"/>
            <a:t>Move-</a:t>
          </a:r>
          <a:r>
            <a:rPr lang="en-GB" sz="2800" dirty="0" err="1" smtClean="0"/>
            <a:t>ment</a:t>
          </a:r>
          <a:endParaRPr lang="en-US" sz="2800" dirty="0"/>
        </a:p>
      </dgm:t>
    </dgm:pt>
    <dgm:pt modelId="{3BB87D10-98CD-4CE3-B5B0-617E5E82BBE0}" type="parTrans" cxnId="{692D38A4-17BE-4707-8895-CB949627E6A7}">
      <dgm:prSet/>
      <dgm:spPr/>
      <dgm:t>
        <a:bodyPr/>
        <a:lstStyle/>
        <a:p>
          <a:endParaRPr lang="en-US"/>
        </a:p>
      </dgm:t>
    </dgm:pt>
    <dgm:pt modelId="{29260689-E364-411F-BB26-8EA38B22A3B9}" type="sibTrans" cxnId="{692D38A4-17BE-4707-8895-CB949627E6A7}">
      <dgm:prSet/>
      <dgm:spPr/>
      <dgm:t>
        <a:bodyPr/>
        <a:lstStyle/>
        <a:p>
          <a:endParaRPr lang="en-US"/>
        </a:p>
      </dgm:t>
    </dgm:pt>
    <dgm:pt modelId="{551B42E4-D199-4622-AA4B-68AC75B5E1CA}">
      <dgm:prSet phldrT="[Text]" custT="1"/>
      <dgm:spPr/>
      <dgm:t>
        <a:bodyPr/>
        <a:lstStyle/>
        <a:p>
          <a:r>
            <a:rPr lang="en-GB" sz="3200" dirty="0" smtClean="0"/>
            <a:t>Waste</a:t>
          </a:r>
          <a:endParaRPr lang="en-US" sz="3200" dirty="0"/>
        </a:p>
      </dgm:t>
    </dgm:pt>
    <dgm:pt modelId="{AF66D220-8843-4623-8356-EA0A04AA9F6B}" type="parTrans" cxnId="{0BBBC187-9DD4-4DA0-A6F3-9985152B6E1E}">
      <dgm:prSet/>
      <dgm:spPr/>
      <dgm:t>
        <a:bodyPr/>
        <a:lstStyle/>
        <a:p>
          <a:endParaRPr lang="en-US"/>
        </a:p>
      </dgm:t>
    </dgm:pt>
    <dgm:pt modelId="{C122270C-899F-4570-95E0-E349BBEC5DC3}" type="sibTrans" cxnId="{0BBBC187-9DD4-4DA0-A6F3-9985152B6E1E}">
      <dgm:prSet/>
      <dgm:spPr/>
      <dgm:t>
        <a:bodyPr/>
        <a:lstStyle/>
        <a:p>
          <a:endParaRPr lang="en-US"/>
        </a:p>
      </dgm:t>
    </dgm:pt>
    <dgm:pt modelId="{F1E3D81D-D83F-4DC1-8E63-CCF626BE4E27}" type="pres">
      <dgm:prSet presAssocID="{C9634C85-34E7-4712-9B0E-3AF2A317615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D34550C-D5E4-4A31-9DE6-41A588D6B177}" type="pres">
      <dgm:prSet presAssocID="{46F86634-4AE1-41F2-9033-C5E65EC80B54}" presName="centerShape" presStyleLbl="node0" presStyleIdx="0" presStyleCnt="1"/>
      <dgm:spPr/>
      <dgm:t>
        <a:bodyPr/>
        <a:lstStyle/>
        <a:p>
          <a:endParaRPr lang="en-US"/>
        </a:p>
      </dgm:t>
    </dgm:pt>
    <dgm:pt modelId="{BB6037D4-F801-4F82-B17A-92F4D77DC988}" type="pres">
      <dgm:prSet presAssocID="{3D03C290-1523-4CB0-92FE-17CC31B6C6FA}" presName="Name9" presStyleLbl="parChTrans1D2" presStyleIdx="0" presStyleCnt="4"/>
      <dgm:spPr/>
      <dgm:t>
        <a:bodyPr/>
        <a:lstStyle/>
        <a:p>
          <a:endParaRPr lang="en-US"/>
        </a:p>
      </dgm:t>
    </dgm:pt>
    <dgm:pt modelId="{64C9E750-3219-402A-B3E9-491DF98E7D4D}" type="pres">
      <dgm:prSet presAssocID="{3D03C290-1523-4CB0-92FE-17CC31B6C6FA}" presName="connTx" presStyleLbl="parChTrans1D2" presStyleIdx="0" presStyleCnt="4"/>
      <dgm:spPr/>
      <dgm:t>
        <a:bodyPr/>
        <a:lstStyle/>
        <a:p>
          <a:endParaRPr lang="en-US"/>
        </a:p>
      </dgm:t>
    </dgm:pt>
    <dgm:pt modelId="{9C719E62-9CC2-4D39-8BD0-52890A97AFD9}" type="pres">
      <dgm:prSet presAssocID="{93003690-9FB0-4326-A818-26F8AA84D57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DC2DF6-6636-49EF-87BC-C35449F247EB}" type="pres">
      <dgm:prSet presAssocID="{58B01883-65F5-4B4D-B78D-4863AE741CD2}" presName="Name9" presStyleLbl="parChTrans1D2" presStyleIdx="1" presStyleCnt="4"/>
      <dgm:spPr/>
      <dgm:t>
        <a:bodyPr/>
        <a:lstStyle/>
        <a:p>
          <a:endParaRPr lang="en-US"/>
        </a:p>
      </dgm:t>
    </dgm:pt>
    <dgm:pt modelId="{4FEFBF98-2E97-440C-86C2-680A87324185}" type="pres">
      <dgm:prSet presAssocID="{58B01883-65F5-4B4D-B78D-4863AE741CD2}" presName="connTx" presStyleLbl="parChTrans1D2" presStyleIdx="1" presStyleCnt="4"/>
      <dgm:spPr/>
      <dgm:t>
        <a:bodyPr/>
        <a:lstStyle/>
        <a:p>
          <a:endParaRPr lang="en-US"/>
        </a:p>
      </dgm:t>
    </dgm:pt>
    <dgm:pt modelId="{E84E85B1-2E6A-4E8D-8B4C-20E8170BA017}" type="pres">
      <dgm:prSet presAssocID="{E29628A6-0441-4007-982C-69913A47CF45}" presName="node" presStyleLbl="node1" presStyleIdx="1" presStyleCnt="4" custScaleX="95434" custScaleY="970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14D951-FC93-4374-AE34-BE573B100D55}" type="pres">
      <dgm:prSet presAssocID="{3BB87D10-98CD-4CE3-B5B0-617E5E82BBE0}" presName="Name9" presStyleLbl="parChTrans1D2" presStyleIdx="2" presStyleCnt="4"/>
      <dgm:spPr/>
      <dgm:t>
        <a:bodyPr/>
        <a:lstStyle/>
        <a:p>
          <a:endParaRPr lang="en-US"/>
        </a:p>
      </dgm:t>
    </dgm:pt>
    <dgm:pt modelId="{7AD38C68-7A08-4574-90D2-9EEDF89BEF46}" type="pres">
      <dgm:prSet presAssocID="{3BB87D10-98CD-4CE3-B5B0-617E5E82BBE0}" presName="connTx" presStyleLbl="parChTrans1D2" presStyleIdx="2" presStyleCnt="4"/>
      <dgm:spPr/>
      <dgm:t>
        <a:bodyPr/>
        <a:lstStyle/>
        <a:p>
          <a:endParaRPr lang="en-US"/>
        </a:p>
      </dgm:t>
    </dgm:pt>
    <dgm:pt modelId="{CEDBAB51-C511-455C-98A9-0273DC8EDB29}" type="pres">
      <dgm:prSet presAssocID="{B09A3EEF-42E3-443E-B2EB-D413E259AB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7674D7-EDAF-4A71-BC7F-426C2986C17A}" type="pres">
      <dgm:prSet presAssocID="{AF66D220-8843-4623-8356-EA0A04AA9F6B}" presName="Name9" presStyleLbl="parChTrans1D2" presStyleIdx="3" presStyleCnt="4"/>
      <dgm:spPr/>
      <dgm:t>
        <a:bodyPr/>
        <a:lstStyle/>
        <a:p>
          <a:endParaRPr lang="en-US"/>
        </a:p>
      </dgm:t>
    </dgm:pt>
    <dgm:pt modelId="{9BA530B3-9A6E-4B45-8982-E71AB7109E8C}" type="pres">
      <dgm:prSet presAssocID="{AF66D220-8843-4623-8356-EA0A04AA9F6B}" presName="connTx" presStyleLbl="parChTrans1D2" presStyleIdx="3" presStyleCnt="4"/>
      <dgm:spPr/>
      <dgm:t>
        <a:bodyPr/>
        <a:lstStyle/>
        <a:p>
          <a:endParaRPr lang="en-US"/>
        </a:p>
      </dgm:t>
    </dgm:pt>
    <dgm:pt modelId="{A8BBCD59-F055-4F55-8651-8A62D1CE5108}" type="pres">
      <dgm:prSet presAssocID="{551B42E4-D199-4622-AA4B-68AC75B5E1C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0DEC00-C537-47AD-B7FC-85FEC36B58E3}" type="presOf" srcId="{3D03C290-1523-4CB0-92FE-17CC31B6C6FA}" destId="{64C9E750-3219-402A-B3E9-491DF98E7D4D}" srcOrd="1" destOrd="0" presId="urn:microsoft.com/office/officeart/2005/8/layout/radial1"/>
    <dgm:cxn modelId="{34B681D4-F36F-43EE-B295-686A5C9E559E}" type="presOf" srcId="{B09A3EEF-42E3-443E-B2EB-D413E259AB54}" destId="{CEDBAB51-C511-455C-98A9-0273DC8EDB29}" srcOrd="0" destOrd="0" presId="urn:microsoft.com/office/officeart/2005/8/layout/radial1"/>
    <dgm:cxn modelId="{3FE48A87-FF1F-4FA3-AD79-3A347F6A797A}" type="presOf" srcId="{58B01883-65F5-4B4D-B78D-4863AE741CD2}" destId="{4FEFBF98-2E97-440C-86C2-680A87324185}" srcOrd="1" destOrd="0" presId="urn:microsoft.com/office/officeart/2005/8/layout/radial1"/>
    <dgm:cxn modelId="{13BD4E79-93C2-4D67-9C24-B03EFD7E62FF}" type="presOf" srcId="{3BB87D10-98CD-4CE3-B5B0-617E5E82BBE0}" destId="{7AD38C68-7A08-4574-90D2-9EEDF89BEF46}" srcOrd="1" destOrd="0" presId="urn:microsoft.com/office/officeart/2005/8/layout/radial1"/>
    <dgm:cxn modelId="{737EA546-4614-4DC1-A56F-D8668C8DA130}" type="presOf" srcId="{C9634C85-34E7-4712-9B0E-3AF2A3176158}" destId="{F1E3D81D-D83F-4DC1-8E63-CCF626BE4E27}" srcOrd="0" destOrd="0" presId="urn:microsoft.com/office/officeart/2005/8/layout/radial1"/>
    <dgm:cxn modelId="{19047630-6D94-4432-B454-819F413AB986}" type="presOf" srcId="{46F86634-4AE1-41F2-9033-C5E65EC80B54}" destId="{BD34550C-D5E4-4A31-9DE6-41A588D6B177}" srcOrd="0" destOrd="0" presId="urn:microsoft.com/office/officeart/2005/8/layout/radial1"/>
    <dgm:cxn modelId="{D7C18A7C-2B5E-45A6-8C8C-4063BD592F0B}" type="presOf" srcId="{3BB87D10-98CD-4CE3-B5B0-617E5E82BBE0}" destId="{9514D951-FC93-4374-AE34-BE573B100D55}" srcOrd="0" destOrd="0" presId="urn:microsoft.com/office/officeart/2005/8/layout/radial1"/>
    <dgm:cxn modelId="{D0A5C04A-9C4A-4A10-BE92-68AD0995A412}" type="presOf" srcId="{AF66D220-8843-4623-8356-EA0A04AA9F6B}" destId="{9BA530B3-9A6E-4B45-8982-E71AB7109E8C}" srcOrd="1" destOrd="0" presId="urn:microsoft.com/office/officeart/2005/8/layout/radial1"/>
    <dgm:cxn modelId="{658A5132-C1AB-4969-B8D2-8D9A31AAB196}" srcId="{46F86634-4AE1-41F2-9033-C5E65EC80B54}" destId="{93003690-9FB0-4326-A818-26F8AA84D57A}" srcOrd="0" destOrd="0" parTransId="{3D03C290-1523-4CB0-92FE-17CC31B6C6FA}" sibTransId="{3C651675-980B-47A6-99B1-9C20CDD8CDE4}"/>
    <dgm:cxn modelId="{FDB936FB-7465-4E47-96B7-27CDBE8C019F}" type="presOf" srcId="{E29628A6-0441-4007-982C-69913A47CF45}" destId="{E84E85B1-2E6A-4E8D-8B4C-20E8170BA017}" srcOrd="0" destOrd="0" presId="urn:microsoft.com/office/officeart/2005/8/layout/radial1"/>
    <dgm:cxn modelId="{0DC4569D-A4E0-4988-8EE3-E8A36DB0FE73}" type="presOf" srcId="{551B42E4-D199-4622-AA4B-68AC75B5E1CA}" destId="{A8BBCD59-F055-4F55-8651-8A62D1CE5108}" srcOrd="0" destOrd="0" presId="urn:microsoft.com/office/officeart/2005/8/layout/radial1"/>
    <dgm:cxn modelId="{CFCF0B61-D28B-4404-8318-BC93E131F037}" srcId="{C9634C85-34E7-4712-9B0E-3AF2A3176158}" destId="{46F86634-4AE1-41F2-9033-C5E65EC80B54}" srcOrd="0" destOrd="0" parTransId="{C5243632-5D64-4654-A8F4-5C97EDC64FD3}" sibTransId="{672D9397-9792-490D-BF6B-111761FC22FE}"/>
    <dgm:cxn modelId="{CDA329E7-538E-4A5E-94F4-4CF8DE3F032A}" type="presOf" srcId="{93003690-9FB0-4326-A818-26F8AA84D57A}" destId="{9C719E62-9CC2-4D39-8BD0-52890A97AFD9}" srcOrd="0" destOrd="0" presId="urn:microsoft.com/office/officeart/2005/8/layout/radial1"/>
    <dgm:cxn modelId="{0BBBC187-9DD4-4DA0-A6F3-9985152B6E1E}" srcId="{46F86634-4AE1-41F2-9033-C5E65EC80B54}" destId="{551B42E4-D199-4622-AA4B-68AC75B5E1CA}" srcOrd="3" destOrd="0" parTransId="{AF66D220-8843-4623-8356-EA0A04AA9F6B}" sibTransId="{C122270C-899F-4570-95E0-E349BBEC5DC3}"/>
    <dgm:cxn modelId="{F112F80A-1436-48A5-B835-CC923AE4E3B8}" type="presOf" srcId="{58B01883-65F5-4B4D-B78D-4863AE741CD2}" destId="{9BDC2DF6-6636-49EF-87BC-C35449F247EB}" srcOrd="0" destOrd="0" presId="urn:microsoft.com/office/officeart/2005/8/layout/radial1"/>
    <dgm:cxn modelId="{3E10A76E-B839-4AFE-9FF4-36E6B19CC6F0}" type="presOf" srcId="{3D03C290-1523-4CB0-92FE-17CC31B6C6FA}" destId="{BB6037D4-F801-4F82-B17A-92F4D77DC988}" srcOrd="0" destOrd="0" presId="urn:microsoft.com/office/officeart/2005/8/layout/radial1"/>
    <dgm:cxn modelId="{692D38A4-17BE-4707-8895-CB949627E6A7}" srcId="{46F86634-4AE1-41F2-9033-C5E65EC80B54}" destId="{B09A3EEF-42E3-443E-B2EB-D413E259AB54}" srcOrd="2" destOrd="0" parTransId="{3BB87D10-98CD-4CE3-B5B0-617E5E82BBE0}" sibTransId="{29260689-E364-411F-BB26-8EA38B22A3B9}"/>
    <dgm:cxn modelId="{5E19D7DA-D9EC-465E-AC2C-CEF6EDD4F073}" srcId="{46F86634-4AE1-41F2-9033-C5E65EC80B54}" destId="{E29628A6-0441-4007-982C-69913A47CF45}" srcOrd="1" destOrd="0" parTransId="{58B01883-65F5-4B4D-B78D-4863AE741CD2}" sibTransId="{FCAA3EDE-BB67-4CDE-B41F-A03B6B06145D}"/>
    <dgm:cxn modelId="{87AAA3F9-BEA4-460F-8D0C-D8D180EFCF6E}" type="presOf" srcId="{AF66D220-8843-4623-8356-EA0A04AA9F6B}" destId="{9A7674D7-EDAF-4A71-BC7F-426C2986C17A}" srcOrd="0" destOrd="0" presId="urn:microsoft.com/office/officeart/2005/8/layout/radial1"/>
    <dgm:cxn modelId="{E37A0FC3-8F5B-4521-96AE-5C030B1C6D6F}" type="presParOf" srcId="{F1E3D81D-D83F-4DC1-8E63-CCF626BE4E27}" destId="{BD34550C-D5E4-4A31-9DE6-41A588D6B177}" srcOrd="0" destOrd="0" presId="urn:microsoft.com/office/officeart/2005/8/layout/radial1"/>
    <dgm:cxn modelId="{AFA31928-0A62-4F14-9B77-2F1FDD5C7B28}" type="presParOf" srcId="{F1E3D81D-D83F-4DC1-8E63-CCF626BE4E27}" destId="{BB6037D4-F801-4F82-B17A-92F4D77DC988}" srcOrd="1" destOrd="0" presId="urn:microsoft.com/office/officeart/2005/8/layout/radial1"/>
    <dgm:cxn modelId="{B65304CE-DDF6-44A6-A77E-FF2BFDE9E844}" type="presParOf" srcId="{BB6037D4-F801-4F82-B17A-92F4D77DC988}" destId="{64C9E750-3219-402A-B3E9-491DF98E7D4D}" srcOrd="0" destOrd="0" presId="urn:microsoft.com/office/officeart/2005/8/layout/radial1"/>
    <dgm:cxn modelId="{98BC28EE-572F-41DF-A957-FC361AADEDD5}" type="presParOf" srcId="{F1E3D81D-D83F-4DC1-8E63-CCF626BE4E27}" destId="{9C719E62-9CC2-4D39-8BD0-52890A97AFD9}" srcOrd="2" destOrd="0" presId="urn:microsoft.com/office/officeart/2005/8/layout/radial1"/>
    <dgm:cxn modelId="{8ABEBA05-69D2-4567-AA8F-E568AD796D95}" type="presParOf" srcId="{F1E3D81D-D83F-4DC1-8E63-CCF626BE4E27}" destId="{9BDC2DF6-6636-49EF-87BC-C35449F247EB}" srcOrd="3" destOrd="0" presId="urn:microsoft.com/office/officeart/2005/8/layout/radial1"/>
    <dgm:cxn modelId="{B7F0C9E1-7E77-497F-92EE-48EBC7EBF0A3}" type="presParOf" srcId="{9BDC2DF6-6636-49EF-87BC-C35449F247EB}" destId="{4FEFBF98-2E97-440C-86C2-680A87324185}" srcOrd="0" destOrd="0" presId="urn:microsoft.com/office/officeart/2005/8/layout/radial1"/>
    <dgm:cxn modelId="{872721C8-526F-400B-8C90-22CF4307E5F2}" type="presParOf" srcId="{F1E3D81D-D83F-4DC1-8E63-CCF626BE4E27}" destId="{E84E85B1-2E6A-4E8D-8B4C-20E8170BA017}" srcOrd="4" destOrd="0" presId="urn:microsoft.com/office/officeart/2005/8/layout/radial1"/>
    <dgm:cxn modelId="{C5DACE1F-2068-4DD3-9F95-3452F3D42F61}" type="presParOf" srcId="{F1E3D81D-D83F-4DC1-8E63-CCF626BE4E27}" destId="{9514D951-FC93-4374-AE34-BE573B100D55}" srcOrd="5" destOrd="0" presId="urn:microsoft.com/office/officeart/2005/8/layout/radial1"/>
    <dgm:cxn modelId="{7C2C0AE9-D6A6-4693-AD20-58055F98F3BA}" type="presParOf" srcId="{9514D951-FC93-4374-AE34-BE573B100D55}" destId="{7AD38C68-7A08-4574-90D2-9EEDF89BEF46}" srcOrd="0" destOrd="0" presId="urn:microsoft.com/office/officeart/2005/8/layout/radial1"/>
    <dgm:cxn modelId="{2340B729-38EB-4239-A004-6F20658D3096}" type="presParOf" srcId="{F1E3D81D-D83F-4DC1-8E63-CCF626BE4E27}" destId="{CEDBAB51-C511-455C-98A9-0273DC8EDB29}" srcOrd="6" destOrd="0" presId="urn:microsoft.com/office/officeart/2005/8/layout/radial1"/>
    <dgm:cxn modelId="{57D7D2E0-81F4-45EE-A059-6B20A6028C13}" type="presParOf" srcId="{F1E3D81D-D83F-4DC1-8E63-CCF626BE4E27}" destId="{9A7674D7-EDAF-4A71-BC7F-426C2986C17A}" srcOrd="7" destOrd="0" presId="urn:microsoft.com/office/officeart/2005/8/layout/radial1"/>
    <dgm:cxn modelId="{F38F81C8-ADEE-48F3-87EC-AE986347BF64}" type="presParOf" srcId="{9A7674D7-EDAF-4A71-BC7F-426C2986C17A}" destId="{9BA530B3-9A6E-4B45-8982-E71AB7109E8C}" srcOrd="0" destOrd="0" presId="urn:microsoft.com/office/officeart/2005/8/layout/radial1"/>
    <dgm:cxn modelId="{55678DEA-DFD8-49E3-ACB9-5216DB655C68}" type="presParOf" srcId="{F1E3D81D-D83F-4DC1-8E63-CCF626BE4E27}" destId="{A8BBCD59-F055-4F55-8651-8A62D1CE5108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4550C-D5E4-4A31-9DE6-41A588D6B177}">
      <dsp:nvSpPr>
        <dsp:cNvPr id="0" name=""/>
        <dsp:cNvSpPr/>
      </dsp:nvSpPr>
      <dsp:spPr>
        <a:xfrm>
          <a:off x="4470076" y="2099791"/>
          <a:ext cx="1612255" cy="1612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Energy Eaten</a:t>
          </a:r>
          <a:endParaRPr lang="en-US" sz="2800" kern="1200" dirty="0"/>
        </a:p>
      </dsp:txBody>
      <dsp:txXfrm>
        <a:off x="4706185" y="2335900"/>
        <a:ext cx="1140037" cy="1140037"/>
      </dsp:txXfrm>
    </dsp:sp>
    <dsp:sp modelId="{BB6037D4-F801-4F82-B17A-92F4D77DC988}">
      <dsp:nvSpPr>
        <dsp:cNvPr id="0" name=""/>
        <dsp:cNvSpPr/>
      </dsp:nvSpPr>
      <dsp:spPr>
        <a:xfrm rot="16200000">
          <a:off x="5033768" y="1843557"/>
          <a:ext cx="484869" cy="27597"/>
        </a:xfrm>
        <a:custGeom>
          <a:avLst/>
          <a:gdLst/>
          <a:ahLst/>
          <a:cxnLst/>
          <a:rect l="0" t="0" r="0" b="0"/>
          <a:pathLst>
            <a:path>
              <a:moveTo>
                <a:pt x="0" y="13798"/>
              </a:moveTo>
              <a:lnTo>
                <a:pt x="484869" y="137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64082" y="1845234"/>
        <a:ext cx="24243" cy="24243"/>
      </dsp:txXfrm>
    </dsp:sp>
    <dsp:sp modelId="{9C719E62-9CC2-4D39-8BD0-52890A97AFD9}">
      <dsp:nvSpPr>
        <dsp:cNvPr id="0" name=""/>
        <dsp:cNvSpPr/>
      </dsp:nvSpPr>
      <dsp:spPr>
        <a:xfrm>
          <a:off x="4470076" y="2666"/>
          <a:ext cx="1612255" cy="1612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Keep Warm</a:t>
          </a:r>
          <a:endParaRPr lang="en-US" sz="3200" kern="1200" dirty="0"/>
        </a:p>
      </dsp:txBody>
      <dsp:txXfrm>
        <a:off x="4706185" y="238775"/>
        <a:ext cx="1140037" cy="1140037"/>
      </dsp:txXfrm>
    </dsp:sp>
    <dsp:sp modelId="{9BDC2DF6-6636-49EF-87BC-C35449F247EB}">
      <dsp:nvSpPr>
        <dsp:cNvPr id="0" name=""/>
        <dsp:cNvSpPr/>
      </dsp:nvSpPr>
      <dsp:spPr>
        <a:xfrm>
          <a:off x="6082331" y="2892120"/>
          <a:ext cx="521677" cy="27597"/>
        </a:xfrm>
        <a:custGeom>
          <a:avLst/>
          <a:gdLst/>
          <a:ahLst/>
          <a:cxnLst/>
          <a:rect l="0" t="0" r="0" b="0"/>
          <a:pathLst>
            <a:path>
              <a:moveTo>
                <a:pt x="0" y="13798"/>
              </a:moveTo>
              <a:lnTo>
                <a:pt x="521677" y="137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330128" y="2892877"/>
        <a:ext cx="26083" cy="26083"/>
      </dsp:txXfrm>
    </dsp:sp>
    <dsp:sp modelId="{E84E85B1-2E6A-4E8D-8B4C-20E8170BA017}">
      <dsp:nvSpPr>
        <dsp:cNvPr id="0" name=""/>
        <dsp:cNvSpPr/>
      </dsp:nvSpPr>
      <dsp:spPr>
        <a:xfrm>
          <a:off x="6604009" y="2123499"/>
          <a:ext cx="1538639" cy="15648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Stored as Biomass</a:t>
          </a:r>
          <a:endParaRPr lang="en-US" sz="2400" kern="1200" dirty="0"/>
        </a:p>
      </dsp:txBody>
      <dsp:txXfrm>
        <a:off x="6829337" y="2352664"/>
        <a:ext cx="1087983" cy="1106508"/>
      </dsp:txXfrm>
    </dsp:sp>
    <dsp:sp modelId="{9514D951-FC93-4374-AE34-BE573B100D55}">
      <dsp:nvSpPr>
        <dsp:cNvPr id="0" name=""/>
        <dsp:cNvSpPr/>
      </dsp:nvSpPr>
      <dsp:spPr>
        <a:xfrm rot="5400000">
          <a:off x="5033768" y="3940682"/>
          <a:ext cx="484869" cy="27597"/>
        </a:xfrm>
        <a:custGeom>
          <a:avLst/>
          <a:gdLst/>
          <a:ahLst/>
          <a:cxnLst/>
          <a:rect l="0" t="0" r="0" b="0"/>
          <a:pathLst>
            <a:path>
              <a:moveTo>
                <a:pt x="0" y="13798"/>
              </a:moveTo>
              <a:lnTo>
                <a:pt x="484869" y="137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64082" y="3942359"/>
        <a:ext cx="24243" cy="24243"/>
      </dsp:txXfrm>
    </dsp:sp>
    <dsp:sp modelId="{CEDBAB51-C511-455C-98A9-0273DC8EDB29}">
      <dsp:nvSpPr>
        <dsp:cNvPr id="0" name=""/>
        <dsp:cNvSpPr/>
      </dsp:nvSpPr>
      <dsp:spPr>
        <a:xfrm>
          <a:off x="4470076" y="4196916"/>
          <a:ext cx="1612255" cy="1612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Move-</a:t>
          </a:r>
          <a:r>
            <a:rPr lang="en-GB" sz="2800" kern="1200" dirty="0" err="1" smtClean="0"/>
            <a:t>ment</a:t>
          </a:r>
          <a:endParaRPr lang="en-US" sz="2800" kern="1200" dirty="0"/>
        </a:p>
      </dsp:txBody>
      <dsp:txXfrm>
        <a:off x="4706185" y="4433025"/>
        <a:ext cx="1140037" cy="1140037"/>
      </dsp:txXfrm>
    </dsp:sp>
    <dsp:sp modelId="{9A7674D7-EDAF-4A71-BC7F-426C2986C17A}">
      <dsp:nvSpPr>
        <dsp:cNvPr id="0" name=""/>
        <dsp:cNvSpPr/>
      </dsp:nvSpPr>
      <dsp:spPr>
        <a:xfrm rot="10800000">
          <a:off x="3985206" y="2892120"/>
          <a:ext cx="484869" cy="27597"/>
        </a:xfrm>
        <a:custGeom>
          <a:avLst/>
          <a:gdLst/>
          <a:ahLst/>
          <a:cxnLst/>
          <a:rect l="0" t="0" r="0" b="0"/>
          <a:pathLst>
            <a:path>
              <a:moveTo>
                <a:pt x="0" y="13798"/>
              </a:moveTo>
              <a:lnTo>
                <a:pt x="484869" y="137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215519" y="2893797"/>
        <a:ext cx="24243" cy="24243"/>
      </dsp:txXfrm>
    </dsp:sp>
    <dsp:sp modelId="{A8BBCD59-F055-4F55-8651-8A62D1CE5108}">
      <dsp:nvSpPr>
        <dsp:cNvPr id="0" name=""/>
        <dsp:cNvSpPr/>
      </dsp:nvSpPr>
      <dsp:spPr>
        <a:xfrm>
          <a:off x="2372951" y="2099791"/>
          <a:ext cx="1612255" cy="16122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dirty="0" smtClean="0"/>
            <a:t>Waste</a:t>
          </a:r>
          <a:endParaRPr lang="en-US" sz="3200" kern="1200" dirty="0"/>
        </a:p>
      </dsp:txBody>
      <dsp:txXfrm>
        <a:off x="2609060" y="2335900"/>
        <a:ext cx="1140037" cy="1140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014E-39C2-4182-8FF3-89013D3976AB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9B1F-5DEA-445A-B284-840C63F5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0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014E-39C2-4182-8FF3-89013D3976AB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9B1F-5DEA-445A-B284-840C63F5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3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014E-39C2-4182-8FF3-89013D3976AB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9B1F-5DEA-445A-B284-840C63F5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2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014E-39C2-4182-8FF3-89013D3976AB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9B1F-5DEA-445A-B284-840C63F5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43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014E-39C2-4182-8FF3-89013D3976AB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9B1F-5DEA-445A-B284-840C63F5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2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014E-39C2-4182-8FF3-89013D3976AB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9B1F-5DEA-445A-B284-840C63F5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2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014E-39C2-4182-8FF3-89013D3976AB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9B1F-5DEA-445A-B284-840C63F5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9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014E-39C2-4182-8FF3-89013D3976AB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9B1F-5DEA-445A-B284-840C63F5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9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014E-39C2-4182-8FF3-89013D3976AB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9B1F-5DEA-445A-B284-840C63F5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3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014E-39C2-4182-8FF3-89013D3976AB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9B1F-5DEA-445A-B284-840C63F5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2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014E-39C2-4182-8FF3-89013D3976AB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9B1F-5DEA-445A-B284-840C63F5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2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5014E-39C2-4182-8FF3-89013D3976AB}" type="datetimeFigureOut">
              <a:rPr lang="en-US" smtClean="0"/>
              <a:t>3/1/2017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D9B1F-5DEA-445A-B284-840C63F51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0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brainpop.com/science/ecologyandbehavior/foodchain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brainpop.com/science/ecologyandbehavior/foodchain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ainpop.com/science/energy/energypyramid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Ecology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ecology as the student of organisms and their environment.</a:t>
            </a:r>
          </a:p>
          <a:p>
            <a:pPr marL="514350" indent="-514350">
              <a:buAutoNum type="arabicPeriod"/>
            </a:pPr>
            <a:r>
              <a:rPr lang="en-GB" dirty="0" smtClean="0"/>
              <a:t>Draw a food chain and explain the energy transfers occurring.</a:t>
            </a:r>
          </a:p>
          <a:p>
            <a:pPr marL="514350" indent="-514350">
              <a:buAutoNum type="arabicPeriod"/>
            </a:pPr>
            <a:r>
              <a:rPr lang="en-GB" dirty="0" smtClean="0"/>
              <a:t>Use food webs to identify feeding relationships.</a:t>
            </a:r>
          </a:p>
          <a:p>
            <a:pPr marL="514350" indent="-514350">
              <a:buAutoNum type="arabicPeriod"/>
            </a:pPr>
            <a:r>
              <a:rPr lang="en-GB" dirty="0" smtClean="0"/>
              <a:t>Analyse effects to the ecosystem if one organism in a food web is affected.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080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Energy is wasted at each trophic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Trophic level </a:t>
            </a:r>
            <a:r>
              <a:rPr lang="en-GB" dirty="0" smtClean="0"/>
              <a:t>= the level on the food chain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Biomass is </a:t>
            </a:r>
            <a:r>
              <a:rPr lang="en-GB" dirty="0" smtClean="0">
                <a:solidFill>
                  <a:srgbClr val="FF0000"/>
                </a:solidFill>
              </a:rPr>
              <a:t>smaller</a:t>
            </a:r>
            <a:r>
              <a:rPr lang="en-GB" dirty="0" smtClean="0"/>
              <a:t> for each trophic level because energy is </a:t>
            </a:r>
            <a:r>
              <a:rPr lang="en-GB" dirty="0" smtClean="0">
                <a:solidFill>
                  <a:srgbClr val="FF0000"/>
                </a:solidFill>
              </a:rPr>
              <a:t>wasted</a:t>
            </a:r>
            <a:r>
              <a:rPr lang="en-GB" dirty="0" smtClean="0"/>
              <a:t> or </a:t>
            </a:r>
            <a:r>
              <a:rPr lang="en-GB" dirty="0" smtClean="0">
                <a:solidFill>
                  <a:srgbClr val="FF0000"/>
                </a:solidFill>
              </a:rPr>
              <a:t>used up</a:t>
            </a:r>
            <a:r>
              <a:rPr lang="en-GB" dirty="0" smtClean="0"/>
              <a:t>. This is because…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Not all organisms are eaten.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Some energy is passed out as waste (not digested).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Organisms use up energy for life processes through respiration.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94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08" y="883740"/>
            <a:ext cx="4661848" cy="1325563"/>
          </a:xfrm>
        </p:spPr>
        <p:txBody>
          <a:bodyPr/>
          <a:lstStyle/>
          <a:p>
            <a:pPr algn="ctr"/>
            <a:r>
              <a:rPr lang="en-GB" dirty="0" smtClean="0"/>
              <a:t>Where does the energy go?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098206"/>
              </p:ext>
            </p:extLst>
          </p:nvPr>
        </p:nvGraphicFramePr>
        <p:xfrm>
          <a:off x="1409132" y="593846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79977" y="761691"/>
            <a:ext cx="29911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Growing new cells stores energy as biomass which moves up the food chain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8024884" y="2729343"/>
            <a:ext cx="1551709" cy="154084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7493" y="4803702"/>
            <a:ext cx="33414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7030A0"/>
                </a:solidFill>
              </a:rPr>
              <a:t>The rest of the energy is lost from one trophic level to the next.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891077" y="593846"/>
            <a:ext cx="1601544" cy="1615457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05244" y="2692035"/>
            <a:ext cx="1601544" cy="1615457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91077" y="4803702"/>
            <a:ext cx="1601544" cy="1615457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5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 animBg="1"/>
      <p:bldP spid="6" grpId="0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dirty="0" smtClean="0"/>
              <a:t>The amounts of ______ and ______ contained in living things always gets less at each stage of a food ______ from ______ onwards. Biomass is lost as ______ products and used to release energy in ______. This is used for ______ and to control body _______. Only a small amount is used for ______.</a:t>
            </a:r>
          </a:p>
          <a:p>
            <a:pPr>
              <a:lnSpc>
                <a:spcPct val="100000"/>
              </a:lnSpc>
            </a:pPr>
            <a:endParaRPr lang="en-GB" dirty="0"/>
          </a:p>
          <a:p>
            <a:pPr marL="0" indent="0">
              <a:lnSpc>
                <a:spcPct val="100000"/>
              </a:lnSpc>
              <a:buNone/>
            </a:pPr>
            <a:r>
              <a:rPr lang="en-GB" dirty="0" smtClean="0"/>
              <a:t>Biomass	temperature		energy 	chain		growth		movement		producers		respiration		waste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00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dirty="0" smtClean="0"/>
              <a:t>The amounts of </a:t>
            </a:r>
            <a:r>
              <a:rPr lang="en-GB" b="1" dirty="0" smtClean="0">
                <a:solidFill>
                  <a:srgbClr val="FF0000"/>
                </a:solidFill>
              </a:rPr>
              <a:t>biomass</a:t>
            </a:r>
            <a:r>
              <a:rPr lang="en-GB" dirty="0" smtClean="0"/>
              <a:t> and </a:t>
            </a:r>
            <a:r>
              <a:rPr lang="en-GB" b="1" dirty="0" smtClean="0">
                <a:solidFill>
                  <a:srgbClr val="FF0000"/>
                </a:solidFill>
              </a:rPr>
              <a:t>energy </a:t>
            </a:r>
            <a:r>
              <a:rPr lang="en-GB" dirty="0" smtClean="0"/>
              <a:t>contained in living things always gets less at each stage of a food </a:t>
            </a:r>
            <a:r>
              <a:rPr lang="en-GB" b="1" dirty="0" smtClean="0">
                <a:solidFill>
                  <a:srgbClr val="FF0000"/>
                </a:solidFill>
              </a:rPr>
              <a:t>chain </a:t>
            </a:r>
            <a:r>
              <a:rPr lang="en-GB" dirty="0" smtClean="0"/>
              <a:t>from </a:t>
            </a:r>
            <a:r>
              <a:rPr lang="en-GB" b="1" dirty="0" smtClean="0">
                <a:solidFill>
                  <a:srgbClr val="FF0000"/>
                </a:solidFill>
              </a:rPr>
              <a:t>producers </a:t>
            </a:r>
            <a:r>
              <a:rPr lang="en-GB" dirty="0" smtClean="0"/>
              <a:t>onwards. Biomass is lost as </a:t>
            </a:r>
            <a:r>
              <a:rPr lang="en-GB" b="1" dirty="0" smtClean="0">
                <a:solidFill>
                  <a:srgbClr val="FF0000"/>
                </a:solidFill>
              </a:rPr>
              <a:t>waste </a:t>
            </a:r>
            <a:r>
              <a:rPr lang="en-GB" dirty="0" smtClean="0"/>
              <a:t>products and used to release energy in </a:t>
            </a:r>
            <a:r>
              <a:rPr lang="en-GB" b="1" dirty="0" smtClean="0">
                <a:solidFill>
                  <a:srgbClr val="FF0000"/>
                </a:solidFill>
              </a:rPr>
              <a:t>respiration</a:t>
            </a:r>
            <a:r>
              <a:rPr lang="en-GB" dirty="0" smtClean="0"/>
              <a:t>. This is used for </a:t>
            </a:r>
            <a:r>
              <a:rPr lang="en-GB" b="1" dirty="0" smtClean="0">
                <a:solidFill>
                  <a:srgbClr val="FF0000"/>
                </a:solidFill>
              </a:rPr>
              <a:t>movement </a:t>
            </a:r>
            <a:r>
              <a:rPr lang="en-GB" dirty="0" smtClean="0"/>
              <a:t>and to control body </a:t>
            </a:r>
            <a:r>
              <a:rPr lang="en-GB" b="1" dirty="0" smtClean="0">
                <a:solidFill>
                  <a:srgbClr val="FF0000"/>
                </a:solidFill>
              </a:rPr>
              <a:t>temperature. </a:t>
            </a:r>
            <a:r>
              <a:rPr lang="en-GB" dirty="0" smtClean="0"/>
              <a:t>Only a small amount is used for </a:t>
            </a:r>
            <a:r>
              <a:rPr lang="en-GB" b="1" dirty="0" smtClean="0">
                <a:solidFill>
                  <a:srgbClr val="FF0000"/>
                </a:solidFill>
              </a:rPr>
              <a:t>growth</a:t>
            </a:r>
            <a:r>
              <a:rPr lang="en-GB" dirty="0" smtClean="0"/>
              <a:t>.</a:t>
            </a:r>
          </a:p>
          <a:p>
            <a:pPr>
              <a:lnSpc>
                <a:spcPct val="100000"/>
              </a:lnSpc>
            </a:pPr>
            <a:endParaRPr lang="en-GB" dirty="0"/>
          </a:p>
          <a:p>
            <a:pPr marL="0" indent="0">
              <a:lnSpc>
                <a:spcPct val="100000"/>
              </a:lnSpc>
              <a:buNone/>
            </a:pPr>
            <a:r>
              <a:rPr lang="en-GB" dirty="0"/>
              <a:t>b</a:t>
            </a:r>
            <a:r>
              <a:rPr lang="en-GB" dirty="0" smtClean="0"/>
              <a:t>iomass	temperature		energy 	chain		growth		movement		producers		respiration		waste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2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Ecology</a:t>
            </a:r>
            <a:r>
              <a:rPr lang="en-GB" sz="3600" dirty="0" smtClean="0">
                <a:solidFill>
                  <a:srgbClr val="FF0000"/>
                </a:solidFill>
              </a:rPr>
              <a:t> </a:t>
            </a:r>
            <a:r>
              <a:rPr lang="en-GB" sz="3600" dirty="0" smtClean="0"/>
              <a:t>= the study of organisms and their environment.</a:t>
            </a:r>
          </a:p>
          <a:p>
            <a:endParaRPr lang="en-GB" sz="3600" dirty="0" smtClean="0"/>
          </a:p>
          <a:p>
            <a:r>
              <a:rPr lang="en-GB" sz="3600" b="1" dirty="0" smtClean="0">
                <a:solidFill>
                  <a:srgbClr val="FF0000"/>
                </a:solidFill>
              </a:rPr>
              <a:t>Organism</a:t>
            </a:r>
            <a:r>
              <a:rPr lang="en-GB" sz="3600" dirty="0" smtClean="0">
                <a:solidFill>
                  <a:srgbClr val="FF0000"/>
                </a:solidFill>
              </a:rPr>
              <a:t> </a:t>
            </a:r>
            <a:r>
              <a:rPr lang="en-GB" sz="3600" dirty="0" smtClean="0"/>
              <a:t>= a living thing</a:t>
            </a:r>
          </a:p>
          <a:p>
            <a:endParaRPr lang="en-GB" sz="3600" dirty="0" smtClean="0"/>
          </a:p>
          <a:p>
            <a:r>
              <a:rPr lang="en-GB" sz="3600" b="1" dirty="0" smtClean="0">
                <a:solidFill>
                  <a:srgbClr val="FF0000"/>
                </a:solidFill>
              </a:rPr>
              <a:t>Habitat</a:t>
            </a:r>
            <a:r>
              <a:rPr lang="en-GB" sz="3600" dirty="0" smtClean="0">
                <a:solidFill>
                  <a:srgbClr val="FF0000"/>
                </a:solidFill>
              </a:rPr>
              <a:t> </a:t>
            </a:r>
            <a:r>
              <a:rPr lang="en-GB" sz="3600" dirty="0" smtClean="0"/>
              <a:t>= an area where an organism lives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148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Habitats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Give an example of a habitat</a:t>
            </a:r>
            <a:r>
              <a:rPr lang="en-GB" sz="3600" dirty="0" smtClean="0"/>
              <a:t>.</a:t>
            </a:r>
          </a:p>
          <a:p>
            <a:r>
              <a:rPr lang="en-GB" sz="3600" dirty="0" smtClean="0"/>
              <a:t>Describe the environment.</a:t>
            </a:r>
          </a:p>
          <a:p>
            <a:r>
              <a:rPr lang="en-GB" sz="3600" dirty="0" smtClean="0"/>
              <a:t>List some possible organisms that live in this habitat.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84919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626" y="590309"/>
            <a:ext cx="5354256" cy="601883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dirty="0" smtClean="0"/>
              <a:t>Define each key term.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 smtClean="0"/>
              <a:t>Label the food web with the following key terms</a:t>
            </a:r>
          </a:p>
          <a:p>
            <a:pPr marL="0" indent="0" algn="ctr">
              <a:buNone/>
            </a:pPr>
            <a:r>
              <a:rPr lang="en-GB" dirty="0" smtClean="0"/>
              <a:t>(HINT: you can use more than one for each organism)</a:t>
            </a:r>
          </a:p>
          <a:p>
            <a:pPr marL="0" indent="0">
              <a:buNone/>
            </a:pPr>
            <a:endParaRPr lang="en-GB" sz="1200" dirty="0" smtClean="0"/>
          </a:p>
          <a:p>
            <a:r>
              <a:rPr lang="en-GB" dirty="0" smtClean="0"/>
              <a:t>Producer</a:t>
            </a:r>
          </a:p>
          <a:p>
            <a:r>
              <a:rPr lang="en-GB" dirty="0" smtClean="0"/>
              <a:t>Consumer</a:t>
            </a:r>
          </a:p>
          <a:p>
            <a:r>
              <a:rPr lang="en-GB" dirty="0" smtClean="0"/>
              <a:t>Herbivore</a:t>
            </a:r>
          </a:p>
          <a:p>
            <a:r>
              <a:rPr lang="en-GB" dirty="0" smtClean="0"/>
              <a:t>Omnivore</a:t>
            </a:r>
          </a:p>
          <a:p>
            <a:r>
              <a:rPr lang="en-GB" dirty="0" smtClean="0"/>
              <a:t>Carnivore</a:t>
            </a:r>
          </a:p>
          <a:p>
            <a:r>
              <a:rPr lang="en-GB" dirty="0" smtClean="0"/>
              <a:t>Predator</a:t>
            </a:r>
          </a:p>
          <a:p>
            <a:r>
              <a:rPr lang="en-GB" dirty="0" smtClean="0"/>
              <a:t>Prey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1476" y="405643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Video: Food Webs</a:t>
            </a:r>
            <a:endParaRPr lang="en-US" dirty="0"/>
          </a:p>
        </p:txBody>
      </p:sp>
      <p:pic>
        <p:nvPicPr>
          <p:cNvPr id="5" name="Picture 4" descr="http://2.bp.blogspot.com/_OYa59V1rJWw/TL0V7dBCinI/AAAAAAAAAFU/Qwn_wpnOHIc/s1600/food_web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6" y="590309"/>
            <a:ext cx="4441190" cy="53555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534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626" y="590309"/>
            <a:ext cx="5354256" cy="601883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dirty="0" smtClean="0"/>
              <a:t>Define each key term.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 smtClean="0"/>
              <a:t>Label the food web with the following key terms</a:t>
            </a:r>
          </a:p>
          <a:p>
            <a:pPr marL="0" indent="0" algn="ctr">
              <a:buNone/>
            </a:pPr>
            <a:r>
              <a:rPr lang="en-GB" dirty="0" smtClean="0"/>
              <a:t>(HINT: you can use more than one for each organism)</a:t>
            </a:r>
          </a:p>
          <a:p>
            <a:pPr marL="0" indent="0">
              <a:buNone/>
            </a:pPr>
            <a:endParaRPr lang="en-GB" sz="1200" dirty="0" smtClean="0"/>
          </a:p>
          <a:p>
            <a:r>
              <a:rPr lang="en-GB" dirty="0" smtClean="0"/>
              <a:t>Producer – makes its own food</a:t>
            </a:r>
          </a:p>
          <a:p>
            <a:r>
              <a:rPr lang="en-GB" dirty="0" smtClean="0"/>
              <a:t>Consumer – eats to survive</a:t>
            </a:r>
          </a:p>
          <a:p>
            <a:r>
              <a:rPr lang="en-GB" dirty="0" smtClean="0"/>
              <a:t>Herbivore – eats plants only</a:t>
            </a:r>
          </a:p>
          <a:p>
            <a:r>
              <a:rPr lang="en-GB" dirty="0" smtClean="0"/>
              <a:t>Omnivore – eats plants and meat </a:t>
            </a:r>
          </a:p>
          <a:p>
            <a:r>
              <a:rPr lang="en-GB" dirty="0" smtClean="0"/>
              <a:t>Carnivore – eats meat only</a:t>
            </a:r>
          </a:p>
          <a:p>
            <a:r>
              <a:rPr lang="en-GB" dirty="0" smtClean="0"/>
              <a:t>Predator – hunts animals</a:t>
            </a:r>
          </a:p>
          <a:p>
            <a:r>
              <a:rPr lang="en-GB" dirty="0" smtClean="0"/>
              <a:t>Prey </a:t>
            </a:r>
            <a:r>
              <a:rPr lang="en-GB" smtClean="0"/>
              <a:t>– hunted </a:t>
            </a:r>
            <a:r>
              <a:rPr lang="en-GB" dirty="0" smtClean="0"/>
              <a:t>by another animal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11476" y="405643"/>
            <a:ext cx="2388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Video: Food Webs</a:t>
            </a:r>
            <a:endParaRPr lang="en-US" dirty="0"/>
          </a:p>
        </p:txBody>
      </p:sp>
      <p:pic>
        <p:nvPicPr>
          <p:cNvPr id="5" name="Picture 4" descr="http://2.bp.blogspot.com/_OYa59V1rJWw/TL0V7dBCinI/AAAAAAAAAFU/Qwn_wpnOHIc/s1600/food_web.gi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506" y="590309"/>
            <a:ext cx="4441190" cy="53555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239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Energy in Biomass</a:t>
            </a:r>
            <a:br>
              <a:rPr lang="en-GB" dirty="0" smtClean="0"/>
            </a:br>
            <a:r>
              <a:rPr lang="en-GB" dirty="0" smtClean="0"/>
              <a:t>Pyramids of Biomass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how energy for the food web originally comes from the sun.</a:t>
            </a:r>
          </a:p>
          <a:p>
            <a:pPr marL="514350" indent="-514350">
              <a:buAutoNum type="arabicPeriod"/>
            </a:pPr>
            <a:r>
              <a:rPr lang="en-GB" dirty="0" smtClean="0"/>
              <a:t>Draw a pyramid of biomass.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why energy and biomass is lost at every stage of the food chain.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82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Pyramids of Biomass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Video: Pyramids of Biomass</a:t>
            </a:r>
            <a:endParaRPr lang="en-US" dirty="0" smtClean="0"/>
          </a:p>
          <a:p>
            <a:endParaRPr lang="en-GB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Biomass</a:t>
            </a:r>
            <a:r>
              <a:rPr lang="en-GB" dirty="0" smtClean="0"/>
              <a:t> = </a:t>
            </a:r>
            <a:r>
              <a:rPr lang="en-GB" dirty="0" smtClean="0"/>
              <a:t>the combined </a:t>
            </a:r>
            <a:r>
              <a:rPr lang="en-GB" dirty="0" smtClean="0"/>
              <a:t>mass </a:t>
            </a:r>
            <a:r>
              <a:rPr lang="en-GB" dirty="0" smtClean="0"/>
              <a:t>of all the living things in </a:t>
            </a:r>
            <a:r>
              <a:rPr lang="en-GB" smtClean="0"/>
              <a:t>a habitat</a:t>
            </a:r>
            <a:endParaRPr lang="en-GB" dirty="0" smtClean="0"/>
          </a:p>
          <a:p>
            <a:r>
              <a:rPr lang="en-GB" dirty="0" smtClean="0"/>
              <a:t>Energy for the food web comes from the </a:t>
            </a:r>
            <a:r>
              <a:rPr lang="en-GB" b="1" dirty="0" smtClean="0">
                <a:solidFill>
                  <a:srgbClr val="FF0000"/>
                </a:solidFill>
              </a:rPr>
              <a:t>sun</a:t>
            </a:r>
            <a:r>
              <a:rPr lang="en-GB" dirty="0" smtClean="0"/>
              <a:t>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Producers</a:t>
            </a:r>
            <a:r>
              <a:rPr lang="en-GB" dirty="0" smtClean="0"/>
              <a:t> use this energy and </a:t>
            </a:r>
            <a:r>
              <a:rPr lang="en-GB" b="1" dirty="0" smtClean="0">
                <a:solidFill>
                  <a:srgbClr val="FF0000"/>
                </a:solidFill>
              </a:rPr>
              <a:t>store</a:t>
            </a:r>
            <a:r>
              <a:rPr lang="en-GB" dirty="0" smtClean="0"/>
              <a:t> some of it as biomass (</a:t>
            </a:r>
            <a:r>
              <a:rPr lang="en-GB" dirty="0" smtClean="0">
                <a:sym typeface="Symbol" panose="05050102010706020507" pitchFamily="18" charset="2"/>
              </a:rPr>
              <a:t>10%)</a:t>
            </a:r>
            <a:r>
              <a:rPr lang="en-GB" dirty="0" smtClean="0"/>
              <a:t>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Consumers</a:t>
            </a:r>
            <a:r>
              <a:rPr lang="en-GB" dirty="0" smtClean="0"/>
              <a:t> eat this biomass and </a:t>
            </a:r>
            <a:r>
              <a:rPr lang="en-GB" b="1" dirty="0" smtClean="0">
                <a:solidFill>
                  <a:srgbClr val="FF0000"/>
                </a:solidFill>
              </a:rPr>
              <a:t>gain</a:t>
            </a:r>
            <a:r>
              <a:rPr lang="en-GB" dirty="0" smtClean="0"/>
              <a:t> the energy.</a:t>
            </a:r>
          </a:p>
          <a:p>
            <a:r>
              <a:rPr lang="en-GB" dirty="0" smtClean="0"/>
              <a:t>Consumers will also </a:t>
            </a:r>
            <a:r>
              <a:rPr lang="en-GB" b="1" dirty="0" smtClean="0">
                <a:solidFill>
                  <a:srgbClr val="FF0000"/>
                </a:solidFill>
              </a:rPr>
              <a:t>store</a:t>
            </a:r>
            <a:r>
              <a:rPr lang="en-GB" dirty="0" smtClean="0"/>
              <a:t> some of this energy as biomass (</a:t>
            </a:r>
            <a:r>
              <a:rPr lang="en-GB" dirty="0" smtClean="0">
                <a:sym typeface="Symbol" panose="05050102010706020507" pitchFamily="18" charset="2"/>
              </a:rPr>
              <a:t>10%)</a:t>
            </a:r>
            <a:r>
              <a:rPr lang="en-GB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44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.slidesharecdn.com/drawingpyramidsofbiomass-121201022528-phpapp02/95/drawing-pyramids-of-biomass-2-638.jpg?cb=135432902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9" t="4392" r="11522" b="16937"/>
          <a:stretch/>
        </p:blipFill>
        <p:spPr bwMode="auto">
          <a:xfrm>
            <a:off x="641445" y="259306"/>
            <a:ext cx="8297838" cy="602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16704" y="1555845"/>
            <a:ext cx="24702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Pyramid of numbers is not as useful as some organisms can be very large.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 smtClean="0"/>
              <a:t>A pyramid of biomass is more useful at looking at the energy transfers.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152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779" y="1091820"/>
            <a:ext cx="4716439" cy="5057847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Why does the pyramid get smaller as we go up?</a:t>
            </a:r>
          </a:p>
          <a:p>
            <a:endParaRPr lang="en-GB" sz="3200" dirty="0" smtClean="0"/>
          </a:p>
          <a:p>
            <a:r>
              <a:rPr lang="en-GB" sz="3200" dirty="0" smtClean="0"/>
              <a:t>Why does the amount of biomass stored in each level decrease?</a:t>
            </a:r>
          </a:p>
          <a:p>
            <a:endParaRPr lang="en-GB" sz="3200" dirty="0" smtClean="0"/>
          </a:p>
          <a:p>
            <a:r>
              <a:rPr lang="en-GB" sz="3200" dirty="0" smtClean="0"/>
              <a:t>Where does the energy go?</a:t>
            </a:r>
          </a:p>
        </p:txBody>
      </p:sp>
      <p:pic>
        <p:nvPicPr>
          <p:cNvPr id="3074" name="Picture 2" descr="http://a.files.bbci.co.uk/bam/live/content/z7wngk7/lar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005"/>
          <a:stretch/>
        </p:blipFill>
        <p:spPr bwMode="auto">
          <a:xfrm>
            <a:off x="5763902" y="527072"/>
            <a:ext cx="5589898" cy="540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085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590</Words>
  <Application>Microsoft Office PowerPoint</Application>
  <PresentationFormat>Custom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Ecology</vt:lpstr>
      <vt:lpstr>Ecology</vt:lpstr>
      <vt:lpstr>Habitats</vt:lpstr>
      <vt:lpstr>PowerPoint Presentation</vt:lpstr>
      <vt:lpstr>PowerPoint Presentation</vt:lpstr>
      <vt:lpstr>Energy in Biomass Pyramids of Biomass</vt:lpstr>
      <vt:lpstr>Pyramids of Biomass</vt:lpstr>
      <vt:lpstr>PowerPoint Presentation</vt:lpstr>
      <vt:lpstr>PowerPoint Presentation</vt:lpstr>
      <vt:lpstr>Energy is wasted at each trophic level</vt:lpstr>
      <vt:lpstr>Where does the energy go?</vt:lpstr>
      <vt:lpstr>Summary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in Biomass L1: Pyramids of Biomass and Energy Transfers</dc:title>
  <dc:creator>Jessica Luu</dc:creator>
  <cp:lastModifiedBy>User1</cp:lastModifiedBy>
  <cp:revision>23</cp:revision>
  <dcterms:created xsi:type="dcterms:W3CDTF">2015-11-02T21:17:42Z</dcterms:created>
  <dcterms:modified xsi:type="dcterms:W3CDTF">2017-03-01T16:13:17Z</dcterms:modified>
</cp:coreProperties>
</file>