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62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1" autoAdjust="0"/>
    <p:restoredTop sz="82524" autoAdjust="0"/>
  </p:normalViewPr>
  <p:slideViewPr>
    <p:cSldViewPr snapToGrid="0">
      <p:cViewPr varScale="1">
        <p:scale>
          <a:sx n="59" d="100"/>
          <a:sy n="59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4D868-1737-4948-AD5B-5C89A73F3196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9F5E7-28A1-458F-9FBF-797FA77A1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8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Animation</a:t>
            </a:r>
            <a:r>
              <a:rPr lang="en-GB" baseline="0" dirty="0" smtClean="0"/>
              <a:t> removes boxes to reveal the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5E4FB-1518-4381-A06A-1C776FBD99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1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Video: 1.2 Cell Differentiation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9F5E7-28A1-458F-9FBF-797FA77A1E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4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(clockwise</a:t>
            </a:r>
            <a:r>
              <a:rPr lang="en-GB" baseline="0" dirty="0" smtClean="0"/>
              <a:t> from top left) </a:t>
            </a:r>
            <a:r>
              <a:rPr lang="en-GB" dirty="0" smtClean="0"/>
              <a:t>Sperm cell, nerve</a:t>
            </a:r>
            <a:r>
              <a:rPr lang="en-GB" baseline="0" dirty="0" smtClean="0"/>
              <a:t> cell (neuron), muscle cell, epithelial cell, red blood cell</a:t>
            </a:r>
          </a:p>
          <a:p>
            <a:endParaRPr lang="en-GB" baseline="0" dirty="0" smtClean="0"/>
          </a:p>
          <a:p>
            <a:r>
              <a:rPr lang="en-GB" baseline="0" dirty="0" smtClean="0"/>
              <a:t>Short discussion, student will make notes later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9F5E7-28A1-458F-9FBF-797FA77A1E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4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</a:t>
            </a:r>
            <a:r>
              <a:rPr lang="en-GB" baseline="0" dirty="0" smtClean="0"/>
              <a:t> be done as a jigsaw with groups of three, each student learns about three different cells and shares with the rest of group.</a:t>
            </a:r>
          </a:p>
          <a:p>
            <a:r>
              <a:rPr lang="en-GB" baseline="0" dirty="0" smtClean="0"/>
              <a:t>Or, students rotate to different stations or posters passed around the room.</a:t>
            </a:r>
          </a:p>
          <a:p>
            <a:r>
              <a:rPr lang="en-GB" baseline="0" dirty="0" smtClean="0"/>
              <a:t>Encourage students to summarise as they will try to write everything, give a suitable time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9F5E7-28A1-458F-9FBF-797FA77A1E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1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1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8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1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0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6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1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4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6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2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C999-5A8B-41B9-B351-B28EEAB42E7E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9C6E-E69E-4155-9F2E-4DB9E9FE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0484" y="270940"/>
            <a:ext cx="2655627" cy="6035675"/>
          </a:xfrm>
        </p:spPr>
        <p:txBody>
          <a:bodyPr/>
          <a:lstStyle/>
          <a:p>
            <a:r>
              <a:rPr lang="en-GB" dirty="0" smtClean="0"/>
              <a:t>Starter: </a:t>
            </a:r>
            <a:r>
              <a:rPr lang="en-GB" sz="3200" dirty="0" smtClean="0"/>
              <a:t>Match the cells with the correct picture.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- Bone </a:t>
            </a:r>
            <a:br>
              <a:rPr lang="en-GB" sz="3200" dirty="0" smtClean="0"/>
            </a:br>
            <a:r>
              <a:rPr lang="en-GB" sz="3200" dirty="0" smtClean="0"/>
              <a:t>- Neuron</a:t>
            </a:r>
            <a:br>
              <a:rPr lang="en-GB" sz="3200" dirty="0" smtClean="0"/>
            </a:br>
            <a:r>
              <a:rPr lang="en-GB" sz="3200" dirty="0" smtClean="0"/>
              <a:t>- Liver </a:t>
            </a:r>
            <a:br>
              <a:rPr lang="en-GB" sz="3200" dirty="0" smtClean="0"/>
            </a:br>
            <a:r>
              <a:rPr lang="en-GB" sz="3200" dirty="0" smtClean="0"/>
              <a:t>- Muscle</a:t>
            </a:r>
            <a:br>
              <a:rPr lang="en-GB" sz="3200" dirty="0" smtClean="0"/>
            </a:br>
            <a:r>
              <a:rPr lang="en-GB" sz="3200" dirty="0" smtClean="0"/>
              <a:t>- Paramecium</a:t>
            </a:r>
            <a:br>
              <a:rPr lang="en-GB" sz="3200" dirty="0" smtClean="0"/>
            </a:br>
            <a:r>
              <a:rPr lang="en-GB" sz="3200" dirty="0" smtClean="0"/>
              <a:t>- Epithelial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853" y="841610"/>
            <a:ext cx="7674947" cy="51251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78853" y="5735950"/>
            <a:ext cx="13435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4. ?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87777" y="5735950"/>
            <a:ext cx="13435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5. ?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812686" y="5735949"/>
            <a:ext cx="13435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6. 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43692" y="3057948"/>
            <a:ext cx="12739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1. ?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07526" y="3057947"/>
            <a:ext cx="13435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2. ?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780663" y="3057946"/>
            <a:ext cx="13435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3. 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2545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L4: Specialised Cells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how some cells may be specialised to carry out a particular function.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Sperm cells, nerve cells, and muscle cells in animals.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Root hair cells, xylem, and phloem in plants.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the structure of different types of cells relate to their function in a tissue, an organ, an organ system, or the whole organism.</a:t>
            </a:r>
          </a:p>
          <a:p>
            <a:pPr marL="514350" indent="-514350">
              <a:buAutoNum type="arabicPeriod"/>
            </a:pPr>
            <a:r>
              <a:rPr lang="en-GB" dirty="0" smtClean="0"/>
              <a:t>Compare and contrast differentiation to become specialised cells between animal cells and plant 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34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Video: Cell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the video and answer the following questions:</a:t>
            </a:r>
          </a:p>
          <a:p>
            <a:endParaRPr lang="en-GB" dirty="0"/>
          </a:p>
          <a:p>
            <a:r>
              <a:rPr lang="en-GB" dirty="0" smtClean="0"/>
              <a:t>What is cell differentiation?</a:t>
            </a:r>
          </a:p>
          <a:p>
            <a:r>
              <a:rPr lang="en-GB" dirty="0" smtClean="0"/>
              <a:t>Why do you think it is important?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5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All living things are made of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3" y="1716596"/>
            <a:ext cx="5323449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Cell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Tissue</a:t>
            </a:r>
            <a:r>
              <a:rPr lang="en-GB" dirty="0" smtClean="0"/>
              <a:t> – group of the same type of cells working together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Organ</a:t>
            </a:r>
            <a:r>
              <a:rPr lang="en-GB" dirty="0" smtClean="0"/>
              <a:t> – different types of tissues working together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Organ system </a:t>
            </a:r>
            <a:r>
              <a:rPr lang="en-GB" dirty="0" smtClean="0"/>
              <a:t>– different organs working together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Organism</a:t>
            </a:r>
            <a:r>
              <a:rPr lang="en-GB" dirty="0" smtClean="0"/>
              <a:t> – whole living thing made of all the organ systems</a:t>
            </a:r>
            <a:endParaRPr lang="en-US" dirty="0"/>
          </a:p>
        </p:txBody>
      </p:sp>
      <p:pic>
        <p:nvPicPr>
          <p:cNvPr id="1028" name="Picture 4" descr="http://thescienceclubs.weebly.com/uploads/2/5/4/4/25442160/3552918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822" y="2015102"/>
            <a:ext cx="6142046" cy="37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50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Cellular Organisation</a:t>
            </a:r>
            <a:endParaRPr lang="en-US" dirty="0"/>
          </a:p>
        </p:txBody>
      </p:sp>
      <p:pic>
        <p:nvPicPr>
          <p:cNvPr id="4" name="Picture 2" descr="https://scienceofsmiles.files.wordpress.com/2013/05/organ-systems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098" y="2097088"/>
            <a:ext cx="9833804" cy="383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52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76668" cy="4351338"/>
          </a:xfrm>
        </p:spPr>
        <p:txBody>
          <a:bodyPr/>
          <a:lstStyle/>
          <a:p>
            <a:r>
              <a:rPr lang="en-GB" dirty="0" smtClean="0"/>
              <a:t>As an organism develops, cells </a:t>
            </a:r>
            <a:r>
              <a:rPr lang="en-GB" b="1" dirty="0" smtClean="0">
                <a:solidFill>
                  <a:srgbClr val="FF0000"/>
                </a:solidFill>
              </a:rPr>
              <a:t>differentiate</a:t>
            </a:r>
            <a:r>
              <a:rPr lang="en-GB" dirty="0" smtClean="0"/>
              <a:t> to form different types.</a:t>
            </a:r>
          </a:p>
          <a:p>
            <a:r>
              <a:rPr lang="en-GB" dirty="0" smtClean="0"/>
              <a:t>Most animal cells differentiate at an early stage, develop special features, and become </a:t>
            </a:r>
            <a:r>
              <a:rPr lang="en-GB" b="1" dirty="0" smtClean="0">
                <a:solidFill>
                  <a:srgbClr val="FF0000"/>
                </a:solidFill>
              </a:rPr>
              <a:t>specialised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Many plant cells, however, retain the ability to differentiate throughout life.</a:t>
            </a:r>
            <a:endParaRPr lang="en-US" dirty="0"/>
          </a:p>
        </p:txBody>
      </p:sp>
      <p:pic>
        <p:nvPicPr>
          <p:cNvPr id="3074" name="Picture 2" descr="http://images.wisegeek.com/cell-differentiation-diagra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0"/>
          <a:stretch/>
        </p:blipFill>
        <p:spPr bwMode="auto">
          <a:xfrm>
            <a:off x="6936201" y="1924099"/>
            <a:ext cx="4810084" cy="3238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9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Specialised Animal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451252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Discuss with your partner:</a:t>
            </a:r>
          </a:p>
          <a:p>
            <a:r>
              <a:rPr lang="en-GB" dirty="0" smtClean="0"/>
              <a:t>What are these cells?</a:t>
            </a:r>
          </a:p>
          <a:p>
            <a:r>
              <a:rPr lang="en-GB" dirty="0" smtClean="0"/>
              <a:t>What are their functions?</a:t>
            </a:r>
          </a:p>
          <a:p>
            <a:r>
              <a:rPr lang="en-GB" dirty="0" smtClean="0"/>
              <a:t>How are they adapted to perform their function?</a:t>
            </a:r>
            <a:endParaRPr lang="en-US" dirty="0"/>
          </a:p>
        </p:txBody>
      </p:sp>
      <p:pic>
        <p:nvPicPr>
          <p:cNvPr id="4098" name="Picture 2" descr="https://media.licdn.com/mpr/mpr/p/5/005/095/20e/32169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126" y="1704121"/>
            <a:ext cx="2476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res.cloudinary.com/dk-find-out/image/upload/q_80,w_1440/AW_Nerve_impulse2_tcnrm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701" y="805692"/>
            <a:ext cx="2374813" cy="14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chemistry-school.info/15b330680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44722">
            <a:off x="8929218" y="3471131"/>
            <a:ext cx="3024917" cy="56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izznotes.com/wp-content/uploads/2011/02/image001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30"/>
          <a:stretch/>
        </p:blipFill>
        <p:spPr bwMode="auto">
          <a:xfrm>
            <a:off x="6149925" y="4261154"/>
            <a:ext cx="1818417" cy="138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www.sciwebhop.net/sci_web/science/ks3/worksheets/word/7a%5C../7a/7Ac1_files/image006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310" y="4572000"/>
            <a:ext cx="1013912" cy="181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30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Specialised Cells: Plant and Animal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423401"/>
            <a:ext cx="10709787" cy="814387"/>
          </a:xfrm>
        </p:spPr>
        <p:txBody>
          <a:bodyPr>
            <a:normAutofit fontScale="85000" lnSpcReduction="20000"/>
          </a:bodyPr>
          <a:lstStyle/>
          <a:p>
            <a:r>
              <a:rPr lang="en-GB" sz="3200" b="0" dirty="0" smtClean="0"/>
              <a:t>You are going to learn about nine different specialised cells.</a:t>
            </a:r>
          </a:p>
          <a:p>
            <a:r>
              <a:rPr lang="en-GB" sz="3200" b="0" dirty="0" smtClean="0"/>
              <a:t>Fill in the worksheet as you go along. Practice writing </a:t>
            </a:r>
            <a:r>
              <a:rPr lang="en-GB" sz="3200" dirty="0" smtClean="0">
                <a:solidFill>
                  <a:srgbClr val="FF0000"/>
                </a:solidFill>
              </a:rPr>
              <a:t>concise</a:t>
            </a:r>
            <a:r>
              <a:rPr lang="en-GB" sz="3200" b="0" dirty="0" smtClean="0">
                <a:solidFill>
                  <a:srgbClr val="FF0000"/>
                </a:solidFill>
              </a:rPr>
              <a:t> </a:t>
            </a:r>
            <a:r>
              <a:rPr lang="en-GB" sz="3200" b="0" dirty="0" smtClean="0"/>
              <a:t>notes!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Animal Cells</a:t>
            </a:r>
          </a:p>
          <a:p>
            <a:pPr marL="514350" indent="-514350">
              <a:buAutoNum type="arabicPeriod"/>
            </a:pPr>
            <a:r>
              <a:rPr lang="en-GB" dirty="0" smtClean="0"/>
              <a:t>Sperm Cell</a:t>
            </a:r>
          </a:p>
          <a:p>
            <a:pPr marL="514350" indent="-514350">
              <a:buAutoNum type="arabicPeriod"/>
            </a:pPr>
            <a:r>
              <a:rPr lang="en-GB" dirty="0" smtClean="0"/>
              <a:t>Nerve Cell</a:t>
            </a:r>
          </a:p>
          <a:p>
            <a:pPr marL="514350" indent="-514350">
              <a:buAutoNum type="arabicPeriod"/>
            </a:pPr>
            <a:r>
              <a:rPr lang="en-GB" dirty="0" smtClean="0"/>
              <a:t>Red Blood Cell</a:t>
            </a:r>
          </a:p>
          <a:p>
            <a:pPr marL="514350" indent="-514350">
              <a:buAutoNum type="arabicPeriod"/>
            </a:pPr>
            <a:r>
              <a:rPr lang="en-GB" dirty="0" smtClean="0"/>
              <a:t>Muscle Cell</a:t>
            </a:r>
          </a:p>
          <a:p>
            <a:pPr marL="514350" indent="-514350">
              <a:buAutoNum type="arabicPeriod"/>
            </a:pPr>
            <a:r>
              <a:rPr lang="en-GB" dirty="0" smtClean="0"/>
              <a:t>Epithelial Cell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Plant Cells</a:t>
            </a:r>
          </a:p>
          <a:p>
            <a:pPr marL="0" indent="0">
              <a:buNone/>
            </a:pPr>
            <a:r>
              <a:rPr lang="en-GB" dirty="0" smtClean="0"/>
              <a:t>6. Root hair cell</a:t>
            </a:r>
          </a:p>
          <a:p>
            <a:pPr marL="0" indent="0">
              <a:buNone/>
            </a:pPr>
            <a:r>
              <a:rPr lang="en-GB" dirty="0" smtClean="0"/>
              <a:t>7. Xylem cell</a:t>
            </a:r>
          </a:p>
          <a:p>
            <a:pPr marL="0" indent="0">
              <a:buNone/>
            </a:pPr>
            <a:r>
              <a:rPr lang="en-GB" dirty="0" smtClean="0"/>
              <a:t>8. Phloem cell</a:t>
            </a:r>
          </a:p>
          <a:p>
            <a:pPr marL="0" indent="0">
              <a:buNone/>
            </a:pPr>
            <a:r>
              <a:rPr lang="en-GB" dirty="0" smtClean="0"/>
              <a:t>9. Leaf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6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430</Words>
  <Application>Microsoft Office PowerPoint</Application>
  <PresentationFormat>Widescreen</PresentationFormat>
  <Paragraphs>61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Starter: Match the cells with the correct picture.  - Bone  - Neuron - Liver  - Muscle - Paramecium - Epithelial</vt:lpstr>
      <vt:lpstr>L4: Specialised Cells</vt:lpstr>
      <vt:lpstr>Video: Cell Differentiation</vt:lpstr>
      <vt:lpstr>All living things are made of cells</vt:lpstr>
      <vt:lpstr>Cellular Organisation</vt:lpstr>
      <vt:lpstr>Cell Differentiation</vt:lpstr>
      <vt:lpstr>Specialised Animal Cells</vt:lpstr>
      <vt:lpstr>Specialised Cells: Plant and Animal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L2: Specialised Cells</dc:title>
  <dc:creator>Jessica Luu</dc:creator>
  <cp:lastModifiedBy>Jessica Luu</cp:lastModifiedBy>
  <cp:revision>12</cp:revision>
  <dcterms:created xsi:type="dcterms:W3CDTF">2015-12-26T18:44:47Z</dcterms:created>
  <dcterms:modified xsi:type="dcterms:W3CDTF">2016-01-15T09:55:07Z</dcterms:modified>
</cp:coreProperties>
</file>