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260" r:id="rId5"/>
    <p:sldId id="256" r:id="rId6"/>
    <p:sldId id="263" r:id="rId7"/>
    <p:sldId id="264" r:id="rId8"/>
    <p:sldId id="265" r:id="rId9"/>
    <p:sldId id="262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79450" autoAdjust="0"/>
  </p:normalViewPr>
  <p:slideViewPr>
    <p:cSldViewPr snapToGrid="0">
      <p:cViewPr varScale="1">
        <p:scale>
          <a:sx n="65" d="100"/>
          <a:sy n="6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C185-FB78-4548-949C-1A51CEE56B4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699D-EB6A-4568-896B-A176D2028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 on spinal cord and diabetes,</a:t>
            </a:r>
            <a:r>
              <a:rPr lang="en-GB" baseline="0" dirty="0" smtClean="0"/>
              <a:t> not necessary to go over all the different possibly therapy possibilities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3699D-EB6A-4568-896B-A176D2028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http://www.explorestemcells.co.uk/therapeuticcloning.html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3699D-EB6A-4568-896B-A176D2028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3699D-EB6A-4568-896B-A176D2028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4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2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8C21-E992-46A2-A537-4828A5C4FEB2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347D-7E6F-4851-868D-CE30CFC0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health/diseasesinjuriesandconditions/stemcell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.com/teaching-resource/teachers-tv-ks3-4-science-stem-cell-research-6047949" TargetMode="External"/><Relationship Id="rId2" Type="http://schemas.openxmlformats.org/officeDocument/2006/relationships/hyperlink" Target="http://www.eurostemcell.org/fil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uardian.com/science/stem-cel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-3J6JGN-_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utreach.mcb.harvard.edu/animations/thera7c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36989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Where do all types of cells come from?</a:t>
            </a:r>
            <a:endParaRPr lang="en-US" dirty="0"/>
          </a:p>
        </p:txBody>
      </p:sp>
      <p:pic>
        <p:nvPicPr>
          <p:cNvPr id="1028" name="Picture 4" descr="http://a.files.bbci.co.uk/bam/live/content/z4wkq6f/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1"/>
          <a:stretch/>
        </p:blipFill>
        <p:spPr bwMode="auto">
          <a:xfrm>
            <a:off x="2997590" y="1789162"/>
            <a:ext cx="6934200" cy="41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6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</a:t>
            </a:r>
            <a:r>
              <a:rPr lang="en-GB" dirty="0" err="1" smtClean="0"/>
              <a:t>BrainPop</a:t>
            </a:r>
            <a:r>
              <a:rPr lang="en-GB" dirty="0" smtClean="0"/>
              <a:t>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https://www.brainpop.com/health/diseasesinjuriesandconditions/stemcells/</a:t>
            </a:r>
            <a:endParaRPr lang="en-US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9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Extra Videos/Resources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www.eurostemcell.org/films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www.tes.com/teaching-resource/teachers-tv-ks3-4-science-stem-cell-research-6047949</a:t>
            </a:r>
            <a:endParaRPr lang="en-US" dirty="0" smtClean="0"/>
          </a:p>
          <a:p>
            <a:endParaRPr lang="en-GB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www.theguardian.com/science/stem-cells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–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stem cells as an undifferentiated cell capable of producing cells of many different types.</a:t>
            </a:r>
          </a:p>
          <a:p>
            <a:pPr marL="514350" indent="-514350">
              <a:buAutoNum type="arabicPeriod"/>
            </a:pPr>
            <a:r>
              <a:rPr lang="en-GB" dirty="0" smtClean="0"/>
              <a:t>Compare and contrast embryonic and adult stem cells.</a:t>
            </a:r>
          </a:p>
          <a:p>
            <a:pPr marL="514350" indent="-514350">
              <a:buAutoNum type="arabicPeriod"/>
            </a:pPr>
            <a:r>
              <a:rPr lang="en-GB" dirty="0" smtClean="0"/>
              <a:t>Analyse the potential impact of therapeutic uses for stem cells in treating disease.</a:t>
            </a:r>
          </a:p>
          <a:p>
            <a:pPr marL="514350" indent="-514350">
              <a:buAutoNum type="arabicPeriod"/>
            </a:pPr>
            <a:r>
              <a:rPr lang="en-US" dirty="0"/>
              <a:t>Evaluate the practical risks and benefits, as well as social and ethical issues, of the use of stem cells in medical research and treatments.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6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stem cells? What are they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https://www.youtube.com/watch?v=2-3J6JGN-_Y</a:t>
            </a:r>
            <a:endParaRPr lang="en-US" dirty="0" smtClean="0"/>
          </a:p>
          <a:p>
            <a:endParaRPr lang="en-GB" dirty="0"/>
          </a:p>
          <a:p>
            <a:r>
              <a:rPr lang="en-GB" dirty="0" smtClean="0"/>
              <a:t>Watch the video and write a short summary answering the following questions.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What are stem cells?</a:t>
            </a:r>
          </a:p>
          <a:p>
            <a:r>
              <a:rPr lang="en-GB" dirty="0" smtClean="0"/>
              <a:t>What are the different types?</a:t>
            </a:r>
          </a:p>
          <a:p>
            <a:r>
              <a:rPr lang="en-GB" dirty="0" smtClean="0"/>
              <a:t>What can they be used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3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13" t="18317" r="28628" b="14183"/>
          <a:stretch/>
        </p:blipFill>
        <p:spPr>
          <a:xfrm>
            <a:off x="970670" y="618978"/>
            <a:ext cx="9912753" cy="55848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1686" y="759655"/>
            <a:ext cx="2678723" cy="1325563"/>
          </a:xfrm>
        </p:spPr>
        <p:txBody>
          <a:bodyPr/>
          <a:lstStyle/>
          <a:p>
            <a:r>
              <a:rPr lang="en-GB" dirty="0" smtClean="0"/>
              <a:t>Stem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Fill in the worksheet as we learn about stem cells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http://outreach.mcb.harvard.edu/animations/thera7c.swf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6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Therapeutic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1825625"/>
            <a:ext cx="5309420" cy="470791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Therapeutic cloning </a:t>
            </a:r>
            <a:r>
              <a:rPr lang="en-GB" dirty="0" smtClean="0"/>
              <a:t>is another way to use stem cells for medical treatment. </a:t>
            </a:r>
          </a:p>
          <a:p>
            <a:endParaRPr lang="en-GB" dirty="0" smtClean="0"/>
          </a:p>
          <a:p>
            <a:r>
              <a:rPr lang="en-GB" dirty="0" smtClean="0"/>
              <a:t>No cloned human is actually created!</a:t>
            </a:r>
          </a:p>
          <a:p>
            <a:endParaRPr lang="en-GB" dirty="0" smtClean="0"/>
          </a:p>
          <a:p>
            <a:r>
              <a:rPr lang="en-GB" dirty="0" smtClean="0"/>
              <a:t>Stem cells can be artificially created using a patient’s own cells so there is no chance of rejection of the transplant.</a:t>
            </a:r>
          </a:p>
          <a:p>
            <a:endParaRPr lang="en-US" dirty="0"/>
          </a:p>
        </p:txBody>
      </p:sp>
      <p:pic>
        <p:nvPicPr>
          <p:cNvPr id="2052" name="Picture 4" descr="http://3.bp.blogspot.com/-fsOmyOoNNas/URu4wUzBnjI/AAAAAAAAAF4/HZbwHqkIgLI/s1600/10.+Therapeutic+Cl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66" y="1985656"/>
            <a:ext cx="5779027" cy="38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2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6" y="399614"/>
            <a:ext cx="4323735" cy="61486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Remove the nucleus </a:t>
            </a:r>
            <a:r>
              <a:rPr lang="en-GB" dirty="0" smtClean="0"/>
              <a:t>from an unfertilised donor </a:t>
            </a:r>
            <a:r>
              <a:rPr lang="en-GB" b="1" dirty="0" smtClean="0">
                <a:solidFill>
                  <a:srgbClr val="FF0000"/>
                </a:solidFill>
              </a:rPr>
              <a:t>egg cell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Take the </a:t>
            </a:r>
            <a:r>
              <a:rPr lang="en-GB" b="1" dirty="0" smtClean="0">
                <a:solidFill>
                  <a:srgbClr val="FF0000"/>
                </a:solidFill>
              </a:rPr>
              <a:t>nucleus</a:t>
            </a:r>
            <a:r>
              <a:rPr lang="en-GB" dirty="0" smtClean="0"/>
              <a:t> from the </a:t>
            </a:r>
            <a:r>
              <a:rPr lang="en-GB" b="1" dirty="0" smtClean="0">
                <a:solidFill>
                  <a:srgbClr val="FF0000"/>
                </a:solidFill>
              </a:rPr>
              <a:t>patient’s body cell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implant</a:t>
            </a:r>
            <a:r>
              <a:rPr lang="en-GB" dirty="0" smtClean="0"/>
              <a:t> into the egg cell.</a:t>
            </a:r>
          </a:p>
          <a:p>
            <a:pPr marL="514350" indent="-514350">
              <a:buAutoNum type="arabicPeriod"/>
            </a:pPr>
            <a:r>
              <a:rPr lang="en-GB" dirty="0" smtClean="0"/>
              <a:t>Stimulate the egg cell to </a:t>
            </a:r>
            <a:r>
              <a:rPr lang="en-GB" b="1" dirty="0" smtClean="0">
                <a:solidFill>
                  <a:srgbClr val="FF0000"/>
                </a:solidFill>
              </a:rPr>
              <a:t>divide</a:t>
            </a:r>
            <a:r>
              <a:rPr lang="en-GB" dirty="0" smtClean="0"/>
              <a:t> and form a mass of cells.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Stem cells harvested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transplanted</a:t>
            </a:r>
            <a:r>
              <a:rPr lang="en-GB" dirty="0" smtClean="0"/>
              <a:t> into the patient to help regenerate organs.</a:t>
            </a:r>
            <a:endParaRPr lang="en-US" dirty="0"/>
          </a:p>
        </p:txBody>
      </p:sp>
      <p:pic>
        <p:nvPicPr>
          <p:cNvPr id="4" name="Picture 2" descr="http://humancloningproject.weebly.com/uploads/1/4/8/1/14811404/7940177_orig.jpg?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32" y="148891"/>
            <a:ext cx="5861768" cy="64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7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64" y="375750"/>
            <a:ext cx="6300020" cy="1325563"/>
          </a:xfrm>
        </p:spPr>
        <p:txBody>
          <a:bodyPr/>
          <a:lstStyle/>
          <a:p>
            <a:r>
              <a:rPr lang="en-GB" dirty="0" smtClean="0"/>
              <a:t>Use of Stem Cells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64" y="1825625"/>
            <a:ext cx="6300020" cy="4351338"/>
          </a:xfrm>
        </p:spPr>
        <p:txBody>
          <a:bodyPr/>
          <a:lstStyle/>
          <a:p>
            <a:r>
              <a:rPr lang="en-US" dirty="0"/>
              <a:t>Stem cells from </a:t>
            </a:r>
            <a:r>
              <a:rPr lang="en-US" b="1" dirty="0">
                <a:solidFill>
                  <a:srgbClr val="FF0000"/>
                </a:solidFill>
              </a:rPr>
              <a:t>meristems</a:t>
            </a:r>
            <a:r>
              <a:rPr lang="en-US" dirty="0"/>
              <a:t> in plants can be used to </a:t>
            </a:r>
            <a:r>
              <a:rPr lang="en-US" dirty="0">
                <a:solidFill>
                  <a:srgbClr val="FF0000"/>
                </a:solidFill>
              </a:rPr>
              <a:t>produce clones </a:t>
            </a:r>
            <a:r>
              <a:rPr lang="en-US" dirty="0"/>
              <a:t>of plants quickly and economically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FF0000"/>
                </a:solidFill>
              </a:rPr>
              <a:t>Rare species </a:t>
            </a:r>
            <a:r>
              <a:rPr lang="en-US" dirty="0"/>
              <a:t>can be cloned to protect from extinction.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Large numbers of </a:t>
            </a:r>
            <a:r>
              <a:rPr lang="en-US" b="1" dirty="0">
                <a:solidFill>
                  <a:srgbClr val="FF0000"/>
                </a:solidFill>
              </a:rPr>
              <a:t>identical crop plants </a:t>
            </a:r>
            <a:r>
              <a:rPr lang="en-US" dirty="0"/>
              <a:t>with special features such as disease resistance.</a:t>
            </a:r>
          </a:p>
        </p:txBody>
      </p:sp>
      <p:pic>
        <p:nvPicPr>
          <p:cNvPr id="4098" name="Picture 2" descr="https://www.futurederm.com/wp-content/uploads/2015/05/FUTUREDERM-Plant-Stem-Cell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7399" r="14823"/>
          <a:stretch/>
        </p:blipFill>
        <p:spPr bwMode="auto">
          <a:xfrm>
            <a:off x="6700684" y="1317855"/>
            <a:ext cx="5191433" cy="49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1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Cell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Briefly summarise the arguments for and against stem cell research including both ethical/moral reasons and potential medical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7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336</Words>
  <Application>Microsoft Office PowerPoint</Application>
  <PresentationFormat>Widescreen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Where do all types of cells come from?</vt:lpstr>
      <vt:lpstr>Lesson 5 – Stem Cells</vt:lpstr>
      <vt:lpstr>What are stem cells? What are they for?</vt:lpstr>
      <vt:lpstr>Stem Cells</vt:lpstr>
      <vt:lpstr>Fill in the worksheet as we learn about stem cells</vt:lpstr>
      <vt:lpstr>Therapeutic Cloning</vt:lpstr>
      <vt:lpstr>PowerPoint Presentation</vt:lpstr>
      <vt:lpstr>Use of Stem Cells in Plants</vt:lpstr>
      <vt:lpstr>Stem Cell Controversy</vt:lpstr>
      <vt:lpstr>Recap: BrainPop Video</vt:lpstr>
      <vt:lpstr>Extra Videos/Resources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Luu</dc:creator>
  <cp:lastModifiedBy>Jessica Luu</cp:lastModifiedBy>
  <cp:revision>17</cp:revision>
  <dcterms:created xsi:type="dcterms:W3CDTF">2015-12-29T20:03:44Z</dcterms:created>
  <dcterms:modified xsi:type="dcterms:W3CDTF">2015-12-30T20:26:20Z</dcterms:modified>
</cp:coreProperties>
</file>