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4" r:id="rId8"/>
    <p:sldId id="269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1" autoAdjust="0"/>
    <p:restoredTop sz="86570" autoAdjust="0"/>
  </p:normalViewPr>
  <p:slideViewPr>
    <p:cSldViewPr snapToGrid="0">
      <p:cViewPr varScale="1">
        <p:scale>
          <a:sx n="68" d="100"/>
          <a:sy n="68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34065-4961-49CE-87D0-0BC33E9CE43E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D4E2F-DE2B-4D09-A1C3-AA19A549D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94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Most likely will take two lessons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D4E2F-DE2B-4D09-A1C3-AA19A549DD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45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Osmosis animation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D4E2F-DE2B-4D09-A1C3-AA19A549DD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08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26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7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80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46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8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1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16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88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2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99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5F3A5-87BB-40B4-BB27-E70577D9EE57}" type="datetimeFigureOut">
              <a:rPr lang="en-US" smtClean="0"/>
              <a:t>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43A8C-9E6C-4300-8B48-066937B8C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5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 is dangerous, potentially fatal, to drink too much water. Why do you think this is?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2268" y="2433711"/>
            <a:ext cx="5886157" cy="3743251"/>
          </a:xfrm>
        </p:spPr>
        <p:txBody>
          <a:bodyPr/>
          <a:lstStyle/>
          <a:p>
            <a:r>
              <a:rPr lang="en-US" dirty="0" smtClean="0"/>
              <a:t>Read the article and answer the following questions:</a:t>
            </a:r>
          </a:p>
          <a:p>
            <a:endParaRPr lang="en-US" dirty="0"/>
          </a:p>
          <a:p>
            <a:r>
              <a:rPr lang="en-US" dirty="0" smtClean="0"/>
              <a:t>What happens to cells when you drink too much water?</a:t>
            </a:r>
          </a:p>
          <a:p>
            <a:r>
              <a:rPr lang="en-US" dirty="0" smtClean="0"/>
              <a:t>Why is this dangerous?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 descr="http://www.foodielovesfitness.com/wp-content/uploads/2014/05/glass-of-wa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425" y="2173200"/>
            <a:ext cx="4905375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16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7 – Osmosis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Describe osmosis and the movement of water from dilute solutions to a concentrated solution through a semi-permeable membrane.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Investigate the effect of a range of concentrations of sugar solutions on the mass of plant tissue.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Analyse the importance of osmosis in cells.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Evaluate the impact of kidney dialysis on patient’s with kidney failure.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2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147" y="188010"/>
            <a:ext cx="5323449" cy="1325563"/>
          </a:xfrm>
        </p:spPr>
        <p:txBody>
          <a:bodyPr/>
          <a:lstStyle/>
          <a:p>
            <a:r>
              <a:rPr lang="en-GB" dirty="0" smtClean="0"/>
              <a:t>Diffusion and Osmosis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168" y="1505428"/>
            <a:ext cx="7166317" cy="4895372"/>
          </a:xfrm>
        </p:spPr>
        <p:txBody>
          <a:bodyPr>
            <a:normAutofit/>
          </a:bodyPr>
          <a:lstStyle/>
          <a:p>
            <a:r>
              <a:rPr lang="en-GB" dirty="0" smtClean="0"/>
              <a:t>Diffusion is the movement of non-water particles from high (lots of particles) to low (less particles) concentration.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Osmosis</a:t>
            </a:r>
            <a:r>
              <a:rPr lang="en-GB" dirty="0" smtClean="0"/>
              <a:t> is similar but is only for the </a:t>
            </a:r>
            <a:r>
              <a:rPr lang="en-GB" b="1" dirty="0" smtClean="0">
                <a:solidFill>
                  <a:srgbClr val="FF0000"/>
                </a:solidFill>
              </a:rPr>
              <a:t>movement of water molecules</a:t>
            </a:r>
            <a:r>
              <a:rPr lang="en-GB" dirty="0" smtClean="0"/>
              <a:t>.</a:t>
            </a:r>
          </a:p>
          <a:p>
            <a:r>
              <a:rPr lang="en-GB" dirty="0" smtClean="0"/>
              <a:t>In osmosis water moves from an area with a lot of water to where there is less water.</a:t>
            </a:r>
          </a:p>
          <a:p>
            <a:r>
              <a:rPr lang="en-GB" dirty="0" smtClean="0"/>
              <a:t>In osmosis water moves from an area of </a:t>
            </a:r>
            <a:r>
              <a:rPr lang="en-GB" b="1" dirty="0" smtClean="0">
                <a:solidFill>
                  <a:srgbClr val="FF0000"/>
                </a:solidFill>
              </a:rPr>
              <a:t>dilute solutions </a:t>
            </a:r>
            <a:r>
              <a:rPr lang="en-GB" dirty="0" smtClean="0"/>
              <a:t>(less salt but lots of water) </a:t>
            </a:r>
            <a:r>
              <a:rPr lang="en-GB" b="1" dirty="0" smtClean="0">
                <a:solidFill>
                  <a:srgbClr val="FF0000"/>
                </a:solidFill>
              </a:rPr>
              <a:t>to</a:t>
            </a:r>
            <a:r>
              <a:rPr lang="en-GB" dirty="0" smtClean="0"/>
              <a:t> areas of </a:t>
            </a:r>
            <a:r>
              <a:rPr lang="en-GB" b="1" dirty="0" smtClean="0">
                <a:solidFill>
                  <a:srgbClr val="FF0000"/>
                </a:solidFill>
              </a:rPr>
              <a:t>concentrated solutions </a:t>
            </a:r>
            <a:r>
              <a:rPr lang="en-GB" dirty="0" smtClean="0"/>
              <a:t>(more salt but less water).</a:t>
            </a:r>
            <a:endParaRPr lang="en-US" dirty="0"/>
          </a:p>
        </p:txBody>
      </p:sp>
      <p:pic>
        <p:nvPicPr>
          <p:cNvPr id="2050" name="Picture 2" descr="http://scienceaid.co.uk/biology/cell/images/osmosi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087" y="850792"/>
            <a:ext cx="3980326" cy="440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04518" y="5225326"/>
            <a:ext cx="1589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(Dilute salt solution)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69598" y="5259381"/>
            <a:ext cx="2065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(Concentrated salt solution)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7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267" y="101381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Water moves through cell membranes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471" y="1311830"/>
            <a:ext cx="6554714" cy="5173375"/>
          </a:xfrm>
        </p:spPr>
        <p:txBody>
          <a:bodyPr>
            <a:normAutofit lnSpcReduction="1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Osmosis</a:t>
            </a:r>
            <a:r>
              <a:rPr lang="en-GB" dirty="0" smtClean="0"/>
              <a:t> = </a:t>
            </a:r>
            <a:r>
              <a:rPr lang="en-US" dirty="0" smtClean="0"/>
              <a:t>the </a:t>
            </a:r>
            <a:r>
              <a:rPr lang="en-US" dirty="0"/>
              <a:t>diffusion of water from a dilute solution to a concentrated solution through a partially permeable </a:t>
            </a:r>
            <a:r>
              <a:rPr lang="en-US" dirty="0" smtClean="0"/>
              <a:t>membrane</a:t>
            </a:r>
          </a:p>
          <a:p>
            <a:endParaRPr lang="en-GB" dirty="0"/>
          </a:p>
          <a:p>
            <a:r>
              <a:rPr lang="en-GB" dirty="0" smtClean="0"/>
              <a:t>Cell membranes are considered </a:t>
            </a:r>
            <a:r>
              <a:rPr lang="en-GB" b="1" dirty="0" smtClean="0">
                <a:solidFill>
                  <a:srgbClr val="FF0000"/>
                </a:solidFill>
              </a:rPr>
              <a:t>semi-permeable membranes</a:t>
            </a:r>
            <a:r>
              <a:rPr lang="en-GB" dirty="0" smtClean="0"/>
              <a:t>. </a:t>
            </a:r>
            <a:endParaRPr lang="en-GB" dirty="0"/>
          </a:p>
          <a:p>
            <a:r>
              <a:rPr lang="en-GB" dirty="0" smtClean="0"/>
              <a:t>This means they contain </a:t>
            </a:r>
            <a:r>
              <a:rPr lang="en-GB" b="1" dirty="0" smtClean="0">
                <a:solidFill>
                  <a:srgbClr val="FF0000"/>
                </a:solidFill>
              </a:rPr>
              <a:t>small holes </a:t>
            </a:r>
            <a:r>
              <a:rPr lang="en-GB" dirty="0" smtClean="0"/>
              <a:t>that </a:t>
            </a:r>
            <a:r>
              <a:rPr lang="en-GB" b="1" dirty="0" smtClean="0">
                <a:solidFill>
                  <a:srgbClr val="FF0000"/>
                </a:solidFill>
              </a:rPr>
              <a:t>allow tiny water molecules to fit through </a:t>
            </a:r>
            <a:r>
              <a:rPr lang="en-GB" dirty="0" smtClean="0"/>
              <a:t>but larger molecules (like DNA) are too big to fit through.</a:t>
            </a:r>
          </a:p>
          <a:p>
            <a:r>
              <a:rPr lang="en-GB" dirty="0" smtClean="0"/>
              <a:t>This is how water moves in and out of the cell.</a:t>
            </a:r>
            <a:endParaRPr lang="en-US" dirty="0"/>
          </a:p>
        </p:txBody>
      </p:sp>
      <p:pic>
        <p:nvPicPr>
          <p:cNvPr id="4098" name="Picture 2" descr="http://people.eku.edu/ritchisong/osmosis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473" y="1690688"/>
            <a:ext cx="5401163" cy="405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16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Practical: Investigation of Concentration on the Mass of Plant Tissues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will be two activities for you to complete.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AutoNum type="arabicParenR"/>
            </a:pPr>
            <a:r>
              <a:rPr lang="en-GB" dirty="0" smtClean="0"/>
              <a:t>Practical: Investigate the effect of differing concentrations of sugar solutions on the mass of potato tissue.</a:t>
            </a:r>
          </a:p>
          <a:p>
            <a:pPr marL="514350" indent="-514350">
              <a:buAutoNum type="arabicParenR"/>
            </a:pPr>
            <a:endParaRPr lang="en-GB" dirty="0" smtClean="0"/>
          </a:p>
          <a:p>
            <a:pPr marL="514350" indent="-514350">
              <a:buFont typeface="Arial" panose="020B0604020202020204" pitchFamily="34" charset="0"/>
              <a:buAutoNum type="arabicParenR"/>
            </a:pPr>
            <a:r>
              <a:rPr lang="en-GB" dirty="0" smtClean="0"/>
              <a:t>Demo: Observe the onion cells under the microscopes. Draw a diagram and describe the effect of placing onion cells in different concentrations of salt solutions.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94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maggiesscienceconnection.weebly.com/uploads/5/1/0/5/5105330/137105637.gif?4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363" y="649678"/>
            <a:ext cx="9307707" cy="570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5084" y="231613"/>
            <a:ext cx="14962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Dilute salt solution outside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88204" y="126458"/>
            <a:ext cx="3483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B050"/>
                </a:solidFill>
              </a:rPr>
              <a:t>Equal concentrations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84081" y="175341"/>
            <a:ext cx="22156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Concentrated salt solution outside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Bent Arrow 4"/>
          <p:cNvSpPr/>
          <p:nvPr/>
        </p:nvSpPr>
        <p:spPr>
          <a:xfrm rot="10800000" flipH="1">
            <a:off x="872064" y="2047495"/>
            <a:ext cx="849299" cy="1195754"/>
          </a:xfrm>
          <a:prstGeom prst="ben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rot="10800000">
            <a:off x="10472499" y="1560336"/>
            <a:ext cx="838826" cy="1682913"/>
          </a:xfrm>
          <a:prstGeom prst="ben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22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Isotonic Sports Drinks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462932" cy="4351338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It can be </a:t>
            </a:r>
            <a:r>
              <a:rPr lang="en-GB" b="1" dirty="0" smtClean="0">
                <a:solidFill>
                  <a:srgbClr val="FF0000"/>
                </a:solidFill>
              </a:rPr>
              <a:t>dangerous</a:t>
            </a:r>
            <a:r>
              <a:rPr lang="en-GB" dirty="0" smtClean="0"/>
              <a:t> for athletes to drink pure water.</a:t>
            </a:r>
          </a:p>
          <a:p>
            <a:r>
              <a:rPr lang="en-GB" dirty="0" smtClean="0"/>
              <a:t>When athletes exercise they </a:t>
            </a:r>
            <a:r>
              <a:rPr lang="en-GB" b="1" dirty="0" smtClean="0">
                <a:solidFill>
                  <a:srgbClr val="FF0000"/>
                </a:solidFill>
              </a:rPr>
              <a:t>lose</a:t>
            </a:r>
            <a:r>
              <a:rPr lang="en-GB" dirty="0" smtClean="0"/>
              <a:t> both </a:t>
            </a:r>
            <a:r>
              <a:rPr lang="en-GB" b="1" dirty="0" smtClean="0">
                <a:solidFill>
                  <a:srgbClr val="FF0000"/>
                </a:solidFill>
              </a:rPr>
              <a:t>salt</a:t>
            </a:r>
            <a:r>
              <a:rPr lang="en-GB" dirty="0" smtClean="0"/>
              <a:t> and </a:t>
            </a:r>
            <a:r>
              <a:rPr lang="en-GB" b="1" dirty="0" smtClean="0">
                <a:solidFill>
                  <a:srgbClr val="FF0000"/>
                </a:solidFill>
              </a:rPr>
              <a:t>water</a:t>
            </a:r>
            <a:r>
              <a:rPr lang="en-GB" dirty="0" smtClean="0"/>
              <a:t> through </a:t>
            </a:r>
            <a:r>
              <a:rPr lang="en-GB" b="1" dirty="0" smtClean="0">
                <a:solidFill>
                  <a:srgbClr val="FF0000"/>
                </a:solidFill>
              </a:rPr>
              <a:t>sweat</a:t>
            </a:r>
            <a:r>
              <a:rPr lang="en-GB" dirty="0" smtClean="0"/>
              <a:t>.</a:t>
            </a:r>
          </a:p>
          <a:p>
            <a:r>
              <a:rPr lang="en-GB" dirty="0" smtClean="0"/>
              <a:t>Drinking too much water can cause </a:t>
            </a:r>
            <a:r>
              <a:rPr lang="en-GB" b="1" dirty="0" smtClean="0">
                <a:solidFill>
                  <a:srgbClr val="FF0000"/>
                </a:solidFill>
              </a:rPr>
              <a:t>water to rush into cells</a:t>
            </a:r>
            <a:r>
              <a:rPr lang="en-GB" dirty="0" smtClean="0"/>
              <a:t>, causing them to </a:t>
            </a:r>
            <a:r>
              <a:rPr lang="en-GB" b="1" dirty="0" smtClean="0">
                <a:solidFill>
                  <a:srgbClr val="FF0000"/>
                </a:solidFill>
              </a:rPr>
              <a:t>swell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This is particularly dangerous for brain cells!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Isotonic sports drinks </a:t>
            </a:r>
            <a:r>
              <a:rPr lang="en-GB" dirty="0" smtClean="0"/>
              <a:t>contains </a:t>
            </a:r>
            <a:r>
              <a:rPr lang="en-GB" b="1" dirty="0" smtClean="0">
                <a:solidFill>
                  <a:srgbClr val="FF0000"/>
                </a:solidFill>
              </a:rPr>
              <a:t>equal concentrations of solutes</a:t>
            </a:r>
            <a:r>
              <a:rPr lang="en-GB" dirty="0" smtClean="0"/>
              <a:t> as cells so does not cause water to rush into them.</a:t>
            </a:r>
            <a:endParaRPr lang="en-US" dirty="0"/>
          </a:p>
        </p:txBody>
      </p:sp>
      <p:pic>
        <p:nvPicPr>
          <p:cNvPr id="7170" name="Picture 2" descr="http://images.sportsdirect.com/images/imgzoom/76/76320412_xx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554" y="1825625"/>
            <a:ext cx="4077946" cy="4077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000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does the body regulate water?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209714" cy="4351338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</a:t>
            </a:r>
            <a:r>
              <a:rPr lang="en-GB" b="1" dirty="0" smtClean="0">
                <a:solidFill>
                  <a:srgbClr val="FF0000"/>
                </a:solidFill>
              </a:rPr>
              <a:t>kidneys</a:t>
            </a:r>
            <a:r>
              <a:rPr lang="en-GB" dirty="0" smtClean="0"/>
              <a:t> </a:t>
            </a:r>
            <a:r>
              <a:rPr lang="en-GB" dirty="0" smtClean="0"/>
              <a:t>filter the blood and regulate </a:t>
            </a:r>
            <a:r>
              <a:rPr lang="en-GB" dirty="0" smtClean="0"/>
              <a:t>the amount of water in the body.</a:t>
            </a:r>
          </a:p>
          <a:p>
            <a:endParaRPr lang="en-US" dirty="0" smtClean="0"/>
          </a:p>
          <a:p>
            <a:r>
              <a:rPr lang="en-GB" dirty="0" smtClean="0"/>
              <a:t>If there is </a:t>
            </a:r>
            <a:r>
              <a:rPr lang="en-GB" b="1" dirty="0" smtClean="0">
                <a:solidFill>
                  <a:srgbClr val="0070C0"/>
                </a:solidFill>
              </a:rPr>
              <a:t>too much water </a:t>
            </a:r>
            <a:r>
              <a:rPr lang="en-GB" dirty="0" smtClean="0"/>
              <a:t>in the bloodstream, the kidneys produce </a:t>
            </a:r>
            <a:r>
              <a:rPr lang="en-GB" b="1" dirty="0" smtClean="0">
                <a:solidFill>
                  <a:srgbClr val="0070C0"/>
                </a:solidFill>
              </a:rPr>
              <a:t>more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0070C0"/>
                </a:solidFill>
              </a:rPr>
              <a:t>urine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there is </a:t>
            </a:r>
            <a:r>
              <a:rPr lang="en-GB" b="1" dirty="0" smtClean="0">
                <a:solidFill>
                  <a:srgbClr val="00B050"/>
                </a:solidFill>
              </a:rPr>
              <a:t>too little water </a:t>
            </a:r>
            <a:r>
              <a:rPr lang="en-GB" dirty="0" smtClean="0"/>
              <a:t>in the bloodstream, the kidneys </a:t>
            </a:r>
            <a:r>
              <a:rPr lang="en-GB" b="1" dirty="0" smtClean="0">
                <a:solidFill>
                  <a:srgbClr val="00B050"/>
                </a:solidFill>
              </a:rPr>
              <a:t>reabsorb</a:t>
            </a:r>
            <a:r>
              <a:rPr lang="en-GB" dirty="0" smtClean="0"/>
              <a:t> more water back into the body and produce </a:t>
            </a:r>
            <a:r>
              <a:rPr lang="en-GB" b="1" dirty="0" smtClean="0">
                <a:solidFill>
                  <a:srgbClr val="00B050"/>
                </a:solidFill>
              </a:rPr>
              <a:t>less urine</a:t>
            </a:r>
            <a:r>
              <a:rPr lang="en-GB" dirty="0" smtClean="0"/>
              <a:t>.</a:t>
            </a:r>
          </a:p>
        </p:txBody>
      </p:sp>
      <p:pic>
        <p:nvPicPr>
          <p:cNvPr id="10242" name="Picture 2" descr="http://www.niddk.nih.gov/health-information/health-communication-programs/nkdep/identify-manage/promote-patient-self-management/lesson-builder/lesson-1/PublishingImages/NKDEP_AA_Kidney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895" y="1981616"/>
            <a:ext cx="4387920" cy="4195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56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Kidney Dialysis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about kidney dialysis and answer the summary questions.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416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509</Words>
  <Application>Microsoft Office PowerPoint</Application>
  <PresentationFormat>Widescreen</PresentationFormat>
  <Paragraphs>50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It is dangerous, potentially fatal, to drink too much water. Why do you think this is?</vt:lpstr>
      <vt:lpstr>Lesson 7 – Osmosis</vt:lpstr>
      <vt:lpstr>Diffusion and Osmosis</vt:lpstr>
      <vt:lpstr>Water moves through cell membranes</vt:lpstr>
      <vt:lpstr>Practical: Investigation of Concentration on the Mass of Plant Tissues</vt:lpstr>
      <vt:lpstr>PowerPoint Presentation</vt:lpstr>
      <vt:lpstr>Isotonic Sports Drinks</vt:lpstr>
      <vt:lpstr>How does the body regulate water?</vt:lpstr>
      <vt:lpstr>Kidney Dialysis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is dangerous, potentially fatal, to drink too much water. Why do you think this is?</dc:title>
  <dc:creator>Jessica Luu</dc:creator>
  <cp:lastModifiedBy>Jessica Luu</cp:lastModifiedBy>
  <cp:revision>19</cp:revision>
  <dcterms:created xsi:type="dcterms:W3CDTF">2015-12-31T15:31:45Z</dcterms:created>
  <dcterms:modified xsi:type="dcterms:W3CDTF">2016-01-01T13:25:08Z</dcterms:modified>
</cp:coreProperties>
</file>