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256" r:id="rId3"/>
    <p:sldId id="266" r:id="rId4"/>
    <p:sldId id="257" r:id="rId5"/>
    <p:sldId id="258" r:id="rId6"/>
    <p:sldId id="262" r:id="rId7"/>
    <p:sldId id="259" r:id="rId8"/>
    <p:sldId id="260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26" autoAdjust="0"/>
    <p:restoredTop sz="83333" autoAdjust="0"/>
  </p:normalViewPr>
  <p:slideViewPr>
    <p:cSldViewPr snapToGrid="0">
      <p:cViewPr varScale="1">
        <p:scale>
          <a:sx n="54" d="100"/>
          <a:sy n="54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5A8AC-02AB-4E27-856B-F61F6F7EA16A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C9C3F-6EA9-47D5-A658-43ED401E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9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Low to high concentration</a:t>
            </a:r>
            <a:r>
              <a:rPr lang="en-GB" baseline="0" dirty="0" smtClean="0"/>
              <a:t> diffusion would not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C9C3F-6EA9-47D5-A658-43ED401EE3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</a:t>
            </a:r>
            <a:r>
              <a:rPr lang="en-GB" baseline="0" dirty="0" smtClean="0"/>
              <a:t> use Transport in Cells Review Questions 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C9C3F-6EA9-47D5-A658-43ED401EE3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8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BA6-57D9-4EE9-8ADC-CB428A371E7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C022-2310-4B1A-AB3F-361FCE87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2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BA6-57D9-4EE9-8ADC-CB428A371E7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C022-2310-4B1A-AB3F-361FCE87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9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BA6-57D9-4EE9-8ADC-CB428A371E7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C022-2310-4B1A-AB3F-361FCE87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5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BA6-57D9-4EE9-8ADC-CB428A371E7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C022-2310-4B1A-AB3F-361FCE87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BA6-57D9-4EE9-8ADC-CB428A371E7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C022-2310-4B1A-AB3F-361FCE87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BA6-57D9-4EE9-8ADC-CB428A371E7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C022-2310-4B1A-AB3F-361FCE87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BA6-57D9-4EE9-8ADC-CB428A371E7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C022-2310-4B1A-AB3F-361FCE87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8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BA6-57D9-4EE9-8ADC-CB428A371E7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C022-2310-4B1A-AB3F-361FCE87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9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BA6-57D9-4EE9-8ADC-CB428A371E7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C022-2310-4B1A-AB3F-361FCE87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BA6-57D9-4EE9-8ADC-CB428A371E7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C022-2310-4B1A-AB3F-361FCE87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BA6-57D9-4EE9-8ADC-CB428A371E7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C022-2310-4B1A-AB3F-361FCE87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EBA6-57D9-4EE9-8ADC-CB428A371E7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AC022-2310-4B1A-AB3F-361FCE87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2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fy92hdaAH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situations would diffusion not work to transport materials into or out of the cell?</a:t>
            </a:r>
            <a:endParaRPr lang="en-US" dirty="0"/>
          </a:p>
        </p:txBody>
      </p:sp>
      <p:pic>
        <p:nvPicPr>
          <p:cNvPr id="1026" name="Picture 2" descr="http://www.indiana.edu/~phys215/lecture/lecnotes/lecgraphics/diffusio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938166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2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73088"/>
            <a:ext cx="10515600" cy="1325563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dirty="0" smtClean="0"/>
              <a:t>. From low to high concentration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Active transport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271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73088"/>
            <a:ext cx="10515600" cy="1325563"/>
          </a:xfrm>
        </p:spPr>
        <p:txBody>
          <a:bodyPr/>
          <a:lstStyle/>
          <a:p>
            <a:r>
              <a:rPr lang="en-GB" dirty="0" smtClean="0"/>
              <a:t>2. The movement of water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Osmosis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270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730885"/>
            <a:ext cx="10515600" cy="1325563"/>
          </a:xfrm>
        </p:spPr>
        <p:txBody>
          <a:bodyPr/>
          <a:lstStyle/>
          <a:p>
            <a:r>
              <a:rPr lang="en-GB" dirty="0" smtClean="0"/>
              <a:t>3. The movement of solute in the direction of the concentration gradient.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Diffusion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703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730885"/>
            <a:ext cx="10515600" cy="1325563"/>
          </a:xfrm>
        </p:spPr>
        <p:txBody>
          <a:bodyPr/>
          <a:lstStyle/>
          <a:p>
            <a:r>
              <a:rPr lang="en-GB" dirty="0" smtClean="0"/>
              <a:t>4. Causes cells to shrink or swell.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Osmosis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1412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730885"/>
            <a:ext cx="10515600" cy="1325563"/>
          </a:xfrm>
        </p:spPr>
        <p:txBody>
          <a:bodyPr/>
          <a:lstStyle/>
          <a:p>
            <a:r>
              <a:rPr lang="en-GB" dirty="0" smtClean="0"/>
              <a:t>5. How oxygen enters the bloodstream in the lungs.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Diffusion</a:t>
            </a:r>
          </a:p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089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730885"/>
            <a:ext cx="10515600" cy="1325563"/>
          </a:xfrm>
        </p:spPr>
        <p:txBody>
          <a:bodyPr/>
          <a:lstStyle/>
          <a:p>
            <a:r>
              <a:rPr lang="en-GB" dirty="0" smtClean="0"/>
              <a:t>6. The movement of solute particles AGAINST the concentration gradient.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Active Transport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347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730885"/>
            <a:ext cx="10515600" cy="1325563"/>
          </a:xfrm>
        </p:spPr>
        <p:txBody>
          <a:bodyPr/>
          <a:lstStyle/>
          <a:p>
            <a:r>
              <a:rPr lang="en-GB" dirty="0" smtClean="0"/>
              <a:t>7. What is shown in the diagram?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99856" y="3119853"/>
            <a:ext cx="4778914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Diffusion</a:t>
            </a:r>
            <a:endParaRPr lang="en-US" sz="8000" dirty="0"/>
          </a:p>
        </p:txBody>
      </p:sp>
      <p:pic>
        <p:nvPicPr>
          <p:cNvPr id="2050" name="Picture 2" descr="http://cronodon.com/images/Diffusion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98" y="205644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730885"/>
            <a:ext cx="10515600" cy="1325563"/>
          </a:xfrm>
        </p:spPr>
        <p:txBody>
          <a:bodyPr/>
          <a:lstStyle/>
          <a:p>
            <a:r>
              <a:rPr lang="en-GB" dirty="0" smtClean="0"/>
              <a:t>8. Involves a protein on the cell surface membrane.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Active Transport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974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730885"/>
            <a:ext cx="10515600" cy="1325563"/>
          </a:xfrm>
        </p:spPr>
        <p:txBody>
          <a:bodyPr/>
          <a:lstStyle/>
          <a:p>
            <a:r>
              <a:rPr lang="en-GB" dirty="0" smtClean="0"/>
              <a:t>9. When particles passively pass through the cell membrane.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Diffusion</a:t>
            </a:r>
          </a:p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2552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10. Requires energy from respiration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Active Transport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989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8 – Active Transport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Describe active transport as the movement of materials against a concentration gradient (from low to high concentration).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Explain how energy is required for active transport.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Compare and contrast diffusion, osmosis, and active transport.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9278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11. Movement of a molecule through a semi-permeable membrane from dilute solution to a concentrated solution.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Osmosis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925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616137"/>
            <a:ext cx="10515600" cy="1325563"/>
          </a:xfrm>
        </p:spPr>
        <p:txBody>
          <a:bodyPr/>
          <a:lstStyle/>
          <a:p>
            <a:r>
              <a:rPr lang="en-GB" dirty="0" smtClean="0"/>
              <a:t>12. How roots absorb mineral ions from the soil.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Active Transport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221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616137"/>
            <a:ext cx="10515600" cy="1325563"/>
          </a:xfrm>
        </p:spPr>
        <p:txBody>
          <a:bodyPr/>
          <a:lstStyle/>
          <a:p>
            <a:r>
              <a:rPr lang="en-GB" dirty="0" smtClean="0"/>
              <a:t>13. How urea is removed from blood during dialysis.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Diffusion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862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616137"/>
            <a:ext cx="10515600" cy="1325563"/>
          </a:xfrm>
        </p:spPr>
        <p:txBody>
          <a:bodyPr/>
          <a:lstStyle/>
          <a:p>
            <a:r>
              <a:rPr lang="en-GB" dirty="0" smtClean="0"/>
              <a:t>14. How glucose is absorbed into the bloodstream in the small intestine.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9000" y="2993244"/>
            <a:ext cx="7653997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Active Transport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77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616137"/>
            <a:ext cx="10515600" cy="1325563"/>
          </a:xfrm>
        </p:spPr>
        <p:txBody>
          <a:bodyPr/>
          <a:lstStyle/>
          <a:p>
            <a:r>
              <a:rPr lang="en-GB" dirty="0" smtClean="0"/>
              <a:t>15. What is shown in the diagram.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8221" y="2887927"/>
            <a:ext cx="5010341" cy="1353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Osmosis</a:t>
            </a:r>
            <a:endParaRPr lang="en-US" sz="8000" dirty="0"/>
          </a:p>
        </p:txBody>
      </p:sp>
      <p:pic>
        <p:nvPicPr>
          <p:cNvPr id="4098" name="Picture 2" descr="http://bioserv.fiu.edu/~walterm/human_online/organization_regulation/organization_and_regulation_files/image0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85" y="1941700"/>
            <a:ext cx="6486897" cy="45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1" y="400984"/>
            <a:ext cx="10515600" cy="1325563"/>
          </a:xfrm>
        </p:spPr>
        <p:txBody>
          <a:bodyPr/>
          <a:lstStyle/>
          <a:p>
            <a:r>
              <a:rPr lang="en-GB" dirty="0" smtClean="0"/>
              <a:t>16. What is shown in the diagram?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93233" y="2504183"/>
            <a:ext cx="4687612" cy="22600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8000" dirty="0" smtClean="0"/>
              <a:t>Active Transport</a:t>
            </a:r>
            <a:endParaRPr lang="en-US" sz="8000" dirty="0"/>
          </a:p>
        </p:txBody>
      </p:sp>
      <p:pic>
        <p:nvPicPr>
          <p:cNvPr id="11266" name="Picture 2" descr="http://ulsfmovie.org/images/u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21" y="1726547"/>
            <a:ext cx="4488142" cy="44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Video: 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www.youtube.com/watch?v=kfy92hdaAH0</a:t>
            </a:r>
            <a:endParaRPr lang="en-GB" dirty="0" smtClean="0"/>
          </a:p>
          <a:p>
            <a:r>
              <a:rPr lang="en-GB" dirty="0" smtClean="0"/>
              <a:t>(First 3 minutes)</a:t>
            </a:r>
          </a:p>
          <a:p>
            <a:r>
              <a:rPr lang="en-GB" dirty="0" smtClean="0"/>
              <a:t>NOTE: ATP  =  energy</a:t>
            </a:r>
          </a:p>
          <a:p>
            <a:endParaRPr lang="en-GB" dirty="0"/>
          </a:p>
          <a:p>
            <a:r>
              <a:rPr lang="en-GB" dirty="0" smtClean="0"/>
              <a:t>Watch the video and answer the following question</a:t>
            </a:r>
          </a:p>
          <a:p>
            <a:endParaRPr lang="en-GB" dirty="0"/>
          </a:p>
          <a:p>
            <a:r>
              <a:rPr lang="en-GB" dirty="0" smtClean="0"/>
              <a:t>Compare and contrast active transport with diffusion.</a:t>
            </a:r>
          </a:p>
          <a:p>
            <a:r>
              <a:rPr lang="en-GB" dirty="0" smtClean="0"/>
              <a:t>What are the similarities? What are the differences?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1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Transport (Opposite of Diffusion)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63" y="1825625"/>
            <a:ext cx="6533271" cy="4351338"/>
          </a:xfrm>
        </p:spPr>
        <p:txBody>
          <a:bodyPr/>
          <a:lstStyle/>
          <a:p>
            <a:r>
              <a:rPr lang="en-GB" dirty="0" smtClean="0"/>
              <a:t>Some materials necessary for cell function are </a:t>
            </a:r>
            <a:r>
              <a:rPr lang="en-GB" b="1" dirty="0" smtClean="0">
                <a:solidFill>
                  <a:srgbClr val="FF0000"/>
                </a:solidFill>
              </a:rPr>
              <a:t>needed in high concentrations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this case, the cell </a:t>
            </a:r>
            <a:r>
              <a:rPr lang="en-GB" b="1" dirty="0" smtClean="0">
                <a:solidFill>
                  <a:srgbClr val="FF0000"/>
                </a:solidFill>
              </a:rPr>
              <a:t>CANNOT</a:t>
            </a:r>
            <a:r>
              <a:rPr lang="en-GB" dirty="0" smtClean="0"/>
              <a:t> absorb these materials by </a:t>
            </a:r>
            <a:r>
              <a:rPr lang="en-GB" b="1" dirty="0" smtClean="0">
                <a:solidFill>
                  <a:srgbClr val="FF0000"/>
                </a:solidFill>
              </a:rPr>
              <a:t>diffusion</a:t>
            </a:r>
            <a:r>
              <a:rPr lang="en-GB" dirty="0" smtClean="0"/>
              <a:t> because it would be against the concentration gradient.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Active transport </a:t>
            </a:r>
            <a:r>
              <a:rPr lang="en-GB" dirty="0" smtClean="0"/>
              <a:t>= the movement of particles </a:t>
            </a:r>
            <a:r>
              <a:rPr lang="en-GB" dirty="0" smtClean="0">
                <a:solidFill>
                  <a:srgbClr val="FF0000"/>
                </a:solidFill>
              </a:rPr>
              <a:t>against the concentration gradient</a:t>
            </a:r>
            <a:r>
              <a:rPr lang="en-GB" dirty="0" smtClean="0"/>
              <a:t> (from </a:t>
            </a:r>
            <a:r>
              <a:rPr lang="en-GB" b="1" dirty="0" smtClean="0">
                <a:solidFill>
                  <a:srgbClr val="FF0000"/>
                </a:solidFill>
              </a:rPr>
              <a:t>low to high </a:t>
            </a:r>
            <a:r>
              <a:rPr lang="en-GB" dirty="0" smtClean="0"/>
              <a:t>concentration).</a:t>
            </a:r>
          </a:p>
        </p:txBody>
      </p:sp>
      <p:pic>
        <p:nvPicPr>
          <p:cNvPr id="5124" name="Picture 4" descr="https://pmgbiology.files.wordpress.com/2014/12/06-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07" y="2299261"/>
            <a:ext cx="5540933" cy="31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0508565" y="2664880"/>
            <a:ext cx="267286" cy="2486429"/>
          </a:xfrm>
          <a:prstGeom prst="down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06110" y="2155257"/>
            <a:ext cx="111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LOW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6110" y="5123174"/>
            <a:ext cx="111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HIGH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3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Active transport requires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76" y="1690688"/>
            <a:ext cx="6083105" cy="4561107"/>
          </a:xfrm>
        </p:spPr>
        <p:txBody>
          <a:bodyPr>
            <a:normAutofit/>
          </a:bodyPr>
          <a:lstStyle/>
          <a:p>
            <a:r>
              <a:rPr lang="en-GB" dirty="0" smtClean="0"/>
              <a:t>Cells obtain these materials through </a:t>
            </a:r>
            <a:r>
              <a:rPr lang="en-GB" b="1" dirty="0" smtClean="0">
                <a:solidFill>
                  <a:srgbClr val="FF0000"/>
                </a:solidFill>
              </a:rPr>
              <a:t>active transport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Special protein molecules </a:t>
            </a:r>
            <a:r>
              <a:rPr lang="en-GB" dirty="0" smtClean="0"/>
              <a:t>in the cell membrane “pump” materials into the cell.</a:t>
            </a:r>
          </a:p>
          <a:p>
            <a:r>
              <a:rPr lang="en-GB" dirty="0" smtClean="0"/>
              <a:t>However, active transport requires </a:t>
            </a:r>
            <a:r>
              <a:rPr lang="en-GB" b="1" dirty="0" smtClean="0">
                <a:solidFill>
                  <a:srgbClr val="FF0000"/>
                </a:solidFill>
              </a:rPr>
              <a:t>energy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energy comes from </a:t>
            </a:r>
            <a:r>
              <a:rPr lang="en-GB" b="1" dirty="0" smtClean="0">
                <a:solidFill>
                  <a:srgbClr val="FF0000"/>
                </a:solidFill>
              </a:rPr>
              <a:t>respiration</a:t>
            </a:r>
            <a:r>
              <a:rPr lang="en-GB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ww.goldiesroom.org/Multimedia/Bio_Images/06%20Transport/12%20Active%20Transpo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40" y="1880162"/>
            <a:ext cx="4696606" cy="368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64775"/>
            <a:ext cx="5562600" cy="435133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Active transport </a:t>
            </a:r>
            <a:r>
              <a:rPr lang="en-GB" dirty="0" smtClean="0"/>
              <a:t>is like rolling a stone uphill (against the gradient).</a:t>
            </a:r>
          </a:p>
          <a:p>
            <a:r>
              <a:rPr lang="en-GB" dirty="0" smtClean="0"/>
              <a:t>This requires </a:t>
            </a:r>
            <a:r>
              <a:rPr lang="en-GB" b="1" dirty="0" smtClean="0">
                <a:solidFill>
                  <a:srgbClr val="FF0000"/>
                </a:solidFill>
              </a:rPr>
              <a:t>energy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However, </a:t>
            </a:r>
            <a:r>
              <a:rPr lang="en-GB" b="1" dirty="0" smtClean="0">
                <a:solidFill>
                  <a:srgbClr val="0070C0"/>
                </a:solidFill>
              </a:rPr>
              <a:t>diffusion</a:t>
            </a:r>
            <a:r>
              <a:rPr lang="en-GB" dirty="0" smtClean="0"/>
              <a:t> is like the stone rolling downhill on it’s own. </a:t>
            </a:r>
          </a:p>
          <a:p>
            <a:r>
              <a:rPr lang="en-GB" dirty="0" smtClean="0"/>
              <a:t>This does </a:t>
            </a:r>
            <a:r>
              <a:rPr lang="en-GB" b="1" dirty="0" smtClean="0">
                <a:solidFill>
                  <a:srgbClr val="0070C0"/>
                </a:solidFill>
              </a:rPr>
              <a:t>NOT</a:t>
            </a:r>
            <a:r>
              <a:rPr lang="en-GB" dirty="0" smtClean="0"/>
              <a:t> require energy.</a:t>
            </a:r>
            <a:endParaRPr lang="en-US" dirty="0"/>
          </a:p>
        </p:txBody>
      </p:sp>
      <p:pic>
        <p:nvPicPr>
          <p:cNvPr id="1026" name="Picture 2" descr="http://www.goingthedistancefb.com/images/camu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12" y="1276985"/>
            <a:ext cx="4578588" cy="415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Transport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9305"/>
            <a:ext cx="6209714" cy="3827658"/>
          </a:xfrm>
        </p:spPr>
        <p:txBody>
          <a:bodyPr/>
          <a:lstStyle/>
          <a:p>
            <a:r>
              <a:rPr lang="en-GB" dirty="0" smtClean="0"/>
              <a:t>Roots absorb </a:t>
            </a:r>
            <a:r>
              <a:rPr lang="en-GB" b="1" dirty="0" smtClean="0">
                <a:solidFill>
                  <a:srgbClr val="0070C0"/>
                </a:solidFill>
              </a:rPr>
              <a:t>water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through </a:t>
            </a:r>
            <a:r>
              <a:rPr lang="en-GB" b="1" dirty="0" smtClean="0">
                <a:solidFill>
                  <a:srgbClr val="0070C0"/>
                </a:solidFill>
              </a:rPr>
              <a:t>osmosis</a:t>
            </a:r>
            <a:r>
              <a:rPr lang="en-GB" dirty="0" smtClean="0"/>
              <a:t>.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Active </a:t>
            </a:r>
            <a:r>
              <a:rPr lang="en-US" b="1" dirty="0">
                <a:solidFill>
                  <a:srgbClr val="FF0000"/>
                </a:solidFill>
              </a:rPr>
              <a:t>transport </a:t>
            </a:r>
            <a:r>
              <a:rPr lang="en-US" dirty="0"/>
              <a:t>allows </a:t>
            </a:r>
            <a:r>
              <a:rPr lang="en-US" b="1" dirty="0">
                <a:solidFill>
                  <a:srgbClr val="FF0000"/>
                </a:solidFill>
              </a:rPr>
              <a:t>mineral ions </a:t>
            </a:r>
            <a:r>
              <a:rPr lang="en-US" dirty="0"/>
              <a:t>to be absorbed into plant root hairs from very dilute solutions in the soil.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Plants </a:t>
            </a:r>
            <a:r>
              <a:rPr lang="en-US" dirty="0"/>
              <a:t>require ions for </a:t>
            </a:r>
            <a:r>
              <a:rPr lang="en-US" b="1" dirty="0">
                <a:solidFill>
                  <a:srgbClr val="FF0000"/>
                </a:solidFill>
              </a:rPr>
              <a:t>healthy growth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8194" name="Picture 2" descr="http://cdn.blogs.sheknows.com/gardening.sheknows.com/2011/04/plant-with-roo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r="39820"/>
          <a:stretch/>
        </p:blipFill>
        <p:spPr bwMode="auto">
          <a:xfrm>
            <a:off x="7441809" y="795337"/>
            <a:ext cx="3671667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Transport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6425"/>
            <a:ext cx="6350391" cy="4010538"/>
          </a:xfrm>
        </p:spPr>
        <p:txBody>
          <a:bodyPr/>
          <a:lstStyle/>
          <a:p>
            <a:r>
              <a:rPr lang="en-US" dirty="0"/>
              <a:t>It also allows </a:t>
            </a:r>
            <a:r>
              <a:rPr lang="en-US" b="1" dirty="0">
                <a:solidFill>
                  <a:srgbClr val="FF0000"/>
                </a:solidFill>
              </a:rPr>
              <a:t>sugar molecules </a:t>
            </a:r>
            <a:r>
              <a:rPr lang="en-US" dirty="0"/>
              <a:t>to be absorbed from lower concentrations in the </a:t>
            </a:r>
            <a:r>
              <a:rPr lang="en-US" b="1" dirty="0" smtClean="0">
                <a:solidFill>
                  <a:srgbClr val="FF0000"/>
                </a:solidFill>
              </a:rPr>
              <a:t>small intestines </a:t>
            </a:r>
            <a:r>
              <a:rPr lang="en-US" dirty="0"/>
              <a:t>into the </a:t>
            </a:r>
            <a:r>
              <a:rPr lang="en-US" b="1" dirty="0">
                <a:solidFill>
                  <a:srgbClr val="FF0000"/>
                </a:solidFill>
              </a:rPr>
              <a:t>blood</a:t>
            </a:r>
            <a:r>
              <a:rPr lang="en-US" dirty="0"/>
              <a:t> which has a higher sugar concentration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Sugar molecules are used for cell </a:t>
            </a:r>
            <a:r>
              <a:rPr lang="en-US" b="1" dirty="0">
                <a:solidFill>
                  <a:srgbClr val="FF0000"/>
                </a:solidFill>
              </a:rPr>
              <a:t>respiration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9218" name="Picture 2" descr="http://www.medfriendly.com/images/intest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78" y="1891788"/>
            <a:ext cx="3475062" cy="34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Match the phrase with one (or more) of the types of transport in cells.</a:t>
            </a:r>
          </a:p>
          <a:p>
            <a:endParaRPr lang="en-GB" dirty="0" smtClean="0"/>
          </a:p>
          <a:p>
            <a:r>
              <a:rPr lang="en-GB" dirty="0" smtClean="0"/>
              <a:t>Diffusion</a:t>
            </a:r>
          </a:p>
          <a:p>
            <a:r>
              <a:rPr lang="en-GB" dirty="0" smtClean="0"/>
              <a:t>Osmosis</a:t>
            </a:r>
          </a:p>
          <a:p>
            <a:r>
              <a:rPr lang="en-GB" dirty="0" smtClean="0"/>
              <a:t>Active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551</Words>
  <Application>Microsoft Office PowerPoint</Application>
  <PresentationFormat>Widescreen</PresentationFormat>
  <Paragraphs>85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What situations would diffusion not work to transport materials into or out of the cell?</vt:lpstr>
      <vt:lpstr>Lesson 8 – Active Transport</vt:lpstr>
      <vt:lpstr>Video: Active Transport</vt:lpstr>
      <vt:lpstr>Active Transport (Opposite of Diffusion)</vt:lpstr>
      <vt:lpstr>Active transport requires energy</vt:lpstr>
      <vt:lpstr>Analogy</vt:lpstr>
      <vt:lpstr>Active Transport at Work</vt:lpstr>
      <vt:lpstr>Active Transport at Work</vt:lpstr>
      <vt:lpstr>Quiz Time!</vt:lpstr>
      <vt:lpstr>1. From low to high concentration </vt:lpstr>
      <vt:lpstr>2. The movement of water molecules</vt:lpstr>
      <vt:lpstr>3. The movement of solute in the direction of the concentration gradient.</vt:lpstr>
      <vt:lpstr>4. Causes cells to shrink or swell.</vt:lpstr>
      <vt:lpstr>5. How oxygen enters the bloodstream in the lungs.</vt:lpstr>
      <vt:lpstr>6. The movement of solute particles AGAINST the concentration gradient.</vt:lpstr>
      <vt:lpstr>7. What is shown in the diagram?</vt:lpstr>
      <vt:lpstr>8. Involves a protein on the cell surface membrane.</vt:lpstr>
      <vt:lpstr>9. When particles passively pass through the cell membrane.</vt:lpstr>
      <vt:lpstr>10. Requires energy from respiration</vt:lpstr>
      <vt:lpstr>11. Movement of a molecule through a semi-permeable membrane from dilute solution to a concentrated solution.</vt:lpstr>
      <vt:lpstr>12. How roots absorb mineral ions from the soil.</vt:lpstr>
      <vt:lpstr>13. How urea is removed from blood during dialysis.</vt:lpstr>
      <vt:lpstr>14. How glucose is absorbed into the bloodstream in the small intestine.</vt:lpstr>
      <vt:lpstr>15. What is shown in the diagram.</vt:lpstr>
      <vt:lpstr>16. What is shown in the diagram?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 – Active Transport</dc:title>
  <dc:creator>Jessica Luu</dc:creator>
  <cp:lastModifiedBy>Jessica Luu</cp:lastModifiedBy>
  <cp:revision>16</cp:revision>
  <dcterms:created xsi:type="dcterms:W3CDTF">2015-12-31T20:54:33Z</dcterms:created>
  <dcterms:modified xsi:type="dcterms:W3CDTF">2016-01-01T13:25:11Z</dcterms:modified>
</cp:coreProperties>
</file>