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activeX/activeX1.xml" ContentType="application/vnd.ms-office.activeX+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Lst>
  <p:notesMasterIdLst>
    <p:notesMasterId r:id="rId21"/>
  </p:notesMasterIdLst>
  <p:handoutMasterIdLst>
    <p:handoutMasterId r:id="rId22"/>
  </p:handoutMasterIdLst>
  <p:sldIdLst>
    <p:sldId id="276" r:id="rId4"/>
    <p:sldId id="275" r:id="rId5"/>
    <p:sldId id="270" r:id="rId6"/>
    <p:sldId id="259" r:id="rId7"/>
    <p:sldId id="260" r:id="rId8"/>
    <p:sldId id="262" r:id="rId9"/>
    <p:sldId id="272" r:id="rId10"/>
    <p:sldId id="271" r:id="rId11"/>
    <p:sldId id="264" r:id="rId12"/>
    <p:sldId id="277" r:id="rId13"/>
    <p:sldId id="280" r:id="rId14"/>
    <p:sldId id="278" r:id="rId15"/>
    <p:sldId id="279" r:id="rId16"/>
    <p:sldId id="282" r:id="rId17"/>
    <p:sldId id="281" r:id="rId18"/>
    <p:sldId id="283" r:id="rId19"/>
    <p:sldId id="284" r:id="rId20"/>
  </p:sldIdLst>
  <p:sldSz cx="9144000" cy="6858000" type="screen4x3"/>
  <p:notesSz cx="6858000" cy="9926638"/>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849" autoAdjust="0"/>
  </p:normalViewPr>
  <p:slideViewPr>
    <p:cSldViewPr>
      <p:cViewPr varScale="1">
        <p:scale>
          <a:sx n="61" d="100"/>
          <a:sy n="61" d="100"/>
        </p:scale>
        <p:origin x="1440" y="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24579" name="Rectangle 3"/>
          <p:cNvSpPr>
            <a:spLocks noGrp="1" noChangeArrowheads="1"/>
          </p:cNvSpPr>
          <p:nvPr>
            <p:ph type="dt" sz="quarter" idx="1"/>
          </p:nvPr>
        </p:nvSpPr>
        <p:spPr bwMode="auto">
          <a:xfrm>
            <a:off x="3884613" y="0"/>
            <a:ext cx="29718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24580" name="Rectangle 4"/>
          <p:cNvSpPr>
            <a:spLocks noGrp="1" noChangeArrowheads="1"/>
          </p:cNvSpPr>
          <p:nvPr>
            <p:ph type="ftr" sz="quarter" idx="2"/>
          </p:nvPr>
        </p:nvSpPr>
        <p:spPr bwMode="auto">
          <a:xfrm>
            <a:off x="0" y="9428163"/>
            <a:ext cx="29718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24581" name="Rectangle 5"/>
          <p:cNvSpPr>
            <a:spLocks noGrp="1" noChangeArrowheads="1"/>
          </p:cNvSpPr>
          <p:nvPr>
            <p:ph type="sldNum" sz="quarter" idx="3"/>
          </p:nvPr>
        </p:nvSpPr>
        <p:spPr bwMode="auto">
          <a:xfrm>
            <a:off x="3884613" y="9428163"/>
            <a:ext cx="29718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218BEA6C-9462-4666-A6F2-D5E1C8EB9D13}" type="slidenum">
              <a:rPr lang="en-GB"/>
              <a:pPr>
                <a:defRPr/>
              </a:pPr>
              <a:t>‹#›</a:t>
            </a:fld>
            <a:endParaRPr lang="en-GB"/>
          </a:p>
        </p:txBody>
      </p:sp>
    </p:spTree>
    <p:extLst>
      <p:ext uri="{BB962C8B-B14F-4D97-AF65-F5344CB8AC3E}">
        <p14:creationId xmlns:p14="http://schemas.microsoft.com/office/powerpoint/2010/main" val="41900742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15363" name="Rectangle 3"/>
          <p:cNvSpPr>
            <a:spLocks noGrp="1" noChangeArrowheads="1"/>
          </p:cNvSpPr>
          <p:nvPr>
            <p:ph type="dt" idx="1"/>
          </p:nvPr>
        </p:nvSpPr>
        <p:spPr bwMode="auto">
          <a:xfrm>
            <a:off x="3884613" y="0"/>
            <a:ext cx="29718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14340" name="Rectangle 4"/>
          <p:cNvSpPr>
            <a:spLocks noGrp="1" noRot="1" noChangeAspect="1" noChangeArrowheads="1" noTextEdit="1"/>
          </p:cNvSpPr>
          <p:nvPr>
            <p:ph type="sldImg" idx="2"/>
          </p:nvPr>
        </p:nvSpPr>
        <p:spPr bwMode="auto">
          <a:xfrm>
            <a:off x="947738" y="744538"/>
            <a:ext cx="4964112"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365" name="Rectangle 5"/>
          <p:cNvSpPr>
            <a:spLocks noGrp="1" noChangeArrowheads="1"/>
          </p:cNvSpPr>
          <p:nvPr>
            <p:ph type="body" sz="quarter" idx="3"/>
          </p:nvPr>
        </p:nvSpPr>
        <p:spPr bwMode="auto">
          <a:xfrm>
            <a:off x="685800" y="4714875"/>
            <a:ext cx="5486400"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5366" name="Rectangle 6"/>
          <p:cNvSpPr>
            <a:spLocks noGrp="1" noChangeArrowheads="1"/>
          </p:cNvSpPr>
          <p:nvPr>
            <p:ph type="ftr" sz="quarter" idx="4"/>
          </p:nvPr>
        </p:nvSpPr>
        <p:spPr bwMode="auto">
          <a:xfrm>
            <a:off x="0" y="9428163"/>
            <a:ext cx="29718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15367" name="Rectangle 7"/>
          <p:cNvSpPr>
            <a:spLocks noGrp="1" noChangeArrowheads="1"/>
          </p:cNvSpPr>
          <p:nvPr>
            <p:ph type="sldNum" sz="quarter" idx="5"/>
          </p:nvPr>
        </p:nvSpPr>
        <p:spPr bwMode="auto">
          <a:xfrm>
            <a:off x="3884613" y="9428163"/>
            <a:ext cx="29718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86AA031F-0FB0-4235-804E-32E6529D0B76}" type="slidenum">
              <a:rPr lang="en-GB"/>
              <a:pPr>
                <a:defRPr/>
              </a:pPr>
              <a:t>‹#›</a:t>
            </a:fld>
            <a:endParaRPr lang="en-GB"/>
          </a:p>
        </p:txBody>
      </p:sp>
    </p:spTree>
    <p:extLst>
      <p:ext uri="{BB962C8B-B14F-4D97-AF65-F5344CB8AC3E}">
        <p14:creationId xmlns:p14="http://schemas.microsoft.com/office/powerpoint/2010/main" val="7325476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4D26839-3675-4644-A33D-86AC6F86F861}" type="slidenum">
              <a:rPr lang="en-GB" smtClean="0"/>
              <a:pPr eaLnBrk="1" hangingPunct="1"/>
              <a:t>7</a:t>
            </a:fld>
            <a:endParaRPr lang="en-GB"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xfrm>
            <a:off x="914400" y="4714875"/>
            <a:ext cx="5029200" cy="4467225"/>
          </a:xfrm>
          <a:noFill/>
        </p:spPr>
        <p:txBody>
          <a:bodyPr/>
          <a:lstStyle/>
          <a:p>
            <a:pPr eaLnBrk="1" hangingPunct="1"/>
            <a:r>
              <a:rPr lang="en-US" dirty="0" smtClean="0"/>
              <a:t>Extension: </a:t>
            </a:r>
          </a:p>
          <a:p>
            <a:pPr eaLnBrk="1" hangingPunct="1"/>
            <a:endParaRPr lang="en-US" dirty="0" smtClean="0"/>
          </a:p>
          <a:p>
            <a:pPr eaLnBrk="1" hangingPunct="1"/>
            <a:r>
              <a:rPr lang="en-US" dirty="0" smtClean="0"/>
              <a:t>Explain</a:t>
            </a:r>
            <a:r>
              <a:rPr lang="en-US" baseline="0" dirty="0" smtClean="0"/>
              <a:t> why the other two are NOT good examples of a balanced diet. Explain the effects on the body using </a:t>
            </a:r>
            <a:r>
              <a:rPr lang="en-US" baseline="0" smtClean="0"/>
              <a:t>scientific detail.</a:t>
            </a:r>
            <a:endParaRPr lang="en-US" smtClean="0"/>
          </a:p>
        </p:txBody>
      </p:sp>
    </p:spTree>
    <p:extLst>
      <p:ext uri="{BB962C8B-B14F-4D97-AF65-F5344CB8AC3E}">
        <p14:creationId xmlns:p14="http://schemas.microsoft.com/office/powerpoint/2010/main" val="2390771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8966D8C-B1BB-4506-B05E-DA6D2FD97EC4}" type="slidenum">
              <a:rPr lang="en-GB" smtClean="0"/>
              <a:pPr eaLnBrk="1" hangingPunct="1"/>
              <a:t>8</a:t>
            </a:fld>
            <a:endParaRPr lang="en-GB"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xfrm>
            <a:off x="914400" y="4714875"/>
            <a:ext cx="5029200" cy="4467225"/>
          </a:xfrm>
          <a:noFill/>
        </p:spPr>
        <p:txBody>
          <a:bodyPr/>
          <a:lstStyle/>
          <a:p>
            <a:pPr eaLnBrk="1" hangingPunct="1"/>
            <a:endParaRPr lang="en-US" smtClean="0"/>
          </a:p>
        </p:txBody>
      </p:sp>
    </p:spTree>
    <p:extLst>
      <p:ext uri="{BB962C8B-B14F-4D97-AF65-F5344CB8AC3E}">
        <p14:creationId xmlns:p14="http://schemas.microsoft.com/office/powerpoint/2010/main" val="1665361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6AA031F-0FB0-4235-804E-32E6529D0B76}" type="slidenum">
              <a:rPr lang="en-GB" smtClean="0"/>
              <a:pPr>
                <a:defRPr/>
              </a:pPr>
              <a:t>9</a:t>
            </a:fld>
            <a:endParaRPr lang="en-GB"/>
          </a:p>
        </p:txBody>
      </p:sp>
    </p:spTree>
    <p:extLst>
      <p:ext uri="{BB962C8B-B14F-4D97-AF65-F5344CB8AC3E}">
        <p14:creationId xmlns:p14="http://schemas.microsoft.com/office/powerpoint/2010/main" val="1535833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Information only – discussion perhaps</a:t>
            </a:r>
            <a:endParaRPr lang="en-GB" dirty="0"/>
          </a:p>
        </p:txBody>
      </p:sp>
      <p:sp>
        <p:nvSpPr>
          <p:cNvPr id="4" name="Slide Number Placeholder 3"/>
          <p:cNvSpPr>
            <a:spLocks noGrp="1"/>
          </p:cNvSpPr>
          <p:nvPr>
            <p:ph type="sldNum" sz="quarter" idx="10"/>
          </p:nvPr>
        </p:nvSpPr>
        <p:spPr/>
        <p:txBody>
          <a:bodyPr/>
          <a:lstStyle/>
          <a:p>
            <a:fld id="{C838D099-09F3-4D12-BE7E-CD1698ABEF01}"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1314757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smtClean="0"/>
              <a:t>Support the developing</a:t>
            </a:r>
            <a:r>
              <a:rPr lang="en-GB" baseline="0" dirty="0" smtClean="0"/>
              <a:t> foetus as well as the mother </a:t>
            </a:r>
          </a:p>
          <a:p>
            <a:pPr marL="228600" indent="-228600">
              <a:buAutoNum type="arabicPeriod"/>
            </a:pPr>
            <a:r>
              <a:rPr lang="en-GB" baseline="0" dirty="0" smtClean="0"/>
              <a:t>They tend to be larger and have more muscle mass which uses more energy in respiration </a:t>
            </a:r>
          </a:p>
          <a:p>
            <a:pPr marL="228600" indent="-228600">
              <a:buAutoNum type="arabicPeriod"/>
            </a:pPr>
            <a:r>
              <a:rPr lang="en-GB" dirty="0" smtClean="0"/>
              <a:t>Elderly men are less mobile/active and use less energy</a:t>
            </a:r>
          </a:p>
          <a:p>
            <a:pPr marL="228600" indent="-228600">
              <a:buAutoNum type="arabicPeriod"/>
            </a:pPr>
            <a:r>
              <a:rPr lang="en-GB" dirty="0" smtClean="0"/>
              <a:t>Elderly women are usually smaller and have less muscle mass</a:t>
            </a:r>
            <a:r>
              <a:rPr lang="en-GB" baseline="0" dirty="0" smtClean="0"/>
              <a:t> therefore lower energy demands </a:t>
            </a:r>
            <a:endParaRPr lang="en-GB" dirty="0"/>
          </a:p>
        </p:txBody>
      </p:sp>
      <p:sp>
        <p:nvSpPr>
          <p:cNvPr id="4" name="Slide Number Placeholder 3"/>
          <p:cNvSpPr>
            <a:spLocks noGrp="1"/>
          </p:cNvSpPr>
          <p:nvPr>
            <p:ph type="sldNum" sz="quarter" idx="10"/>
          </p:nvPr>
        </p:nvSpPr>
        <p:spPr/>
        <p:txBody>
          <a:bodyPr/>
          <a:lstStyle/>
          <a:p>
            <a:fld id="{C838D099-09F3-4D12-BE7E-CD1698ABEF01}"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3543151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27CD742-9268-491F-B7A2-BC2B693DD89A}" type="slidenum">
              <a:rPr lang="en-GB"/>
              <a:pPr>
                <a:defRPr/>
              </a:pPr>
              <a:t>‹#›</a:t>
            </a:fld>
            <a:endParaRPr lang="en-GB"/>
          </a:p>
        </p:txBody>
      </p:sp>
    </p:spTree>
    <p:extLst>
      <p:ext uri="{BB962C8B-B14F-4D97-AF65-F5344CB8AC3E}">
        <p14:creationId xmlns:p14="http://schemas.microsoft.com/office/powerpoint/2010/main" val="1842601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9974C8B-1153-4372-A6CB-06FF44AFAF74}" type="slidenum">
              <a:rPr lang="en-GB"/>
              <a:pPr>
                <a:defRPr/>
              </a:pPr>
              <a:t>‹#›</a:t>
            </a:fld>
            <a:endParaRPr lang="en-GB"/>
          </a:p>
        </p:txBody>
      </p:sp>
    </p:spTree>
    <p:extLst>
      <p:ext uri="{BB962C8B-B14F-4D97-AF65-F5344CB8AC3E}">
        <p14:creationId xmlns:p14="http://schemas.microsoft.com/office/powerpoint/2010/main" val="194599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027368E-3A87-4D75-8520-0760B23156DF}" type="slidenum">
              <a:rPr lang="en-GB"/>
              <a:pPr>
                <a:defRPr/>
              </a:pPr>
              <a:t>‹#›</a:t>
            </a:fld>
            <a:endParaRPr lang="en-GB"/>
          </a:p>
        </p:txBody>
      </p:sp>
    </p:spTree>
    <p:extLst>
      <p:ext uri="{BB962C8B-B14F-4D97-AF65-F5344CB8AC3E}">
        <p14:creationId xmlns:p14="http://schemas.microsoft.com/office/powerpoint/2010/main" val="703132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5575289E-6281-4652-9F32-FEF8E29E632B}" type="slidenum">
              <a:rPr lang="en-GB"/>
              <a:pPr>
                <a:defRPr/>
              </a:pPr>
              <a:t>‹#›</a:t>
            </a:fld>
            <a:endParaRPr lang="en-GB"/>
          </a:p>
        </p:txBody>
      </p:sp>
    </p:spTree>
    <p:extLst>
      <p:ext uri="{BB962C8B-B14F-4D97-AF65-F5344CB8AC3E}">
        <p14:creationId xmlns:p14="http://schemas.microsoft.com/office/powerpoint/2010/main" val="13452638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3DF4565-9156-4216-90B5-C8AE4AAEB123}" type="datetimeFigureOut">
              <a:rPr lang="en-GB" smtClean="0">
                <a:solidFill>
                  <a:prstClr val="black">
                    <a:tint val="75000"/>
                  </a:prstClr>
                </a:solidFill>
              </a:rPr>
              <a:pPr/>
              <a:t>16/09/2015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7152335-B71F-4D4F-99C1-643850BDA49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262339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3DF4565-9156-4216-90B5-C8AE4AAEB123}" type="datetimeFigureOut">
              <a:rPr lang="en-GB" smtClean="0">
                <a:solidFill>
                  <a:prstClr val="black">
                    <a:tint val="75000"/>
                  </a:prstClr>
                </a:solidFill>
              </a:rPr>
              <a:pPr/>
              <a:t>16/09/2015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7152335-B71F-4D4F-99C1-643850BDA49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78494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DF4565-9156-4216-90B5-C8AE4AAEB123}" type="datetimeFigureOut">
              <a:rPr lang="en-GB" smtClean="0">
                <a:solidFill>
                  <a:prstClr val="black">
                    <a:tint val="75000"/>
                  </a:prstClr>
                </a:solidFill>
              </a:rPr>
              <a:pPr/>
              <a:t>16/09/2015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7152335-B71F-4D4F-99C1-643850BDA49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053631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3DF4565-9156-4216-90B5-C8AE4AAEB123}" type="datetimeFigureOut">
              <a:rPr lang="en-GB" smtClean="0">
                <a:solidFill>
                  <a:prstClr val="black">
                    <a:tint val="75000"/>
                  </a:prstClr>
                </a:solidFill>
              </a:rPr>
              <a:pPr/>
              <a:t>16/09/2015</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7152335-B71F-4D4F-99C1-643850BDA49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419655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3DF4565-9156-4216-90B5-C8AE4AAEB123}" type="datetimeFigureOut">
              <a:rPr lang="en-GB" smtClean="0">
                <a:solidFill>
                  <a:prstClr val="black">
                    <a:tint val="75000"/>
                  </a:prstClr>
                </a:solidFill>
              </a:rPr>
              <a:pPr/>
              <a:t>16/09/2015</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7152335-B71F-4D4F-99C1-643850BDA49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4604576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3DF4565-9156-4216-90B5-C8AE4AAEB123}" type="datetimeFigureOut">
              <a:rPr lang="en-GB" smtClean="0">
                <a:solidFill>
                  <a:prstClr val="black">
                    <a:tint val="75000"/>
                  </a:prstClr>
                </a:solidFill>
              </a:rPr>
              <a:pPr/>
              <a:t>16/09/2015</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7152335-B71F-4D4F-99C1-643850BDA49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271633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DF4565-9156-4216-90B5-C8AE4AAEB123}" type="datetimeFigureOut">
              <a:rPr lang="en-GB" smtClean="0">
                <a:solidFill>
                  <a:prstClr val="black">
                    <a:tint val="75000"/>
                  </a:prstClr>
                </a:solidFill>
              </a:rPr>
              <a:pPr/>
              <a:t>16/09/2015</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7152335-B71F-4D4F-99C1-643850BDA49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979848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D2415DD-AE58-4875-829D-DD966A8FF8A6}" type="slidenum">
              <a:rPr lang="en-GB"/>
              <a:pPr>
                <a:defRPr/>
              </a:pPr>
              <a:t>‹#›</a:t>
            </a:fld>
            <a:endParaRPr lang="en-GB"/>
          </a:p>
        </p:txBody>
      </p:sp>
    </p:spTree>
    <p:extLst>
      <p:ext uri="{BB962C8B-B14F-4D97-AF65-F5344CB8AC3E}">
        <p14:creationId xmlns:p14="http://schemas.microsoft.com/office/powerpoint/2010/main" val="4050057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DF4565-9156-4216-90B5-C8AE4AAEB123}" type="datetimeFigureOut">
              <a:rPr lang="en-GB" smtClean="0">
                <a:solidFill>
                  <a:prstClr val="black">
                    <a:tint val="75000"/>
                  </a:prstClr>
                </a:solidFill>
              </a:rPr>
              <a:pPr/>
              <a:t>16/09/2015</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7152335-B71F-4D4F-99C1-643850BDA49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7874724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DF4565-9156-4216-90B5-C8AE4AAEB123}" type="datetimeFigureOut">
              <a:rPr lang="en-GB" smtClean="0">
                <a:solidFill>
                  <a:prstClr val="black">
                    <a:tint val="75000"/>
                  </a:prstClr>
                </a:solidFill>
              </a:rPr>
              <a:pPr/>
              <a:t>16/09/2015</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7152335-B71F-4D4F-99C1-643850BDA49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9639173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3DF4565-9156-4216-90B5-C8AE4AAEB123}" type="datetimeFigureOut">
              <a:rPr lang="en-GB" smtClean="0">
                <a:solidFill>
                  <a:prstClr val="black">
                    <a:tint val="75000"/>
                  </a:prstClr>
                </a:solidFill>
              </a:rPr>
              <a:pPr/>
              <a:t>16/09/2015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7152335-B71F-4D4F-99C1-643850BDA49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3785366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3DF4565-9156-4216-90B5-C8AE4AAEB123}" type="datetimeFigureOut">
              <a:rPr lang="en-GB" smtClean="0">
                <a:solidFill>
                  <a:prstClr val="black">
                    <a:tint val="75000"/>
                  </a:prstClr>
                </a:solidFill>
              </a:rPr>
              <a:pPr/>
              <a:t>16/09/2015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7152335-B71F-4D4F-99C1-643850BDA49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1465878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3DF4565-9156-4216-90B5-C8AE4AAEB123}" type="datetimeFigureOut">
              <a:rPr lang="en-GB" smtClean="0">
                <a:solidFill>
                  <a:prstClr val="black">
                    <a:tint val="75000"/>
                  </a:prstClr>
                </a:solidFill>
              </a:rPr>
              <a:pPr/>
              <a:t>16/09/2015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7152335-B71F-4D4F-99C1-643850BDA49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4906304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3DF4565-9156-4216-90B5-C8AE4AAEB123}" type="datetimeFigureOut">
              <a:rPr lang="en-GB" smtClean="0">
                <a:solidFill>
                  <a:prstClr val="black">
                    <a:tint val="75000"/>
                  </a:prstClr>
                </a:solidFill>
              </a:rPr>
              <a:pPr/>
              <a:t>16/09/2015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7152335-B71F-4D4F-99C1-643850BDA49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4549497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DF4565-9156-4216-90B5-C8AE4AAEB123}" type="datetimeFigureOut">
              <a:rPr lang="en-GB" smtClean="0">
                <a:solidFill>
                  <a:prstClr val="black">
                    <a:tint val="75000"/>
                  </a:prstClr>
                </a:solidFill>
              </a:rPr>
              <a:pPr/>
              <a:t>16/09/2015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7152335-B71F-4D4F-99C1-643850BDA49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3404734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3DF4565-9156-4216-90B5-C8AE4AAEB123}" type="datetimeFigureOut">
              <a:rPr lang="en-GB" smtClean="0">
                <a:solidFill>
                  <a:prstClr val="black">
                    <a:tint val="75000"/>
                  </a:prstClr>
                </a:solidFill>
              </a:rPr>
              <a:pPr/>
              <a:t>16/09/2015</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7152335-B71F-4D4F-99C1-643850BDA49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0716569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3DF4565-9156-4216-90B5-C8AE4AAEB123}" type="datetimeFigureOut">
              <a:rPr lang="en-GB" smtClean="0">
                <a:solidFill>
                  <a:prstClr val="black">
                    <a:tint val="75000"/>
                  </a:prstClr>
                </a:solidFill>
              </a:rPr>
              <a:pPr/>
              <a:t>16/09/2015</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7152335-B71F-4D4F-99C1-643850BDA49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15681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3DF4565-9156-4216-90B5-C8AE4AAEB123}" type="datetimeFigureOut">
              <a:rPr lang="en-GB" smtClean="0">
                <a:solidFill>
                  <a:prstClr val="black">
                    <a:tint val="75000"/>
                  </a:prstClr>
                </a:solidFill>
              </a:rPr>
              <a:pPr/>
              <a:t>16/09/2015</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7152335-B71F-4D4F-99C1-643850BDA49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300345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0E8331F-2A4B-4131-BF7F-538681A2B3AD}" type="slidenum">
              <a:rPr lang="en-GB"/>
              <a:pPr>
                <a:defRPr/>
              </a:pPr>
              <a:t>‹#›</a:t>
            </a:fld>
            <a:endParaRPr lang="en-GB"/>
          </a:p>
        </p:txBody>
      </p:sp>
    </p:spTree>
    <p:extLst>
      <p:ext uri="{BB962C8B-B14F-4D97-AF65-F5344CB8AC3E}">
        <p14:creationId xmlns:p14="http://schemas.microsoft.com/office/powerpoint/2010/main" val="10664446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DF4565-9156-4216-90B5-C8AE4AAEB123}" type="datetimeFigureOut">
              <a:rPr lang="en-GB" smtClean="0">
                <a:solidFill>
                  <a:prstClr val="black">
                    <a:tint val="75000"/>
                  </a:prstClr>
                </a:solidFill>
              </a:rPr>
              <a:pPr/>
              <a:t>16/09/2015</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7152335-B71F-4D4F-99C1-643850BDA49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9680248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DF4565-9156-4216-90B5-C8AE4AAEB123}" type="datetimeFigureOut">
              <a:rPr lang="en-GB" smtClean="0">
                <a:solidFill>
                  <a:prstClr val="black">
                    <a:tint val="75000"/>
                  </a:prstClr>
                </a:solidFill>
              </a:rPr>
              <a:pPr/>
              <a:t>16/09/2015</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7152335-B71F-4D4F-99C1-643850BDA49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5405099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DF4565-9156-4216-90B5-C8AE4AAEB123}" type="datetimeFigureOut">
              <a:rPr lang="en-GB" smtClean="0">
                <a:solidFill>
                  <a:prstClr val="black">
                    <a:tint val="75000"/>
                  </a:prstClr>
                </a:solidFill>
              </a:rPr>
              <a:pPr/>
              <a:t>16/09/2015</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7152335-B71F-4D4F-99C1-643850BDA49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9969282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3DF4565-9156-4216-90B5-C8AE4AAEB123}" type="datetimeFigureOut">
              <a:rPr lang="en-GB" smtClean="0">
                <a:solidFill>
                  <a:prstClr val="black">
                    <a:tint val="75000"/>
                  </a:prstClr>
                </a:solidFill>
              </a:rPr>
              <a:pPr/>
              <a:t>16/09/2015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7152335-B71F-4D4F-99C1-643850BDA49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9954363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3DF4565-9156-4216-90B5-C8AE4AAEB123}" type="datetimeFigureOut">
              <a:rPr lang="en-GB" smtClean="0">
                <a:solidFill>
                  <a:prstClr val="black">
                    <a:tint val="75000"/>
                  </a:prstClr>
                </a:solidFill>
              </a:rPr>
              <a:pPr/>
              <a:t>16/09/2015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7152335-B71F-4D4F-99C1-643850BDA49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071366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106DAB8-9712-425F-8E47-287B5947FD56}" type="slidenum">
              <a:rPr lang="en-GB"/>
              <a:pPr>
                <a:defRPr/>
              </a:pPr>
              <a:t>‹#›</a:t>
            </a:fld>
            <a:endParaRPr lang="en-GB"/>
          </a:p>
        </p:txBody>
      </p:sp>
    </p:spTree>
    <p:extLst>
      <p:ext uri="{BB962C8B-B14F-4D97-AF65-F5344CB8AC3E}">
        <p14:creationId xmlns:p14="http://schemas.microsoft.com/office/powerpoint/2010/main" val="711127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0FD789C6-FFDF-4A53-9F2B-2F4C4BE92DEC}" type="slidenum">
              <a:rPr lang="en-GB"/>
              <a:pPr>
                <a:defRPr/>
              </a:pPr>
              <a:t>‹#›</a:t>
            </a:fld>
            <a:endParaRPr lang="en-GB"/>
          </a:p>
        </p:txBody>
      </p:sp>
    </p:spTree>
    <p:extLst>
      <p:ext uri="{BB962C8B-B14F-4D97-AF65-F5344CB8AC3E}">
        <p14:creationId xmlns:p14="http://schemas.microsoft.com/office/powerpoint/2010/main" val="1778773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193E2E2A-B33C-492C-B4D6-DE95F7FF9132}" type="slidenum">
              <a:rPr lang="en-GB"/>
              <a:pPr>
                <a:defRPr/>
              </a:pPr>
              <a:t>‹#›</a:t>
            </a:fld>
            <a:endParaRPr lang="en-GB"/>
          </a:p>
        </p:txBody>
      </p:sp>
    </p:spTree>
    <p:extLst>
      <p:ext uri="{BB962C8B-B14F-4D97-AF65-F5344CB8AC3E}">
        <p14:creationId xmlns:p14="http://schemas.microsoft.com/office/powerpoint/2010/main" val="1262676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6A406A79-08F0-4B18-9D83-69D574D292E8}" type="slidenum">
              <a:rPr lang="en-GB"/>
              <a:pPr>
                <a:defRPr/>
              </a:pPr>
              <a:t>‹#›</a:t>
            </a:fld>
            <a:endParaRPr lang="en-GB"/>
          </a:p>
        </p:txBody>
      </p:sp>
    </p:spTree>
    <p:extLst>
      <p:ext uri="{BB962C8B-B14F-4D97-AF65-F5344CB8AC3E}">
        <p14:creationId xmlns:p14="http://schemas.microsoft.com/office/powerpoint/2010/main" val="4255654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9F21FE5-DB85-499F-BE15-6CD6D33602F9}" type="slidenum">
              <a:rPr lang="en-GB"/>
              <a:pPr>
                <a:defRPr/>
              </a:pPr>
              <a:t>‹#›</a:t>
            </a:fld>
            <a:endParaRPr lang="en-GB"/>
          </a:p>
        </p:txBody>
      </p:sp>
    </p:spTree>
    <p:extLst>
      <p:ext uri="{BB962C8B-B14F-4D97-AF65-F5344CB8AC3E}">
        <p14:creationId xmlns:p14="http://schemas.microsoft.com/office/powerpoint/2010/main" val="3119171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8CBF509-B5CD-4654-8B0E-A7392798C53C}" type="slidenum">
              <a:rPr lang="en-GB"/>
              <a:pPr>
                <a:defRPr/>
              </a:pPr>
              <a:t>‹#›</a:t>
            </a:fld>
            <a:endParaRPr lang="en-GB"/>
          </a:p>
        </p:txBody>
      </p:sp>
    </p:spTree>
    <p:extLst>
      <p:ext uri="{BB962C8B-B14F-4D97-AF65-F5344CB8AC3E}">
        <p14:creationId xmlns:p14="http://schemas.microsoft.com/office/powerpoint/2010/main" val="2536743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488749A9-3009-413D-811B-081460D71847}"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omic Sans MS" pitchFamily="66" charset="0"/>
          <a:cs typeface="Arial" charset="0"/>
        </a:defRPr>
      </a:lvl2pPr>
      <a:lvl3pPr algn="ctr" rtl="0" eaLnBrk="0" fontAlgn="base" hangingPunct="0">
        <a:spcBef>
          <a:spcPct val="0"/>
        </a:spcBef>
        <a:spcAft>
          <a:spcPct val="0"/>
        </a:spcAft>
        <a:defRPr sz="4400">
          <a:solidFill>
            <a:schemeClr val="tx2"/>
          </a:solidFill>
          <a:latin typeface="Comic Sans MS" pitchFamily="66" charset="0"/>
          <a:cs typeface="Arial" charset="0"/>
        </a:defRPr>
      </a:lvl3pPr>
      <a:lvl4pPr algn="ctr" rtl="0" eaLnBrk="0" fontAlgn="base" hangingPunct="0">
        <a:spcBef>
          <a:spcPct val="0"/>
        </a:spcBef>
        <a:spcAft>
          <a:spcPct val="0"/>
        </a:spcAft>
        <a:defRPr sz="4400">
          <a:solidFill>
            <a:schemeClr val="tx2"/>
          </a:solidFill>
          <a:latin typeface="Comic Sans MS" pitchFamily="66" charset="0"/>
          <a:cs typeface="Arial" charset="0"/>
        </a:defRPr>
      </a:lvl4pPr>
      <a:lvl5pPr algn="ctr" rtl="0" eaLnBrk="0" fontAlgn="base" hangingPunct="0">
        <a:spcBef>
          <a:spcPct val="0"/>
        </a:spcBef>
        <a:spcAft>
          <a:spcPct val="0"/>
        </a:spcAft>
        <a:defRPr sz="4400">
          <a:solidFill>
            <a:schemeClr val="tx2"/>
          </a:solidFill>
          <a:latin typeface="Comic Sans MS" pitchFamily="66" charset="0"/>
          <a:cs typeface="Arial" charset="0"/>
        </a:defRPr>
      </a:lvl5pPr>
      <a:lvl6pPr marL="457200" algn="ctr" rtl="0" fontAlgn="base">
        <a:spcBef>
          <a:spcPct val="0"/>
        </a:spcBef>
        <a:spcAft>
          <a:spcPct val="0"/>
        </a:spcAft>
        <a:defRPr sz="4400">
          <a:solidFill>
            <a:schemeClr val="tx2"/>
          </a:solidFill>
          <a:latin typeface="Comic Sans MS" pitchFamily="66" charset="0"/>
          <a:cs typeface="Arial" charset="0"/>
        </a:defRPr>
      </a:lvl6pPr>
      <a:lvl7pPr marL="914400" algn="ctr" rtl="0" fontAlgn="base">
        <a:spcBef>
          <a:spcPct val="0"/>
        </a:spcBef>
        <a:spcAft>
          <a:spcPct val="0"/>
        </a:spcAft>
        <a:defRPr sz="4400">
          <a:solidFill>
            <a:schemeClr val="tx2"/>
          </a:solidFill>
          <a:latin typeface="Comic Sans MS" pitchFamily="66" charset="0"/>
          <a:cs typeface="Arial" charset="0"/>
        </a:defRPr>
      </a:lvl7pPr>
      <a:lvl8pPr marL="1371600" algn="ctr" rtl="0" fontAlgn="base">
        <a:spcBef>
          <a:spcPct val="0"/>
        </a:spcBef>
        <a:spcAft>
          <a:spcPct val="0"/>
        </a:spcAft>
        <a:defRPr sz="4400">
          <a:solidFill>
            <a:schemeClr val="tx2"/>
          </a:solidFill>
          <a:latin typeface="Comic Sans MS" pitchFamily="66" charset="0"/>
          <a:cs typeface="Arial" charset="0"/>
        </a:defRPr>
      </a:lvl8pPr>
      <a:lvl9pPr marL="1828800" algn="ctr" rtl="0" fontAlgn="base">
        <a:spcBef>
          <a:spcPct val="0"/>
        </a:spcBef>
        <a:spcAft>
          <a:spcPct val="0"/>
        </a:spcAft>
        <a:defRPr sz="4400">
          <a:solidFill>
            <a:schemeClr val="tx2"/>
          </a:solidFill>
          <a:latin typeface="Comic Sans MS" pitchFamily="66" charset="0"/>
          <a:cs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400">
          <a:solidFill>
            <a:schemeClr val="tx1"/>
          </a:solidFill>
          <a:latin typeface="+mn-lt"/>
          <a:cs typeface="+mn-cs"/>
        </a:defRPr>
      </a:lvl4pPr>
      <a:lvl5pPr marL="2057400" indent="-228600" algn="l" rtl="0" eaLnBrk="0" fontAlgn="base" hangingPunct="0">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F3DF4565-9156-4216-90B5-C8AE4AAEB123}" type="datetimeFigureOut">
              <a:rPr lang="en-GB" smtClean="0">
                <a:solidFill>
                  <a:prstClr val="black">
                    <a:tint val="75000"/>
                  </a:prstClr>
                </a:solidFill>
                <a:latin typeface="Calibri"/>
                <a:cs typeface="+mn-cs"/>
              </a:rPr>
              <a:pPr fontAlgn="auto">
                <a:spcBef>
                  <a:spcPts val="0"/>
                </a:spcBef>
                <a:spcAft>
                  <a:spcPts val="0"/>
                </a:spcAft>
              </a:pPr>
              <a:t>16/09/2015</a:t>
            </a:fld>
            <a:endParaRPr lang="en-GB"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7152335-B71F-4D4F-99C1-643850BDA497}" type="slidenum">
              <a:rPr lang="en-GB" smtClean="0">
                <a:solidFill>
                  <a:prstClr val="black">
                    <a:tint val="75000"/>
                  </a:prstClr>
                </a:solidFill>
                <a:latin typeface="Calibri"/>
                <a:cs typeface="+mn-cs"/>
              </a:rPr>
              <a:pPr fontAlgn="auto">
                <a:spcBef>
                  <a:spcPts val="0"/>
                </a:spcBef>
                <a:spcAft>
                  <a:spcPts val="0"/>
                </a:spcAft>
              </a:pPr>
              <a:t>‹#›</a:t>
            </a:fld>
            <a:endParaRPr lang="en-GB" dirty="0">
              <a:solidFill>
                <a:prstClr val="black">
                  <a:tint val="75000"/>
                </a:prstClr>
              </a:solidFill>
              <a:latin typeface="Calibri"/>
              <a:cs typeface="+mn-cs"/>
            </a:endParaRPr>
          </a:p>
        </p:txBody>
      </p:sp>
    </p:spTree>
    <p:extLst>
      <p:ext uri="{BB962C8B-B14F-4D97-AF65-F5344CB8AC3E}">
        <p14:creationId xmlns:p14="http://schemas.microsoft.com/office/powerpoint/2010/main" val="112934503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F3DF4565-9156-4216-90B5-C8AE4AAEB123}" type="datetimeFigureOut">
              <a:rPr lang="en-GB" smtClean="0">
                <a:solidFill>
                  <a:prstClr val="black">
                    <a:tint val="75000"/>
                  </a:prstClr>
                </a:solidFill>
                <a:latin typeface="Calibri"/>
                <a:cs typeface="+mn-cs"/>
              </a:rPr>
              <a:pPr fontAlgn="auto">
                <a:spcBef>
                  <a:spcPts val="0"/>
                </a:spcBef>
                <a:spcAft>
                  <a:spcPts val="0"/>
                </a:spcAft>
              </a:pPr>
              <a:t>16/09/2015</a:t>
            </a:fld>
            <a:endParaRPr lang="en-GB"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7152335-B71F-4D4F-99C1-643850BDA497}" type="slidenum">
              <a:rPr lang="en-GB" smtClean="0">
                <a:solidFill>
                  <a:prstClr val="black">
                    <a:tint val="75000"/>
                  </a:prstClr>
                </a:solidFill>
                <a:latin typeface="Calibri"/>
                <a:cs typeface="+mn-cs"/>
              </a:rPr>
              <a:pPr fontAlgn="auto">
                <a:spcBef>
                  <a:spcPts val="0"/>
                </a:spcBef>
                <a:spcAft>
                  <a:spcPts val="0"/>
                </a:spcAft>
              </a:pPr>
              <a:t>‹#›</a:t>
            </a:fld>
            <a:endParaRPr lang="en-GB" dirty="0">
              <a:solidFill>
                <a:prstClr val="black">
                  <a:tint val="75000"/>
                </a:prstClr>
              </a:solidFill>
              <a:latin typeface="Calibri"/>
              <a:cs typeface="+mn-cs"/>
            </a:endParaRPr>
          </a:p>
        </p:txBody>
      </p:sp>
    </p:spTree>
    <p:extLst>
      <p:ext uri="{BB962C8B-B14F-4D97-AF65-F5344CB8AC3E}">
        <p14:creationId xmlns:p14="http://schemas.microsoft.com/office/powerpoint/2010/main" val="223168223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nutritionvalue.org/" TargetMode="Externa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hyperlink" Target="http://www.brainpop.com/health/nutrition/nutritio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10.wmf"/><Relationship Id="rId4"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GB" smtClean="0"/>
              <a:t>Why are some foods healthier than others?</a:t>
            </a:r>
          </a:p>
        </p:txBody>
      </p:sp>
      <p:pic>
        <p:nvPicPr>
          <p:cNvPr id="3075" name="Picture 1" descr="http://orewa.org/wp-content/uploads/2013/12/pictures-of-healthy-food-and-junk-food-700x418.jpg"/>
          <p:cNvPicPr>
            <a:picLocks noChangeAspect="1" noChangeArrowheads="1"/>
          </p:cNvPicPr>
          <p:nvPr/>
        </p:nvPicPr>
        <p:blipFill>
          <a:blip r:embed="rId2">
            <a:extLst>
              <a:ext uri="{28A0092B-C50C-407E-A947-70E740481C1C}">
                <a14:useLocalDpi xmlns:a14="http://schemas.microsoft.com/office/drawing/2010/main" val="0"/>
              </a:ext>
            </a:extLst>
          </a:blip>
          <a:srcRect t="22189"/>
          <a:stretch>
            <a:fillRect/>
          </a:stretch>
        </p:blipFill>
        <p:spPr bwMode="auto">
          <a:xfrm>
            <a:off x="34925" y="2068513"/>
            <a:ext cx="9074150"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29803"/>
            <a:ext cx="8229600" cy="5851525"/>
          </a:xfrm>
        </p:spPr>
        <p:txBody>
          <a:bodyPr/>
          <a:lstStyle/>
          <a:p>
            <a:pPr marL="0" indent="0">
              <a:buNone/>
            </a:pPr>
            <a:r>
              <a:rPr lang="en-GB" sz="4000" dirty="0"/>
              <a:t>	</a:t>
            </a:r>
            <a:r>
              <a:rPr lang="en-GB" sz="4000" dirty="0" smtClean="0"/>
              <a:t>HW: Writing Task</a:t>
            </a:r>
          </a:p>
          <a:p>
            <a:endParaRPr lang="en-GB" sz="4000" dirty="0"/>
          </a:p>
          <a:p>
            <a:pPr marL="0" indent="0">
              <a:buNone/>
            </a:pPr>
            <a:r>
              <a:rPr lang="en-GB" sz="4000" dirty="0" smtClean="0"/>
              <a:t>Draw a balanced meal and explain why it is balanced.</a:t>
            </a:r>
            <a:endParaRPr lang="en-GB" sz="4000" dirty="0" smtClean="0"/>
          </a:p>
          <a:p>
            <a:endParaRPr lang="en-GB" sz="3200" dirty="0"/>
          </a:p>
          <a:p>
            <a:endParaRPr lang="en-US" sz="32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260648"/>
            <a:ext cx="1201016" cy="1207113"/>
          </a:xfrm>
          <a:prstGeom prst="rect">
            <a:avLst/>
          </a:prstGeom>
        </p:spPr>
      </p:pic>
    </p:spTree>
    <p:extLst>
      <p:ext uri="{BB962C8B-B14F-4D97-AF65-F5344CB8AC3E}">
        <p14:creationId xmlns:p14="http://schemas.microsoft.com/office/powerpoint/2010/main" val="8074387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the following does"/>
          <p:cNvPicPr>
            <a:picLocks noChangeAspect="1" noChangeArrowheads="1"/>
          </p:cNvPicPr>
          <p:nvPr/>
        </p:nvPicPr>
        <p:blipFill>
          <a:blip r:embed="rId2">
            <a:extLst>
              <a:ext uri="{28A0092B-C50C-407E-A947-70E740481C1C}">
                <a14:useLocalDpi xmlns:a14="http://schemas.microsoft.com/office/drawing/2010/main" val="0"/>
              </a:ext>
            </a:extLst>
          </a:blip>
          <a:srcRect l="3822" t="13493" r="35707" b="5778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203848" y="1556792"/>
            <a:ext cx="1512168" cy="46805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51520" y="212447"/>
            <a:ext cx="8640960" cy="1200329"/>
          </a:xfrm>
          <a:prstGeom prst="rect">
            <a:avLst/>
          </a:prstGeom>
          <a:solidFill>
            <a:schemeClr val="bg1"/>
          </a:solidFill>
        </p:spPr>
        <p:txBody>
          <a:bodyPr wrap="square" rtlCol="0">
            <a:spAutoFit/>
          </a:bodyPr>
          <a:lstStyle/>
          <a:p>
            <a:pPr algn="ctr"/>
            <a:r>
              <a:rPr lang="en-GB" sz="3600" dirty="0" smtClean="0"/>
              <a:t>Energy is </a:t>
            </a:r>
            <a:r>
              <a:rPr lang="en-GB" sz="3600" b="1" dirty="0" smtClean="0">
                <a:solidFill>
                  <a:srgbClr val="FF0000"/>
                </a:solidFill>
              </a:rPr>
              <a:t>NOT</a:t>
            </a:r>
            <a:r>
              <a:rPr lang="en-GB" sz="3600" dirty="0" smtClean="0"/>
              <a:t> a nutrient. </a:t>
            </a:r>
          </a:p>
          <a:p>
            <a:pPr algn="ctr"/>
            <a:endParaRPr lang="en-US" sz="3600" dirty="0"/>
          </a:p>
        </p:txBody>
      </p:sp>
      <p:sp>
        <p:nvSpPr>
          <p:cNvPr id="6" name="Rectangle 5"/>
          <p:cNvSpPr/>
          <p:nvPr/>
        </p:nvSpPr>
        <p:spPr>
          <a:xfrm>
            <a:off x="251520" y="1556792"/>
            <a:ext cx="1512168" cy="46805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0" y="2420888"/>
            <a:ext cx="1475656" cy="5040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915816" y="2420888"/>
            <a:ext cx="1475656" cy="5040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3046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Energy</a:t>
            </a:r>
            <a:endParaRPr lang="en-US" dirty="0"/>
          </a:p>
        </p:txBody>
      </p:sp>
      <p:sp>
        <p:nvSpPr>
          <p:cNvPr id="3" name="Content Placeholder 2"/>
          <p:cNvSpPr>
            <a:spLocks noGrp="1"/>
          </p:cNvSpPr>
          <p:nvPr>
            <p:ph idx="1"/>
          </p:nvPr>
        </p:nvSpPr>
        <p:spPr/>
        <p:txBody>
          <a:bodyPr/>
          <a:lstStyle/>
          <a:p>
            <a:r>
              <a:rPr lang="en-GB" sz="3600" dirty="0" smtClean="0"/>
              <a:t>Food </a:t>
            </a:r>
            <a:r>
              <a:rPr lang="en-GB" sz="3600" u="sng" dirty="0" smtClean="0"/>
              <a:t>stores</a:t>
            </a:r>
            <a:r>
              <a:rPr lang="en-GB" sz="3600" dirty="0" smtClean="0"/>
              <a:t> energy.</a:t>
            </a:r>
          </a:p>
          <a:p>
            <a:r>
              <a:rPr lang="en-GB" sz="3600" dirty="0" smtClean="0"/>
              <a:t>Our body breaks down food and </a:t>
            </a:r>
            <a:r>
              <a:rPr lang="en-GB" sz="3600" u="sng" dirty="0" smtClean="0"/>
              <a:t>releases</a:t>
            </a:r>
            <a:r>
              <a:rPr lang="en-GB" sz="3600" dirty="0" smtClean="0"/>
              <a:t> that energy.</a:t>
            </a:r>
          </a:p>
          <a:p>
            <a:r>
              <a:rPr lang="en-GB" sz="3600" dirty="0" smtClean="0"/>
              <a:t>Energy is measured in </a:t>
            </a:r>
            <a:r>
              <a:rPr lang="en-GB" sz="3600" u="sng" dirty="0" smtClean="0"/>
              <a:t>joules</a:t>
            </a:r>
            <a:r>
              <a:rPr lang="en-GB" sz="3600" dirty="0" smtClean="0"/>
              <a:t>.</a:t>
            </a:r>
          </a:p>
          <a:p>
            <a:endParaRPr lang="en-GB" sz="3600" dirty="0" smtClean="0"/>
          </a:p>
          <a:p>
            <a:r>
              <a:rPr lang="en-GB" sz="3600" dirty="0" smtClean="0"/>
              <a:t>1 kilojoule (kJ) = 1000 joules (J)</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768" y="274638"/>
            <a:ext cx="1201016" cy="1207113"/>
          </a:xfrm>
          <a:prstGeom prst="rect">
            <a:avLst/>
          </a:prstGeom>
        </p:spPr>
      </p:pic>
    </p:spTree>
    <p:extLst>
      <p:ext uri="{BB962C8B-B14F-4D97-AF65-F5344CB8AC3E}">
        <p14:creationId xmlns:p14="http://schemas.microsoft.com/office/powerpoint/2010/main" val="13111027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856"/>
            <a:ext cx="8229600" cy="1143000"/>
          </a:xfrm>
        </p:spPr>
        <p:txBody>
          <a:bodyPr/>
          <a:lstStyle/>
          <a:p>
            <a:r>
              <a:rPr lang="en-GB" dirty="0" smtClean="0"/>
              <a:t>Different Foods</a:t>
            </a:r>
            <a:endParaRPr lang="en-US" dirty="0"/>
          </a:p>
        </p:txBody>
      </p:sp>
      <p:sp>
        <p:nvSpPr>
          <p:cNvPr id="3" name="Content Placeholder 2"/>
          <p:cNvSpPr>
            <a:spLocks noGrp="1"/>
          </p:cNvSpPr>
          <p:nvPr>
            <p:ph idx="1"/>
          </p:nvPr>
        </p:nvSpPr>
        <p:spPr>
          <a:xfrm>
            <a:off x="323528" y="980728"/>
            <a:ext cx="8229600" cy="4525963"/>
          </a:xfrm>
        </p:spPr>
        <p:txBody>
          <a:bodyPr/>
          <a:lstStyle/>
          <a:p>
            <a:r>
              <a:rPr lang="en-GB" sz="2800" dirty="0" smtClean="0"/>
              <a:t>Different foods store different amounts of energy.</a:t>
            </a:r>
          </a:p>
          <a:p>
            <a:r>
              <a:rPr lang="en-GB" sz="2800" dirty="0" smtClean="0"/>
              <a:t>We are going to demonstrate this by burning three different foods. </a:t>
            </a:r>
          </a:p>
          <a:p>
            <a:r>
              <a:rPr lang="en-GB" sz="2800" dirty="0" smtClean="0"/>
              <a:t>How will we know which food contain the most energy?</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341385"/>
            <a:ext cx="5638403" cy="332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32" y="-36257"/>
            <a:ext cx="1201016" cy="1207113"/>
          </a:xfrm>
          <a:prstGeom prst="rect">
            <a:avLst/>
          </a:prstGeom>
        </p:spPr>
      </p:pic>
    </p:spTree>
    <p:extLst>
      <p:ext uri="{BB962C8B-B14F-4D97-AF65-F5344CB8AC3E}">
        <p14:creationId xmlns:p14="http://schemas.microsoft.com/office/powerpoint/2010/main" val="40828650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Unused energy</a:t>
            </a:r>
            <a:endParaRPr lang="en-US" dirty="0"/>
          </a:p>
        </p:txBody>
      </p:sp>
      <p:sp>
        <p:nvSpPr>
          <p:cNvPr id="3" name="Content Placeholder 2"/>
          <p:cNvSpPr>
            <a:spLocks noGrp="1"/>
          </p:cNvSpPr>
          <p:nvPr>
            <p:ph idx="1"/>
          </p:nvPr>
        </p:nvSpPr>
        <p:spPr/>
        <p:txBody>
          <a:bodyPr/>
          <a:lstStyle/>
          <a:p>
            <a:r>
              <a:rPr lang="en-GB" sz="3200" dirty="0" smtClean="0"/>
              <a:t>Where do we get energy from?</a:t>
            </a:r>
          </a:p>
          <a:p>
            <a:r>
              <a:rPr lang="en-GB" sz="3200" dirty="0" smtClean="0"/>
              <a:t>What do we use energy for?</a:t>
            </a:r>
          </a:p>
          <a:p>
            <a:r>
              <a:rPr lang="en-GB" sz="3200" dirty="0" smtClean="0"/>
              <a:t>What happens if we eat more energy than we use up?</a:t>
            </a:r>
          </a:p>
          <a:p>
            <a:endParaRPr lang="en-GB" sz="3200" dirty="0"/>
          </a:p>
          <a:p>
            <a:r>
              <a:rPr lang="en-GB" sz="3200" dirty="0" smtClean="0"/>
              <a:t>If energy from food is not used up, it is stored as fat. Too much can lead to health problems, such as heart disease.</a:t>
            </a: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210525"/>
            <a:ext cx="1201016" cy="1207113"/>
          </a:xfrm>
          <a:prstGeom prst="rect">
            <a:avLst/>
          </a:prstGeom>
        </p:spPr>
      </p:pic>
    </p:spTree>
    <p:extLst>
      <p:ext uri="{BB962C8B-B14F-4D97-AF65-F5344CB8AC3E}">
        <p14:creationId xmlns:p14="http://schemas.microsoft.com/office/powerpoint/2010/main" val="3896517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088"/>
            <a:ext cx="8229600" cy="1143000"/>
          </a:xfrm>
        </p:spPr>
        <p:txBody>
          <a:bodyPr/>
          <a:lstStyle/>
          <a:p>
            <a:r>
              <a:rPr lang="en-GB" dirty="0" smtClean="0"/>
              <a:t>How much energy in food?</a:t>
            </a:r>
            <a:endParaRPr lang="en-GB" dirty="0"/>
          </a:p>
        </p:txBody>
      </p:sp>
      <p:sp>
        <p:nvSpPr>
          <p:cNvPr id="3" name="Content Placeholder 2"/>
          <p:cNvSpPr>
            <a:spLocks noGrp="1"/>
          </p:cNvSpPr>
          <p:nvPr>
            <p:ph idx="1"/>
          </p:nvPr>
        </p:nvSpPr>
        <p:spPr>
          <a:xfrm>
            <a:off x="0" y="1052736"/>
            <a:ext cx="9144000" cy="2736304"/>
          </a:xfrm>
        </p:spPr>
        <p:txBody>
          <a:bodyPr>
            <a:normAutofit fontScale="85000" lnSpcReduction="10000"/>
          </a:bodyPr>
          <a:lstStyle/>
          <a:p>
            <a:r>
              <a:rPr lang="en-GB" u="sng" dirty="0" smtClean="0"/>
              <a:t>Food labels</a:t>
            </a:r>
            <a:r>
              <a:rPr lang="en-GB" dirty="0" smtClean="0"/>
              <a:t> tell you how much energy is stored in the food.</a:t>
            </a:r>
          </a:p>
          <a:p>
            <a:r>
              <a:rPr lang="en-GB" dirty="0" smtClean="0"/>
              <a:t>The amount of energy stored in different foods varies greatly. </a:t>
            </a:r>
          </a:p>
          <a:p>
            <a:r>
              <a:rPr lang="en-GB" dirty="0" smtClean="0"/>
              <a:t>When you choose which foods to eat you need to consider the </a:t>
            </a:r>
            <a:r>
              <a:rPr lang="en-GB" u="sng" dirty="0" smtClean="0"/>
              <a:t>nutritional value</a:t>
            </a:r>
            <a:r>
              <a:rPr lang="en-GB" dirty="0" smtClean="0"/>
              <a:t> of the food as well as the </a:t>
            </a:r>
            <a:r>
              <a:rPr lang="en-GB" u="sng" dirty="0" smtClean="0"/>
              <a:t>amount of energy</a:t>
            </a:r>
            <a:r>
              <a:rPr lang="en-GB" dirty="0" smtClean="0"/>
              <a:t>. </a:t>
            </a:r>
          </a:p>
          <a:p>
            <a:pPr marL="0" indent="0">
              <a:buNone/>
            </a:pPr>
            <a:endParaRPr lang="en-GB" dirty="0" smtClean="0"/>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873782699"/>
              </p:ext>
            </p:extLst>
          </p:nvPr>
        </p:nvGraphicFramePr>
        <p:xfrm>
          <a:off x="1835696" y="2996952"/>
          <a:ext cx="6624736" cy="3627120"/>
        </p:xfrm>
        <a:graphic>
          <a:graphicData uri="http://schemas.openxmlformats.org/drawingml/2006/table">
            <a:tbl>
              <a:tblPr firstRow="1" bandRow="1">
                <a:tableStyleId>{5C22544A-7EE6-4342-B048-85BDC9FD1C3A}</a:tableStyleId>
              </a:tblPr>
              <a:tblGrid>
                <a:gridCol w="3312368"/>
                <a:gridCol w="3312368"/>
              </a:tblGrid>
              <a:tr h="478535">
                <a:tc>
                  <a:txBody>
                    <a:bodyPr/>
                    <a:lstStyle/>
                    <a:p>
                      <a:r>
                        <a:rPr lang="en-GB" sz="2800" dirty="0" smtClean="0"/>
                        <a:t>Food</a:t>
                      </a:r>
                      <a:endParaRPr lang="en-GB" sz="2800" dirty="0"/>
                    </a:p>
                  </a:txBody>
                  <a:tcPr/>
                </a:tc>
                <a:tc>
                  <a:txBody>
                    <a:bodyPr/>
                    <a:lstStyle/>
                    <a:p>
                      <a:r>
                        <a:rPr lang="en-GB" sz="2800" dirty="0" smtClean="0"/>
                        <a:t>Energy(kJ) per 100 g</a:t>
                      </a:r>
                      <a:endParaRPr lang="en-GB" sz="2800" dirty="0"/>
                    </a:p>
                  </a:txBody>
                  <a:tcPr/>
                </a:tc>
              </a:tr>
              <a:tr h="478535">
                <a:tc>
                  <a:txBody>
                    <a:bodyPr/>
                    <a:lstStyle/>
                    <a:p>
                      <a:r>
                        <a:rPr lang="en-GB" sz="2800" dirty="0" smtClean="0"/>
                        <a:t>Apple</a:t>
                      </a:r>
                      <a:endParaRPr lang="en-GB" sz="2800" dirty="0"/>
                    </a:p>
                  </a:txBody>
                  <a:tcPr/>
                </a:tc>
                <a:tc>
                  <a:txBody>
                    <a:bodyPr/>
                    <a:lstStyle/>
                    <a:p>
                      <a:r>
                        <a:rPr lang="en-GB" sz="2800" dirty="0" smtClean="0"/>
                        <a:t>200</a:t>
                      </a:r>
                      <a:endParaRPr lang="en-GB" sz="2800" dirty="0"/>
                    </a:p>
                  </a:txBody>
                  <a:tcPr/>
                </a:tc>
              </a:tr>
              <a:tr h="478535">
                <a:tc>
                  <a:txBody>
                    <a:bodyPr/>
                    <a:lstStyle/>
                    <a:p>
                      <a:r>
                        <a:rPr lang="en-GB" sz="2800" dirty="0" smtClean="0"/>
                        <a:t>Banana</a:t>
                      </a:r>
                      <a:endParaRPr lang="en-GB" sz="2800" dirty="0"/>
                    </a:p>
                  </a:txBody>
                  <a:tcPr/>
                </a:tc>
                <a:tc>
                  <a:txBody>
                    <a:bodyPr/>
                    <a:lstStyle/>
                    <a:p>
                      <a:r>
                        <a:rPr lang="en-GB" sz="2800" dirty="0" smtClean="0"/>
                        <a:t>340</a:t>
                      </a:r>
                      <a:endParaRPr lang="en-GB" sz="2800" dirty="0"/>
                    </a:p>
                  </a:txBody>
                  <a:tcPr/>
                </a:tc>
              </a:tr>
              <a:tr h="478535">
                <a:tc>
                  <a:txBody>
                    <a:bodyPr/>
                    <a:lstStyle/>
                    <a:p>
                      <a:r>
                        <a:rPr lang="en-GB" sz="2800" dirty="0" smtClean="0"/>
                        <a:t>Peas</a:t>
                      </a:r>
                      <a:endParaRPr lang="en-GB" sz="2800" dirty="0"/>
                    </a:p>
                  </a:txBody>
                  <a:tcPr/>
                </a:tc>
                <a:tc>
                  <a:txBody>
                    <a:bodyPr/>
                    <a:lstStyle/>
                    <a:p>
                      <a:r>
                        <a:rPr lang="en-GB" sz="2800" dirty="0" smtClean="0"/>
                        <a:t>250</a:t>
                      </a:r>
                      <a:endParaRPr lang="en-GB" sz="2800" dirty="0"/>
                    </a:p>
                  </a:txBody>
                  <a:tcPr/>
                </a:tc>
              </a:tr>
              <a:tr h="478535">
                <a:tc>
                  <a:txBody>
                    <a:bodyPr/>
                    <a:lstStyle/>
                    <a:p>
                      <a:r>
                        <a:rPr lang="en-GB" sz="2800" dirty="0" smtClean="0"/>
                        <a:t>Chips</a:t>
                      </a:r>
                      <a:endParaRPr lang="en-GB" sz="2800" dirty="0"/>
                    </a:p>
                  </a:txBody>
                  <a:tcPr/>
                </a:tc>
                <a:tc>
                  <a:txBody>
                    <a:bodyPr/>
                    <a:lstStyle/>
                    <a:p>
                      <a:r>
                        <a:rPr lang="en-GB" sz="2800" dirty="0" smtClean="0"/>
                        <a:t>1000</a:t>
                      </a:r>
                      <a:endParaRPr lang="en-GB" sz="2800" dirty="0"/>
                    </a:p>
                  </a:txBody>
                  <a:tcPr/>
                </a:tc>
              </a:tr>
              <a:tr h="478535">
                <a:tc>
                  <a:txBody>
                    <a:bodyPr/>
                    <a:lstStyle/>
                    <a:p>
                      <a:r>
                        <a:rPr lang="en-GB" sz="2800" dirty="0" smtClean="0"/>
                        <a:t>Cooked</a:t>
                      </a:r>
                      <a:r>
                        <a:rPr lang="en-GB" sz="2800" baseline="0" dirty="0" smtClean="0"/>
                        <a:t> Beef</a:t>
                      </a:r>
                      <a:endParaRPr lang="en-GB" sz="2800" dirty="0"/>
                    </a:p>
                  </a:txBody>
                  <a:tcPr/>
                </a:tc>
                <a:tc>
                  <a:txBody>
                    <a:bodyPr/>
                    <a:lstStyle/>
                    <a:p>
                      <a:r>
                        <a:rPr lang="en-GB" sz="2800" dirty="0" smtClean="0"/>
                        <a:t>1000</a:t>
                      </a:r>
                      <a:endParaRPr lang="en-GB" sz="2800" dirty="0"/>
                    </a:p>
                  </a:txBody>
                  <a:tcPr/>
                </a:tc>
              </a:tr>
              <a:tr h="478535">
                <a:tc>
                  <a:txBody>
                    <a:bodyPr/>
                    <a:lstStyle/>
                    <a:p>
                      <a:r>
                        <a:rPr lang="en-GB" sz="2800" dirty="0" smtClean="0"/>
                        <a:t>Chocolate</a:t>
                      </a:r>
                      <a:endParaRPr lang="en-GB" sz="2800" dirty="0"/>
                    </a:p>
                  </a:txBody>
                  <a:tcPr/>
                </a:tc>
                <a:tc>
                  <a:txBody>
                    <a:bodyPr/>
                    <a:lstStyle/>
                    <a:p>
                      <a:r>
                        <a:rPr lang="en-GB" sz="2800" dirty="0" smtClean="0"/>
                        <a:t>1500</a:t>
                      </a:r>
                      <a:endParaRPr lang="en-GB" sz="2800" dirty="0"/>
                    </a:p>
                  </a:txBody>
                  <a:tcPr/>
                </a:tc>
              </a:tr>
            </a:tbl>
          </a:graphicData>
        </a:graphic>
      </p:graphicFrame>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013" y="-19380"/>
            <a:ext cx="1201016" cy="120711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803" y="3999442"/>
            <a:ext cx="1201016" cy="1207113"/>
          </a:xfrm>
          <a:prstGeom prst="rect">
            <a:avLst/>
          </a:prstGeom>
        </p:spPr>
      </p:pic>
      <p:sp>
        <p:nvSpPr>
          <p:cNvPr id="7" name="Multiply 6"/>
          <p:cNvSpPr/>
          <p:nvPr/>
        </p:nvSpPr>
        <p:spPr>
          <a:xfrm>
            <a:off x="755576" y="4293096"/>
            <a:ext cx="792088" cy="568060"/>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680285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41784"/>
            <a:ext cx="8435280" cy="854968"/>
          </a:xfrm>
        </p:spPr>
        <p:txBody>
          <a:bodyPr anchor="t">
            <a:normAutofit/>
          </a:bodyPr>
          <a:lstStyle/>
          <a:p>
            <a:r>
              <a:rPr lang="en-GB" dirty="0" smtClean="0"/>
              <a:t>Energy Questions</a:t>
            </a:r>
            <a:endParaRPr lang="en-GB" dirty="0"/>
          </a:p>
        </p:txBody>
      </p:sp>
      <p:sp>
        <p:nvSpPr>
          <p:cNvPr id="3" name="Content Placeholder 2"/>
          <p:cNvSpPr>
            <a:spLocks noGrp="1"/>
          </p:cNvSpPr>
          <p:nvPr>
            <p:ph idx="1"/>
          </p:nvPr>
        </p:nvSpPr>
        <p:spPr>
          <a:xfrm>
            <a:off x="457200" y="1196752"/>
            <a:ext cx="8229600" cy="4929411"/>
          </a:xfrm>
        </p:spPr>
        <p:txBody>
          <a:bodyPr>
            <a:normAutofit fontScale="92500" lnSpcReduction="10000"/>
          </a:bodyPr>
          <a:lstStyle/>
          <a:p>
            <a:pPr marL="514350" indent="-514350">
              <a:buFont typeface="+mj-lt"/>
              <a:buAutoNum type="arabicPeriod"/>
            </a:pPr>
            <a:r>
              <a:rPr lang="en-GB" dirty="0" smtClean="0"/>
              <a:t>Suggest why there might be a difference between the daily energy requirements of an average adult woman and a pregnant woman.</a:t>
            </a:r>
          </a:p>
          <a:p>
            <a:pPr marL="514350" indent="-514350">
              <a:buFont typeface="+mj-lt"/>
              <a:buAutoNum type="arabicPeriod"/>
            </a:pPr>
            <a:r>
              <a:rPr lang="en-GB" dirty="0" smtClean="0"/>
              <a:t>Suggest why males generally need more energy per day than females.</a:t>
            </a:r>
          </a:p>
          <a:p>
            <a:pPr marL="514350" indent="-514350">
              <a:buFont typeface="+mj-lt"/>
              <a:buAutoNum type="arabicPeriod"/>
            </a:pPr>
            <a:r>
              <a:rPr lang="en-GB" dirty="0" smtClean="0"/>
              <a:t>Predict how the energy requirements of an elderly man compare with that of an average adult man. Explain your answer.</a:t>
            </a:r>
          </a:p>
          <a:p>
            <a:pPr marL="514350" indent="-514350">
              <a:buFont typeface="+mj-lt"/>
              <a:buAutoNum type="arabicPeriod"/>
            </a:pPr>
            <a:r>
              <a:rPr lang="en-GB" dirty="0" smtClean="0"/>
              <a:t>How do you think the energy requirements of an elderly man compare with those of an elderly woman? Explain your answer.</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157344"/>
            <a:ext cx="1201016" cy="1207113"/>
          </a:xfrm>
          <a:prstGeom prst="rect">
            <a:avLst/>
          </a:prstGeom>
        </p:spPr>
      </p:pic>
    </p:spTree>
    <p:extLst>
      <p:ext uri="{BB962C8B-B14F-4D97-AF65-F5344CB8AC3E}">
        <p14:creationId xmlns:p14="http://schemas.microsoft.com/office/powerpoint/2010/main" val="26657811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Homework</a:t>
            </a:r>
            <a:endParaRPr lang="en-US" dirty="0"/>
          </a:p>
        </p:txBody>
      </p:sp>
      <p:sp>
        <p:nvSpPr>
          <p:cNvPr id="3" name="Content Placeholder 2"/>
          <p:cNvSpPr>
            <a:spLocks noGrp="1"/>
          </p:cNvSpPr>
          <p:nvPr>
            <p:ph idx="1"/>
          </p:nvPr>
        </p:nvSpPr>
        <p:spPr/>
        <p:txBody>
          <a:bodyPr/>
          <a:lstStyle/>
          <a:p>
            <a:r>
              <a:rPr lang="en-GB" dirty="0" smtClean="0"/>
              <a:t>Record what you eat in a “typical” day. Look up the nutritional data (if you have the food label, copy it or look it up using the website). Calculate your daily nutritional values and compare to the recommended amounts.</a:t>
            </a:r>
          </a:p>
          <a:p>
            <a:endParaRPr lang="en-GB" dirty="0"/>
          </a:p>
          <a:p>
            <a:r>
              <a:rPr lang="en-US" dirty="0">
                <a:hlinkClick r:id="rId2"/>
              </a:rPr>
              <a:t>http://www.nutritionvalue.org</a:t>
            </a:r>
            <a:r>
              <a:rPr lang="en-US" dirty="0" smtClean="0">
                <a:hlinkClick r:id="rId2"/>
              </a:rPr>
              <a:t>/</a:t>
            </a:r>
            <a:endParaRPr lang="en-US" dirty="0" smtClean="0"/>
          </a:p>
          <a:p>
            <a:r>
              <a:rPr lang="en-GB" dirty="0" smtClean="0"/>
              <a:t>1 calorie = 4.2 kJ (so multiply by 4.2 to get kJ)</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242581"/>
            <a:ext cx="1201016" cy="1207113"/>
          </a:xfrm>
          <a:prstGeom prst="rect">
            <a:avLst/>
          </a:prstGeom>
        </p:spPr>
      </p:pic>
    </p:spTree>
    <p:extLst>
      <p:ext uri="{BB962C8B-B14F-4D97-AF65-F5344CB8AC3E}">
        <p14:creationId xmlns:p14="http://schemas.microsoft.com/office/powerpoint/2010/main" val="914154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GB" smtClean="0"/>
              <a:t>Starter</a:t>
            </a:r>
          </a:p>
        </p:txBody>
      </p:sp>
      <p:sp>
        <p:nvSpPr>
          <p:cNvPr id="5123" name="Content Placeholder 2"/>
          <p:cNvSpPr>
            <a:spLocks noGrp="1"/>
          </p:cNvSpPr>
          <p:nvPr>
            <p:ph idx="1"/>
          </p:nvPr>
        </p:nvSpPr>
        <p:spPr/>
        <p:txBody>
          <a:bodyPr/>
          <a:lstStyle/>
          <a:p>
            <a:pPr marL="0" indent="0" algn="ctr">
              <a:buNone/>
            </a:pPr>
            <a:r>
              <a:rPr lang="en-GB" dirty="0" smtClean="0"/>
              <a:t>Brain pop – Nutrition </a:t>
            </a:r>
          </a:p>
          <a:p>
            <a:pPr marL="0" indent="0" algn="ctr">
              <a:buNone/>
            </a:pPr>
            <a:endParaRPr lang="en-GB" u="sng" dirty="0">
              <a:hlinkClick r:id="rId2"/>
            </a:endParaRPr>
          </a:p>
          <a:p>
            <a:pPr marL="0" indent="0" algn="ctr">
              <a:buNone/>
            </a:pPr>
            <a:endParaRPr lang="en-GB" u="sng" dirty="0" smtClean="0">
              <a:hlinkClick r:id="rId2"/>
            </a:endParaRPr>
          </a:p>
          <a:p>
            <a:pPr marL="0" indent="0" algn="ctr">
              <a:buNone/>
            </a:pPr>
            <a:r>
              <a:rPr lang="en-GB" u="sng" dirty="0" smtClean="0">
                <a:hlinkClick r:id="rId2"/>
              </a:rPr>
              <a:t>http://www.brainpop.com/health/nutrition/nutrition/</a:t>
            </a:r>
            <a:r>
              <a:rPr lang="en-GB" dirty="0" smtClean="0"/>
              <a:t> </a:t>
            </a:r>
          </a:p>
          <a:p>
            <a:endParaRPr lang="en-GB"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408112" y="204214"/>
            <a:ext cx="7772400" cy="1470025"/>
          </a:xfrm>
        </p:spPr>
        <p:txBody>
          <a:bodyPr/>
          <a:lstStyle/>
          <a:p>
            <a:pPr eaLnBrk="1" hangingPunct="1"/>
            <a:r>
              <a:rPr lang="en-GB" sz="5400" u="sng" dirty="0" smtClean="0"/>
              <a:t>Lesson 1 Balanced Diet</a:t>
            </a:r>
          </a:p>
        </p:txBody>
      </p:sp>
      <p:sp>
        <p:nvSpPr>
          <p:cNvPr id="2" name="Subtitle 1"/>
          <p:cNvSpPr>
            <a:spLocks noGrp="1"/>
          </p:cNvSpPr>
          <p:nvPr>
            <p:ph type="subTitle" idx="1"/>
          </p:nvPr>
        </p:nvSpPr>
        <p:spPr>
          <a:xfrm>
            <a:off x="1403350" y="1484784"/>
            <a:ext cx="7377113" cy="5112568"/>
          </a:xfrm>
        </p:spPr>
        <p:txBody>
          <a:bodyPr/>
          <a:lstStyle/>
          <a:p>
            <a:pPr algn="l" eaLnBrk="1" hangingPunct="1">
              <a:defRPr/>
            </a:pPr>
            <a:r>
              <a:rPr lang="en-GB" b="1" dirty="0" smtClean="0"/>
              <a:t>Lesson Objectives:</a:t>
            </a:r>
          </a:p>
          <a:p>
            <a:pPr marL="342900" indent="-342900" algn="l">
              <a:buFont typeface="Arial" pitchFamily="34" charset="0"/>
              <a:buChar char="•"/>
            </a:pPr>
            <a:r>
              <a:rPr lang="en-GB" b="1" dirty="0" smtClean="0"/>
              <a:t>Recall</a:t>
            </a:r>
            <a:r>
              <a:rPr lang="en-GB" dirty="0" smtClean="0"/>
              <a:t> </a:t>
            </a:r>
            <a:r>
              <a:rPr lang="en-GB" dirty="0"/>
              <a:t>that a balanced diet should include carbohydrates, proteins, fats, vitamins, minerals, fibre and </a:t>
            </a:r>
            <a:r>
              <a:rPr lang="en-GB" dirty="0" smtClean="0"/>
              <a:t>water.</a:t>
            </a:r>
          </a:p>
          <a:p>
            <a:pPr marL="342900" indent="-342900" algn="l">
              <a:buFont typeface="Arial" pitchFamily="34" charset="0"/>
              <a:buChar char="•"/>
            </a:pPr>
            <a:r>
              <a:rPr lang="en-GB" b="1" dirty="0" smtClean="0"/>
              <a:t>Recall</a:t>
            </a:r>
            <a:r>
              <a:rPr lang="en-GB" dirty="0" smtClean="0"/>
              <a:t> that energy is measure in joules.</a:t>
            </a:r>
          </a:p>
          <a:p>
            <a:pPr algn="l"/>
            <a:r>
              <a:rPr lang="en-GB" b="1" i="1" dirty="0" smtClean="0"/>
              <a:t>Most </a:t>
            </a:r>
            <a:r>
              <a:rPr lang="en-GB" b="1" i="1" dirty="0"/>
              <a:t>students should:</a:t>
            </a:r>
            <a:endParaRPr lang="en-GB" i="1" dirty="0"/>
          </a:p>
          <a:p>
            <a:pPr marL="342900" lvl="0" indent="-342900" algn="l">
              <a:buFont typeface="Arial" pitchFamily="34" charset="0"/>
              <a:buChar char="•"/>
            </a:pPr>
            <a:r>
              <a:rPr lang="en-GB" b="1" dirty="0"/>
              <a:t>Explain</a:t>
            </a:r>
            <a:r>
              <a:rPr lang="en-GB" dirty="0"/>
              <a:t> the role of each </a:t>
            </a:r>
            <a:r>
              <a:rPr lang="en-GB" dirty="0" smtClean="0"/>
              <a:t>nutrient in </a:t>
            </a:r>
            <a:r>
              <a:rPr lang="en-GB" dirty="0"/>
              <a:t>the body</a:t>
            </a:r>
            <a:r>
              <a:rPr lang="en-GB" dirty="0" smtClean="0"/>
              <a:t>.</a:t>
            </a:r>
          </a:p>
          <a:p>
            <a:pPr marL="342900" lvl="0" indent="-342900" algn="l">
              <a:buFont typeface="Arial" pitchFamily="34" charset="0"/>
              <a:buChar char="•"/>
            </a:pPr>
            <a:r>
              <a:rPr lang="en-GB" b="1" dirty="0" smtClean="0"/>
              <a:t>Compare</a:t>
            </a:r>
            <a:r>
              <a:rPr lang="en-GB" dirty="0" smtClean="0"/>
              <a:t> the energy requirements of different people.</a:t>
            </a:r>
            <a:endParaRPr lang="en-GB" dirty="0"/>
          </a:p>
          <a:p>
            <a:pPr algn="l"/>
            <a:r>
              <a:rPr lang="en-GB" b="1" i="1" dirty="0"/>
              <a:t>Some students could:</a:t>
            </a:r>
            <a:endParaRPr lang="en-GB" i="1" dirty="0"/>
          </a:p>
          <a:p>
            <a:pPr marL="342900" indent="-342900" algn="l">
              <a:buFont typeface="Arial" pitchFamily="34" charset="0"/>
              <a:buChar char="•"/>
            </a:pPr>
            <a:r>
              <a:rPr lang="en-GB" b="1" dirty="0"/>
              <a:t>Describe</a:t>
            </a:r>
            <a:r>
              <a:rPr lang="en-GB" dirty="0"/>
              <a:t> how healthy their own diet </a:t>
            </a:r>
            <a:r>
              <a:rPr lang="en-GB" dirty="0" smtClean="0"/>
              <a:t>is</a:t>
            </a:r>
          </a:p>
          <a:p>
            <a:pPr marL="342900" indent="-342900" algn="l">
              <a:buFont typeface="Arial" pitchFamily="34" charset="0"/>
              <a:buChar char="•"/>
            </a:pPr>
            <a:endParaRPr lang="en-GB" dirty="0"/>
          </a:p>
        </p:txBody>
      </p:sp>
      <p:pic>
        <p:nvPicPr>
          <p:cNvPr id="4100" name="Picture 3" descr="MCj0441718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8413"/>
            <a:ext cx="14763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4" descr="MCj0441720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08275"/>
            <a:ext cx="140335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5" descr="MCj0441748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42888"/>
            <a:ext cx="1692275"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6" descr="MCj0441749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300663"/>
            <a:ext cx="1476375"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7" descr="MCj044177500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076700"/>
            <a:ext cx="14033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827584" y="274638"/>
            <a:ext cx="7859216" cy="1143000"/>
          </a:xfrm>
        </p:spPr>
        <p:txBody>
          <a:bodyPr/>
          <a:lstStyle/>
          <a:p>
            <a:pPr eaLnBrk="1" hangingPunct="1"/>
            <a:r>
              <a:rPr lang="en-GB" b="1" u="sng" dirty="0" smtClean="0"/>
              <a:t>Thinking About Your Food</a:t>
            </a:r>
          </a:p>
        </p:txBody>
      </p:sp>
      <p:sp>
        <p:nvSpPr>
          <p:cNvPr id="6147" name="Rectangle 3"/>
          <p:cNvSpPr>
            <a:spLocks noGrp="1" noChangeArrowheads="1"/>
          </p:cNvSpPr>
          <p:nvPr>
            <p:ph type="body" idx="1"/>
          </p:nvPr>
        </p:nvSpPr>
        <p:spPr>
          <a:xfrm>
            <a:off x="467544" y="1412776"/>
            <a:ext cx="8229600" cy="4525963"/>
          </a:xfrm>
        </p:spPr>
        <p:txBody>
          <a:bodyPr/>
          <a:lstStyle/>
          <a:p>
            <a:pPr eaLnBrk="1" hangingPunct="1"/>
            <a:endParaRPr lang="en-GB" dirty="0" smtClean="0"/>
          </a:p>
          <a:p>
            <a:pPr eaLnBrk="1" hangingPunct="1"/>
            <a:r>
              <a:rPr lang="en-GB" dirty="0"/>
              <a:t> </a:t>
            </a:r>
            <a:r>
              <a:rPr lang="en-GB" dirty="0" smtClean="0"/>
              <a:t>Write down everything you ate for dinner last night</a:t>
            </a:r>
          </a:p>
          <a:p>
            <a:pPr eaLnBrk="1" hangingPunct="1"/>
            <a:endParaRPr lang="en-GB" dirty="0" smtClean="0"/>
          </a:p>
          <a:p>
            <a:pPr eaLnBrk="1" hangingPunct="1"/>
            <a:r>
              <a:rPr lang="en-GB" dirty="0" smtClean="0"/>
              <a:t>Can you take the components of your meals and organise them into one of the seven food groups?</a:t>
            </a:r>
          </a:p>
          <a:p>
            <a:pPr eaLnBrk="1" hangingPunct="1"/>
            <a:endParaRPr lang="en-GB" dirty="0" smtClean="0"/>
          </a:p>
          <a:p>
            <a:pPr eaLnBrk="1" hangingPunct="1"/>
            <a:r>
              <a:rPr lang="en-GB" dirty="0" smtClean="0"/>
              <a:t>Do you think this was a balanced meal? Yes/no</a:t>
            </a:r>
          </a:p>
          <a:p>
            <a:pPr eaLnBrk="1" hangingPunct="1"/>
            <a:endParaRPr lang="en-GB" dirty="0"/>
          </a:p>
          <a:p>
            <a:pPr eaLnBrk="1" hangingPunct="1"/>
            <a:r>
              <a:rPr lang="en-GB" dirty="0" smtClean="0"/>
              <a:t>If no, how could you modify it?</a:t>
            </a:r>
          </a:p>
          <a:p>
            <a:pPr eaLnBrk="1" hangingPunct="1"/>
            <a:endParaRPr lang="en-GB" dirty="0" smtClean="0"/>
          </a:p>
          <a:p>
            <a:pPr eaLnBrk="1" hangingPunct="1"/>
            <a:r>
              <a:rPr lang="en-GB" dirty="0" smtClean="0"/>
              <a:t>Draw and label a well balanced dinner meal</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42581"/>
            <a:ext cx="1201016" cy="1207113"/>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AUT00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8610600" cy="582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1513" y="476672"/>
            <a:ext cx="1201016" cy="120711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the following does"/>
          <p:cNvPicPr>
            <a:picLocks noChangeAspect="1" noChangeArrowheads="1"/>
          </p:cNvPicPr>
          <p:nvPr/>
        </p:nvPicPr>
        <p:blipFill>
          <a:blip r:embed="rId2">
            <a:extLst>
              <a:ext uri="{28A0092B-C50C-407E-A947-70E740481C1C}">
                <a14:useLocalDpi xmlns:a14="http://schemas.microsoft.com/office/drawing/2010/main" val="0"/>
              </a:ext>
            </a:extLst>
          </a:blip>
          <a:srcRect l="3822" t="13493" r="35707" b="5778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203848" y="1556792"/>
            <a:ext cx="1512168" cy="46805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51520" y="212447"/>
            <a:ext cx="8640960" cy="1200329"/>
          </a:xfrm>
          <a:prstGeom prst="rect">
            <a:avLst/>
          </a:prstGeom>
          <a:solidFill>
            <a:schemeClr val="bg1"/>
          </a:solidFill>
        </p:spPr>
        <p:txBody>
          <a:bodyPr wrap="square" rtlCol="0">
            <a:spAutoFit/>
          </a:bodyPr>
          <a:lstStyle/>
          <a:p>
            <a:pPr algn="ctr"/>
            <a:r>
              <a:rPr lang="en-GB" sz="3600" dirty="0" smtClean="0"/>
              <a:t>Copy down the recommended daily amounts of the different nutrients.</a:t>
            </a:r>
            <a:endParaRPr lang="en-US" sz="3600" dirty="0"/>
          </a:p>
        </p:txBody>
      </p:sp>
      <p:sp>
        <p:nvSpPr>
          <p:cNvPr id="6" name="Rectangle 5"/>
          <p:cNvSpPr/>
          <p:nvPr/>
        </p:nvSpPr>
        <p:spPr>
          <a:xfrm>
            <a:off x="251520" y="1556792"/>
            <a:ext cx="1512168" cy="46805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0" y="2420888"/>
            <a:ext cx="1475656" cy="5040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915816" y="2420888"/>
            <a:ext cx="1475656" cy="5040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91" y="277671"/>
            <a:ext cx="1201016" cy="12071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GB" u="sng" dirty="0" smtClean="0"/>
              <a:t>Restaurant Menus</a:t>
            </a:r>
          </a:p>
        </p:txBody>
      </p:sp>
      <p:sp>
        <p:nvSpPr>
          <p:cNvPr id="9219" name="Rectangle 3"/>
          <p:cNvSpPr>
            <a:spLocks noGrp="1" noChangeArrowheads="1"/>
          </p:cNvSpPr>
          <p:nvPr>
            <p:ph type="body" idx="1"/>
          </p:nvPr>
        </p:nvSpPr>
        <p:spPr/>
        <p:txBody>
          <a:bodyPr/>
          <a:lstStyle/>
          <a:p>
            <a:pPr marL="0" indent="0" eaLnBrk="1" hangingPunct="1">
              <a:buNone/>
            </a:pPr>
            <a:r>
              <a:rPr lang="en-GB" dirty="0" smtClean="0"/>
              <a:t>1) Fish and Chips</a:t>
            </a:r>
          </a:p>
          <a:p>
            <a:pPr marL="0" indent="0" eaLnBrk="1" hangingPunct="1">
              <a:buNone/>
            </a:pPr>
            <a:r>
              <a:rPr lang="en-GB" dirty="0" smtClean="0"/>
              <a:t>2) The ‘pasta special’ is pasta with a creamy sauce containing chicken and spinach. It also comes with a side salad.</a:t>
            </a:r>
          </a:p>
          <a:p>
            <a:pPr marL="0" indent="0" eaLnBrk="1" hangingPunct="1">
              <a:buNone/>
            </a:pPr>
            <a:r>
              <a:rPr lang="en-GB" dirty="0" smtClean="0"/>
              <a:t>3) The ‘all day breakfast’ contains fried eggs, sausages, bacon, bread and butter.</a:t>
            </a:r>
          </a:p>
          <a:p>
            <a:pPr eaLnBrk="1" hangingPunct="1"/>
            <a:endParaRPr lang="en-GB" dirty="0" smtClean="0"/>
          </a:p>
          <a:p>
            <a:pPr eaLnBrk="1" hangingPunct="1">
              <a:buFontTx/>
              <a:buNone/>
            </a:pPr>
            <a:r>
              <a:rPr lang="en-GB" dirty="0" smtClean="0">
                <a:solidFill>
                  <a:srgbClr val="FF0000"/>
                </a:solidFill>
              </a:rPr>
              <a:t>   Explain which one is the best example of a balanced meal and say why (detailed answers!!)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242581"/>
            <a:ext cx="1201016" cy="1207113"/>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AutoShape 3"/>
          <p:cNvSpPr>
            <a:spLocks noChangeArrowheads="1"/>
          </p:cNvSpPr>
          <p:nvPr/>
        </p:nvSpPr>
        <p:spPr bwMode="auto">
          <a:xfrm>
            <a:off x="2171700" y="38100"/>
            <a:ext cx="4611688" cy="466725"/>
          </a:xfrm>
          <a:prstGeom prst="flowChartAlternateProcess">
            <a:avLst/>
          </a:prstGeom>
          <a:gradFill rotWithShape="1">
            <a:gsLst>
              <a:gs pos="0">
                <a:srgbClr val="6C92F2"/>
              </a:gs>
              <a:gs pos="100000">
                <a:srgbClr val="819BDD">
                  <a:alpha val="33000"/>
                </a:srgbClr>
              </a:gs>
            </a:gsLst>
            <a:lin ang="5400000" scaled="1"/>
          </a:gradFill>
          <a:ln>
            <a:noFill/>
          </a:ln>
          <a:effectLst>
            <a:prstShdw prst="shdw18" dist="17961" dir="13500000">
              <a:srgbClr val="6C92F2">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defRPr/>
            </a:pPr>
            <a:r>
              <a:rPr lang="en-GB" sz="2400" b="1" i="1" dirty="0" smtClean="0">
                <a:solidFill>
                  <a:schemeClr val="bg1"/>
                </a:solidFill>
                <a:effectLst>
                  <a:outerShdw blurRad="38100" dist="38100" dir="2700000" algn="tl">
                    <a:srgbClr val="000000"/>
                  </a:outerShdw>
                </a:effectLst>
              </a:rPr>
              <a:t>Nutrients WS</a:t>
            </a:r>
            <a:endParaRPr lang="en-GB" b="1" dirty="0">
              <a:effectLst>
                <a:outerShdw blurRad="38100" dist="38100" dir="2700000" algn="tl">
                  <a:srgbClr val="FFFFFF"/>
                </a:outerShdw>
              </a:effectLst>
            </a:endParaRPr>
          </a:p>
        </p:txBody>
      </p:sp>
      <p:sp>
        <p:nvSpPr>
          <p:cNvPr id="1028" name="Rectangle 4"/>
          <p:cNvSpPr>
            <a:spLocks noGrp="1" noChangeArrowheads="1"/>
          </p:cNvSpPr>
          <p:nvPr>
            <p:ph type="ctrTitle"/>
          </p:nvPr>
        </p:nvSpPr>
        <p:spPr>
          <a:xfrm>
            <a:off x="4130675" y="6853238"/>
            <a:ext cx="990600" cy="174625"/>
          </a:xfrm>
          <a:noFill/>
        </p:spPr>
        <p:txBody>
          <a:bodyPr/>
          <a:lstStyle/>
          <a:p>
            <a:pPr eaLnBrk="1" hangingPunct="1"/>
            <a:r>
              <a:rPr lang="en-GB" sz="700" smtClean="0">
                <a:solidFill>
                  <a:srgbClr val="3333CC"/>
                </a:solidFill>
              </a:rPr>
              <a:t>Food Groups</a:t>
            </a:r>
          </a:p>
        </p:txBody>
      </p:sp>
    </p:spTree>
    <p:controls>
      <mc:AlternateContent xmlns:mc="http://schemas.openxmlformats.org/markup-compatibility/2006">
        <mc:Choice xmlns:v="urn:schemas-microsoft-com:vml" Requires="v">
          <p:control spid="1056" name="ShockwaveFlash1" r:id="rId2" imgW="8229600" imgH="5240160"/>
        </mc:Choice>
        <mc:Fallback>
          <p:control name="ShockwaveFlash1" r:id="rId2" imgW="8229600" imgH="5240160">
            <p:pic>
              <p:nvPicPr>
                <p:cNvPr id="2" name="ShockwaveFlash1"/>
                <p:cNvPicPr preferRelativeResize="0">
                  <a:picLocks noChangeArrowheads="1" noChangeShapeType="1"/>
                </p:cNvPicPr>
                <p:nvPr/>
              </p:nvPicPr>
              <p:blipFill>
                <a:blip r:embed="rId5"/>
                <a:srcRect/>
                <a:stretch>
                  <a:fillRect/>
                </a:stretch>
              </p:blipFill>
              <p:spPr bwMode="auto">
                <a:xfrm>
                  <a:off x="490538" y="911225"/>
                  <a:ext cx="8229600" cy="5240338"/>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Group 2"/>
          <p:cNvGraphicFramePr>
            <a:graphicFrameLocks noGrp="1"/>
          </p:cNvGraphicFramePr>
          <p:nvPr>
            <p:ph/>
            <p:extLst>
              <p:ext uri="{D42A27DB-BD31-4B8C-83A1-F6EECF244321}">
                <p14:modId xmlns:p14="http://schemas.microsoft.com/office/powerpoint/2010/main" val="4005163782"/>
              </p:ext>
            </p:extLst>
          </p:nvPr>
        </p:nvGraphicFramePr>
        <p:xfrm>
          <a:off x="0" y="0"/>
          <a:ext cx="9144000" cy="6858002"/>
        </p:xfrm>
        <a:graphic>
          <a:graphicData uri="http://schemas.openxmlformats.org/drawingml/2006/table">
            <a:tbl>
              <a:tblPr/>
              <a:tblGrid>
                <a:gridCol w="2051050"/>
                <a:gridCol w="1873250"/>
                <a:gridCol w="2808288"/>
                <a:gridCol w="2411412"/>
              </a:tblGrid>
              <a:tr h="909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Comic Sans MS" pitchFamily="66" charset="0"/>
                          <a:cs typeface="Arial" charset="0"/>
                        </a:rPr>
                        <a:t>SUBSTANCE NEEDED</a:t>
                      </a:r>
                      <a:endParaRPr kumimoji="0" lang="en-US" sz="1800" b="0" i="0" u="none" strike="noStrike" cap="none" normalizeH="0" baseline="0" dirty="0" smtClean="0">
                        <a:ln>
                          <a:noFill/>
                        </a:ln>
                        <a:solidFill>
                          <a:schemeClr val="tx1"/>
                        </a:solidFill>
                        <a:effectLst/>
                        <a:latin typeface="Comic Sans MS" pitchFamily="66"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omic Sans MS" pitchFamily="66" charset="0"/>
                          <a:cs typeface="Arial" charset="0"/>
                        </a:rPr>
                        <a:t>EXAMPLES</a:t>
                      </a:r>
                      <a:endParaRPr kumimoji="0" lang="en-US" sz="1800" b="0" i="0" u="none" strike="noStrike" cap="none" normalizeH="0" baseline="0" smtClean="0">
                        <a:ln>
                          <a:noFill/>
                        </a:ln>
                        <a:solidFill>
                          <a:schemeClr val="tx1"/>
                        </a:solidFill>
                        <a:effectLst/>
                        <a:latin typeface="Comic Sans MS" pitchFamily="66"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omic Sans MS" pitchFamily="66" charset="0"/>
                          <a:cs typeface="Arial" charset="0"/>
                        </a:rPr>
                        <a:t>WHY IT’S NEEDED</a:t>
                      </a:r>
                      <a:endParaRPr kumimoji="0" lang="en-US" sz="1800" b="0" i="0" u="none" strike="noStrike" cap="none" normalizeH="0" baseline="0" smtClean="0">
                        <a:ln>
                          <a:noFill/>
                        </a:ln>
                        <a:solidFill>
                          <a:schemeClr val="tx1"/>
                        </a:solidFill>
                        <a:effectLst/>
                        <a:latin typeface="Comic Sans MS" pitchFamily="66"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omic Sans MS" pitchFamily="66" charset="0"/>
                          <a:cs typeface="Arial" charset="0"/>
                        </a:rPr>
                        <a:t>GOOD SOURCES</a:t>
                      </a:r>
                      <a:endParaRPr kumimoji="0" lang="en-US" sz="1800" b="0" i="0" u="none" strike="noStrike" cap="none" normalizeH="0" baseline="0" smtClean="0">
                        <a:ln>
                          <a:noFill/>
                        </a:ln>
                        <a:solidFill>
                          <a:schemeClr val="tx1"/>
                        </a:solidFill>
                        <a:effectLst/>
                        <a:latin typeface="Comic Sans MS" pitchFamily="66"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5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Comic Sans MS" pitchFamily="66" charset="0"/>
                          <a:cs typeface="Arial" charset="0"/>
                        </a:rPr>
                        <a:t>Carbohydrate</a:t>
                      </a:r>
                      <a:endParaRPr kumimoji="0" lang="en-US" sz="1800" b="0" i="0" u="none" strike="noStrike" cap="none" normalizeH="0" baseline="0" dirty="0" smtClean="0">
                        <a:ln>
                          <a:noFill/>
                        </a:ln>
                        <a:solidFill>
                          <a:schemeClr val="tx1"/>
                        </a:solidFill>
                        <a:effectLst/>
                        <a:latin typeface="Comic Sans MS" pitchFamily="66"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Comic Sans MS" pitchFamily="66" charset="0"/>
                          <a:cs typeface="Arial" charset="0"/>
                        </a:rPr>
                        <a:t>Starch, sugars</a:t>
                      </a:r>
                      <a:endParaRPr kumimoji="0" lang="en-US" sz="1800" b="0" i="0" u="none" strike="noStrike" cap="none" normalizeH="0" baseline="0" dirty="0" smtClean="0">
                        <a:ln>
                          <a:noFill/>
                        </a:ln>
                        <a:solidFill>
                          <a:schemeClr val="tx1"/>
                        </a:solidFill>
                        <a:effectLst/>
                        <a:latin typeface="Comic Sans MS" pitchFamily="66"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Comic Sans MS" pitchFamily="66" charset="0"/>
                          <a:cs typeface="Arial" charset="0"/>
                        </a:rPr>
                        <a:t>To release energy (</a:t>
                      </a:r>
                      <a:r>
                        <a:rPr kumimoji="0" lang="en-GB" sz="1800" b="0" i="0" u="none" strike="noStrike" cap="none" normalizeH="0" baseline="0" smtClean="0">
                          <a:ln>
                            <a:noFill/>
                          </a:ln>
                          <a:solidFill>
                            <a:schemeClr val="tx1"/>
                          </a:solidFill>
                          <a:effectLst/>
                          <a:latin typeface="Comic Sans MS" pitchFamily="66" charset="0"/>
                          <a:cs typeface="Arial" charset="0"/>
                        </a:rPr>
                        <a:t>through respiration)</a:t>
                      </a:r>
                      <a:endParaRPr kumimoji="0" lang="en-US" sz="1800" b="0" i="0" u="none" strike="noStrike" cap="none" normalizeH="0" baseline="0" dirty="0" smtClean="0">
                        <a:ln>
                          <a:noFill/>
                        </a:ln>
                        <a:solidFill>
                          <a:schemeClr val="tx1"/>
                        </a:solidFill>
                        <a:effectLst/>
                        <a:latin typeface="Comic Sans MS" pitchFamily="66"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Comic Sans MS" pitchFamily="66" charset="0"/>
                          <a:cs typeface="Arial" charset="0"/>
                        </a:rPr>
                        <a:t>Pasta, bread</a:t>
                      </a:r>
                      <a:endParaRPr kumimoji="0" lang="en-US" sz="1800" b="0" i="0" u="none" strike="noStrike" cap="none" normalizeH="0" baseline="0" dirty="0" smtClean="0">
                        <a:ln>
                          <a:noFill/>
                        </a:ln>
                        <a:solidFill>
                          <a:schemeClr val="tx1"/>
                        </a:solidFill>
                        <a:effectLst/>
                        <a:latin typeface="Comic Sans MS" pitchFamily="66"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2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omic Sans MS" pitchFamily="66" charset="0"/>
                          <a:cs typeface="Arial" charset="0"/>
                        </a:rPr>
                        <a:t>Protein</a:t>
                      </a:r>
                      <a:endParaRPr kumimoji="0" lang="en-US" sz="1800" b="0" i="0" u="none" strike="noStrike" cap="none" normalizeH="0" baseline="0" smtClean="0">
                        <a:ln>
                          <a:noFill/>
                        </a:ln>
                        <a:solidFill>
                          <a:schemeClr val="tx1"/>
                        </a:solidFill>
                        <a:effectLst/>
                        <a:latin typeface="Comic Sans MS" pitchFamily="66"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mic Sans MS" pitchFamily="66" charset="0"/>
                          <a:cs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Comic Sans MS" pitchFamily="66" charset="0"/>
                          <a:cs typeface="Arial" charset="0"/>
                        </a:rPr>
                        <a:t>For growth and repair</a:t>
                      </a:r>
                      <a:endParaRPr kumimoji="0" lang="en-US" sz="1800" b="0" i="0" u="none" strike="noStrike" cap="none" normalizeH="0" baseline="0" dirty="0" smtClean="0">
                        <a:ln>
                          <a:noFill/>
                        </a:ln>
                        <a:solidFill>
                          <a:schemeClr val="tx1"/>
                        </a:solidFill>
                        <a:effectLst/>
                        <a:latin typeface="Comic Sans MS" pitchFamily="66"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Comic Sans MS" pitchFamily="66" charset="0"/>
                          <a:cs typeface="Arial" charset="0"/>
                        </a:rPr>
                        <a:t>Meat, beans</a:t>
                      </a:r>
                      <a:endParaRPr kumimoji="0" lang="en-US" sz="1800" b="0" i="0" u="none" strike="noStrike" cap="none" normalizeH="0" baseline="0" dirty="0" smtClean="0">
                        <a:ln>
                          <a:noFill/>
                        </a:ln>
                        <a:solidFill>
                          <a:schemeClr val="tx1"/>
                        </a:solidFill>
                        <a:effectLst/>
                        <a:latin typeface="Comic Sans MS" pitchFamily="66"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01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omic Sans MS" pitchFamily="66" charset="0"/>
                          <a:cs typeface="Arial" charset="0"/>
                        </a:rPr>
                        <a:t>Vitamins</a:t>
                      </a:r>
                      <a:endParaRPr kumimoji="0" lang="en-US" sz="1800" b="0" i="0" u="none" strike="noStrike" cap="none" normalizeH="0" baseline="0" smtClean="0">
                        <a:ln>
                          <a:noFill/>
                        </a:ln>
                        <a:solidFill>
                          <a:schemeClr val="tx1"/>
                        </a:solidFill>
                        <a:effectLst/>
                        <a:latin typeface="Comic Sans MS" pitchFamily="66"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omic Sans MS" pitchFamily="66" charset="0"/>
                          <a:cs typeface="Arial" charset="0"/>
                        </a:rPr>
                        <a:t>Vitamin C</a:t>
                      </a:r>
                      <a:endParaRPr kumimoji="0" lang="en-US" sz="1800" b="0" i="0" u="none" strike="noStrike" cap="none" normalizeH="0" baseline="0" smtClean="0">
                        <a:ln>
                          <a:noFill/>
                        </a:ln>
                        <a:solidFill>
                          <a:schemeClr val="tx1"/>
                        </a:solidFill>
                        <a:effectLst/>
                        <a:latin typeface="Comic Sans MS" pitchFamily="66"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mic Sans MS" pitchFamily="66" charset="0"/>
                          <a:cs typeface="Arial" charset="0"/>
                        </a:rPr>
                        <a:t>Helps to form tissue that helps join other tissues together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Comic Sans MS" pitchFamily="66" charset="0"/>
                          <a:cs typeface="Arial" charset="0"/>
                        </a:rPr>
                        <a:t>Citrus fruits </a:t>
                      </a:r>
                      <a:endParaRPr kumimoji="0" lang="en-US" sz="1800" b="0" i="0" u="none" strike="noStrike" cap="none" normalizeH="0" baseline="0" dirty="0" smtClean="0">
                        <a:ln>
                          <a:noFill/>
                        </a:ln>
                        <a:solidFill>
                          <a:schemeClr val="tx1"/>
                        </a:solidFill>
                        <a:effectLst/>
                        <a:latin typeface="Comic Sans MS" pitchFamily="66"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4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omic Sans MS" pitchFamily="66" charset="0"/>
                          <a:cs typeface="Arial" charset="0"/>
                        </a:rPr>
                        <a:t>Minerals</a:t>
                      </a:r>
                      <a:endParaRPr kumimoji="0" lang="en-US" sz="1800" b="0" i="0" u="none" strike="noStrike" cap="none" normalizeH="0" baseline="0" smtClean="0">
                        <a:ln>
                          <a:noFill/>
                        </a:ln>
                        <a:solidFill>
                          <a:schemeClr val="tx1"/>
                        </a:solidFill>
                        <a:effectLst/>
                        <a:latin typeface="Comic Sans MS" pitchFamily="66"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omic Sans MS" pitchFamily="66" charset="0"/>
                          <a:cs typeface="Arial" charset="0"/>
                        </a:rPr>
                        <a:t>Calcium</a:t>
                      </a:r>
                      <a:endParaRPr kumimoji="0" lang="en-US" sz="1800" b="0" i="0" u="none" strike="noStrike" cap="none" normalizeH="0" baseline="0" smtClean="0">
                        <a:ln>
                          <a:noFill/>
                        </a:ln>
                        <a:solidFill>
                          <a:schemeClr val="tx1"/>
                        </a:solidFill>
                        <a:effectLst/>
                        <a:latin typeface="Comic Sans MS" pitchFamily="66"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Comic Sans MS" pitchFamily="66" charset="0"/>
                          <a:cs typeface="Arial" charset="0"/>
                        </a:rPr>
                        <a:t>Formation of bones</a:t>
                      </a:r>
                      <a:endParaRPr kumimoji="0" lang="en-US" sz="1800" b="0" i="0" u="none" strike="noStrike" cap="none" normalizeH="0" baseline="0" dirty="0" smtClean="0">
                        <a:ln>
                          <a:noFill/>
                        </a:ln>
                        <a:solidFill>
                          <a:schemeClr val="tx1"/>
                        </a:solidFill>
                        <a:effectLst/>
                        <a:latin typeface="Comic Sans MS" pitchFamily="66"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Comic Sans MS" pitchFamily="66" charset="0"/>
                          <a:cs typeface="Arial" charset="0"/>
                        </a:rPr>
                        <a:t>Dairy products</a:t>
                      </a:r>
                      <a:endParaRPr kumimoji="0" lang="en-US" sz="1800" b="0" i="0" u="none" strike="noStrike" cap="none" normalizeH="0" baseline="0" dirty="0" smtClean="0">
                        <a:ln>
                          <a:noFill/>
                        </a:ln>
                        <a:solidFill>
                          <a:schemeClr val="tx1"/>
                        </a:solidFill>
                        <a:effectLst/>
                        <a:latin typeface="Comic Sans MS" pitchFamily="66"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3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mic Sans MS" pitchFamily="66" charset="0"/>
                          <a:cs typeface="Arial" charset="0"/>
                        </a:rPr>
                        <a:t>Fats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omic Sans MS" pitchFamily="66" charset="0"/>
                          <a:cs typeface="Arial" charset="0"/>
                        </a:rPr>
                        <a:t>Animal, vegetable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omic Sans MS" pitchFamily="66" charset="0"/>
                          <a:cs typeface="Arial" charset="0"/>
                        </a:rPr>
                        <a:t>Energy store, insulation under the skin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mic Sans MS" pitchFamily="66" charset="0"/>
                          <a:cs typeface="Arial" charset="0"/>
                        </a:rPr>
                        <a:t>Olive oil, oily fish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3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omic Sans MS" pitchFamily="66" charset="0"/>
                          <a:cs typeface="Arial" charset="0"/>
                        </a:rPr>
                        <a:t>Fibre</a:t>
                      </a:r>
                      <a:endParaRPr kumimoji="0" lang="en-US" sz="1800" b="0" i="0" u="none" strike="noStrike" cap="none" normalizeH="0" baseline="0" smtClean="0">
                        <a:ln>
                          <a:noFill/>
                        </a:ln>
                        <a:solidFill>
                          <a:schemeClr val="tx1"/>
                        </a:solidFill>
                        <a:effectLst/>
                        <a:latin typeface="Comic Sans MS" pitchFamily="66"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mic Sans MS" pitchFamily="66" charset="0"/>
                          <a:cs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omic Sans MS" pitchFamily="66" charset="0"/>
                          <a:cs typeface="Arial" charset="0"/>
                        </a:rPr>
                        <a:t>To prevent constipation</a:t>
                      </a:r>
                      <a:endParaRPr kumimoji="0" lang="en-US" sz="1800" b="0" i="0" u="none" strike="noStrike" cap="none" normalizeH="0" baseline="0" smtClean="0">
                        <a:ln>
                          <a:noFill/>
                        </a:ln>
                        <a:solidFill>
                          <a:schemeClr val="tx1"/>
                        </a:solidFill>
                        <a:effectLst/>
                        <a:latin typeface="Comic Sans MS" pitchFamily="66"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Comic Sans MS" pitchFamily="66" charset="0"/>
                          <a:cs typeface="Arial" charset="0"/>
                        </a:rPr>
                        <a:t>Wholemeal bread</a:t>
                      </a:r>
                      <a:endParaRPr kumimoji="0" lang="en-US" sz="1800" b="0" i="0" u="none" strike="noStrike" cap="none" normalizeH="0" baseline="0" dirty="0" smtClean="0">
                        <a:ln>
                          <a:noFill/>
                        </a:ln>
                        <a:solidFill>
                          <a:schemeClr val="tx1"/>
                        </a:solidFill>
                        <a:effectLst/>
                        <a:latin typeface="Comic Sans MS" pitchFamily="66"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7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Comic Sans MS" pitchFamily="66" charset="0"/>
                          <a:cs typeface="Arial" charset="0"/>
                        </a:rPr>
                        <a:t>Water</a:t>
                      </a:r>
                      <a:endParaRPr kumimoji="0" lang="en-US" sz="1800" b="0" i="0" u="none" strike="noStrike" cap="none" normalizeH="0" baseline="0" dirty="0" smtClean="0">
                        <a:ln>
                          <a:noFill/>
                        </a:ln>
                        <a:solidFill>
                          <a:schemeClr val="tx1"/>
                        </a:solidFill>
                        <a:effectLst/>
                        <a:latin typeface="Comic Sans MS" pitchFamily="66"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mic Sans MS" pitchFamily="66" charset="0"/>
                          <a:cs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omic Sans MS" pitchFamily="66" charset="0"/>
                          <a:cs typeface="Arial" charset="0"/>
                        </a:rPr>
                        <a:t>Water is an important solvent in the body</a:t>
                      </a:r>
                      <a:endParaRPr kumimoji="0" lang="en-US" sz="1800" b="0" i="0" u="none" strike="noStrike" cap="none" normalizeH="0" baseline="0" smtClean="0">
                        <a:ln>
                          <a:noFill/>
                        </a:ln>
                        <a:solidFill>
                          <a:schemeClr val="tx1"/>
                        </a:solidFill>
                        <a:effectLst/>
                        <a:latin typeface="Comic Sans MS" pitchFamily="66"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mic Sans MS" pitchFamily="66" charset="0"/>
                          <a:cs typeface="Arial" charset="0"/>
                        </a:rPr>
                        <a:t>Drinks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omic Sans MS"/>
        <a:ea typeface=""/>
        <a:cs typeface="Arial"/>
      </a:majorFont>
      <a:minorFont>
        <a:latin typeface="Comic Sans MS"/>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309</TotalTime>
  <Words>751</Words>
  <Application>Microsoft Office PowerPoint</Application>
  <PresentationFormat>On-screen Show (4:3)</PresentationFormat>
  <Paragraphs>128</Paragraphs>
  <Slides>17</Slides>
  <Notes>5</Notes>
  <HiddenSlides>1</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17</vt:i4>
      </vt:variant>
    </vt:vector>
  </HeadingPairs>
  <TitlesOfParts>
    <vt:vector size="23" baseType="lpstr">
      <vt:lpstr>Arial</vt:lpstr>
      <vt:lpstr>Calibri</vt:lpstr>
      <vt:lpstr>Comic Sans MS</vt:lpstr>
      <vt:lpstr>Default Design</vt:lpstr>
      <vt:lpstr>Office Theme</vt:lpstr>
      <vt:lpstr>1_Office Theme</vt:lpstr>
      <vt:lpstr>Why are some foods healthier than others?</vt:lpstr>
      <vt:lpstr>Starter</vt:lpstr>
      <vt:lpstr>Lesson 1 Balanced Diet</vt:lpstr>
      <vt:lpstr>Thinking About Your Food</vt:lpstr>
      <vt:lpstr>PowerPoint Presentation</vt:lpstr>
      <vt:lpstr>PowerPoint Presentation</vt:lpstr>
      <vt:lpstr>Restaurant Menus</vt:lpstr>
      <vt:lpstr>Food Groups</vt:lpstr>
      <vt:lpstr>PowerPoint Presentation</vt:lpstr>
      <vt:lpstr>PowerPoint Presentation</vt:lpstr>
      <vt:lpstr>PowerPoint Presentation</vt:lpstr>
      <vt:lpstr>Energy</vt:lpstr>
      <vt:lpstr>Different Foods</vt:lpstr>
      <vt:lpstr>Unused energy</vt:lpstr>
      <vt:lpstr>How much energy in food?</vt:lpstr>
      <vt:lpstr>Energy Questions</vt:lpstr>
      <vt:lpstr>Homework</vt:lpstr>
    </vt:vector>
  </TitlesOfParts>
  <Company>JFS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8A – Food, glorious food</dc:title>
  <dc:creator>JFS Teacher</dc:creator>
  <cp:lastModifiedBy>Jessica Luu</cp:lastModifiedBy>
  <cp:revision>51</cp:revision>
  <dcterms:created xsi:type="dcterms:W3CDTF">2009-09-09T16:55:52Z</dcterms:created>
  <dcterms:modified xsi:type="dcterms:W3CDTF">2015-09-16T11:41:38Z</dcterms:modified>
</cp:coreProperties>
</file>