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3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ctiveX/activeX4.xml" ContentType="application/vnd.ms-office.activeX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ctiveX/activeX5.xml" ContentType="application/vnd.ms-office.activeX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ctiveX/activeX6.xml" ContentType="application/vnd.ms-office.activeX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ctiveX/activeX7.xml" ContentType="application/vnd.ms-office.activeX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ctiveX/activeX8.xml" ContentType="application/vnd.ms-office.activeX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  <p:sldMasterId id="2147483710" r:id="rId6"/>
  </p:sldMasterIdLst>
  <p:notesMasterIdLst>
    <p:notesMasterId r:id="rId38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5" r:id="rId31"/>
    <p:sldId id="281" r:id="rId32"/>
    <p:sldId id="282" r:id="rId33"/>
    <p:sldId id="286" r:id="rId34"/>
    <p:sldId id="283" r:id="rId35"/>
    <p:sldId id="284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D31D2-AB3E-4E86-A42B-F15241E7F9E8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23489-8E2C-4705-B712-31E07D7A05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84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19A446B7-32E9-4F06-8D43-60A91E21B729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9699" name="Rectangle 103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B75CAEC-7A6E-41CA-B016-D32158A104AE}" type="slidenum">
              <a:rPr lang="en-GB" sz="1200" b="1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z="1200" b="1">
              <a:solidFill>
                <a:prstClr val="black"/>
              </a:solidFill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Image credit:</a:t>
            </a:r>
            <a:r>
              <a:rPr lang="en-GB" smtClean="0"/>
              <a:t> this image is in the public domain</a:t>
            </a:r>
            <a:endParaRPr lang="en-GB" b="1" smtClean="0"/>
          </a:p>
        </p:txBody>
      </p:sp>
    </p:spTree>
    <p:extLst>
      <p:ext uri="{BB962C8B-B14F-4D97-AF65-F5344CB8AC3E}">
        <p14:creationId xmlns:p14="http://schemas.microsoft.com/office/powerpoint/2010/main" val="189051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93C7DA60-C5E8-492A-BC0D-F8DFB62D8BB1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smtClean="0"/>
              <a:t>Teachers note</a:t>
            </a:r>
            <a:endParaRPr lang="en-GB" smtClean="0"/>
          </a:p>
          <a:p>
            <a:r>
              <a:rPr lang="en-GB" smtClean="0"/>
              <a:t>Students should be reminded that an atom is mostly empty space, and that this diagram is not to scale.</a:t>
            </a:r>
          </a:p>
          <a:p>
            <a:endParaRPr lang="en-GB" smtClean="0"/>
          </a:p>
          <a:p>
            <a:r>
              <a:rPr lang="en-GB" smtClean="0"/>
              <a:t>Protons and neutrons are held together in the nucleus by a strong force. This balances the repulsive electrostatic force between the protons.</a:t>
            </a:r>
            <a:endParaRPr lang="en-GB" b="1" smtClean="0"/>
          </a:p>
        </p:txBody>
      </p:sp>
    </p:spTree>
    <p:extLst>
      <p:ext uri="{BB962C8B-B14F-4D97-AF65-F5344CB8AC3E}">
        <p14:creationId xmlns:p14="http://schemas.microsoft.com/office/powerpoint/2010/main" val="1510014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E31FB26C-CE25-4C04-BDB7-2EB4127F59AA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00131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1256EC2-DA9B-4C60-9F56-0074D0673441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smtClean="0"/>
              <a:t>Teacher notes</a:t>
            </a:r>
          </a:p>
          <a:p>
            <a:r>
              <a:rPr lang="en-GB" smtClean="0"/>
              <a:t>This matching activity could be used as a plenary or revision exercise on atomic structure. Students could be asked to complete the questions in their books and the activity could be concluded by completion on the IWB.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13843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CC4BD28C-B6A2-458A-8BD1-4270667A6A9E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9805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17991C9E-4A1C-4CCF-AD49-1C426788D852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169986" name="Rectangle 103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6C1CF40-51D8-4765-AD0F-9EBA4DD51080}" type="slidenum">
              <a:rPr lang="en-GB" sz="1200" b="1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sz="1200" b="1">
              <a:solidFill>
                <a:prstClr val="black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b="1" smtClean="0"/>
              <a:t>Teacher notes</a:t>
            </a:r>
          </a:p>
          <a:p>
            <a:r>
              <a:rPr lang="en-GB" smtClean="0"/>
              <a:t>See the </a:t>
            </a:r>
            <a:r>
              <a:rPr lang="en-GB" b="1" i="1" smtClean="0"/>
              <a:t>Atoms and Isotopes</a:t>
            </a:r>
            <a:r>
              <a:rPr lang="en-GB" b="1" smtClean="0"/>
              <a:t> </a:t>
            </a:r>
            <a:r>
              <a:rPr lang="en-GB" smtClean="0"/>
              <a:t>presentation for more information on atomic structure.</a:t>
            </a:r>
          </a:p>
          <a:p>
            <a:r>
              <a:rPr lang="en-GB" smtClean="0"/>
              <a:t>See the </a:t>
            </a:r>
            <a:r>
              <a:rPr lang="en-GB" b="1" i="1" smtClean="0"/>
              <a:t>Radioactive Substances</a:t>
            </a:r>
            <a:r>
              <a:rPr lang="en-GB" b="1" smtClean="0"/>
              <a:t> </a:t>
            </a:r>
            <a:r>
              <a:rPr lang="en-GB" smtClean="0"/>
              <a:t>presentation for more information on radiation.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9593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AC288AC-F6E9-4888-8E12-38400F3D4AE4}" type="slidenum">
              <a:rPr lang="en-GB"/>
              <a:pPr>
                <a:defRPr/>
              </a:pPr>
              <a:t>22</a:t>
            </a:fld>
            <a:endParaRPr lang="en-GB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smtClean="0"/>
              <a:t>Teacher notes</a:t>
            </a:r>
          </a:p>
          <a:p>
            <a:r>
              <a:rPr lang="en-GB" smtClean="0"/>
              <a:t>See the </a:t>
            </a:r>
            <a:r>
              <a:rPr lang="en-GB" b="1" i="1" smtClean="0"/>
              <a:t>Radioactive Substances</a:t>
            </a:r>
            <a:r>
              <a:rPr lang="en-GB" b="1" smtClean="0"/>
              <a:t> </a:t>
            </a:r>
            <a:r>
              <a:rPr lang="en-GB" smtClean="0"/>
              <a:t>presentation for information on the discovery of radiation.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9968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B377AE8E-7905-4960-BDE0-14F36CA2AE42}" type="slidenum">
              <a:rPr lang="en-GB"/>
              <a:pPr>
                <a:defRPr/>
              </a:pPr>
              <a:t>23</a:t>
            </a:fld>
            <a:endParaRPr lang="en-GB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5245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AC288AC-F6E9-4888-8E12-38400F3D4AE4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smtClean="0"/>
              <a:t>Teacher notes</a:t>
            </a:r>
          </a:p>
          <a:p>
            <a:r>
              <a:rPr lang="en-GB" smtClean="0"/>
              <a:t>See the </a:t>
            </a:r>
            <a:r>
              <a:rPr lang="en-GB" b="1" i="1" smtClean="0"/>
              <a:t>Radioactive Substances</a:t>
            </a:r>
            <a:r>
              <a:rPr lang="en-GB" b="1" smtClean="0"/>
              <a:t> </a:t>
            </a:r>
            <a:r>
              <a:rPr lang="en-GB" smtClean="0"/>
              <a:t>presentation for information on the discovery of radiation.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10463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4BB3A0D6-1B25-4218-9E61-8C0153DC96FC}" type="slidenum">
              <a:rPr lang="en-GB"/>
              <a:pPr>
                <a:defRPr/>
              </a:pPr>
              <a:t>26</a:t>
            </a:fld>
            <a:endParaRPr lang="en-GB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99713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AC288AC-F6E9-4888-8E12-38400F3D4AE4}" type="slidenum">
              <a:rPr lang="en-GB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smtClean="0"/>
              <a:t>Teacher notes</a:t>
            </a:r>
          </a:p>
          <a:p>
            <a:r>
              <a:rPr lang="en-GB" smtClean="0"/>
              <a:t>See the </a:t>
            </a:r>
            <a:r>
              <a:rPr lang="en-GB" b="1" i="1" smtClean="0"/>
              <a:t>Radioactive Substances</a:t>
            </a:r>
            <a:r>
              <a:rPr lang="en-GB" b="1" smtClean="0"/>
              <a:t> </a:t>
            </a:r>
            <a:r>
              <a:rPr lang="en-GB" smtClean="0"/>
              <a:t>presentation for information on the discovery of radiation.</a:t>
            </a:r>
          </a:p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50550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5BED2524-7DC5-419C-9E2D-980D64EF8502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b="1" smtClean="0"/>
              <a:t>Image credit:</a:t>
            </a:r>
            <a:r>
              <a:rPr lang="en-GB" smtClean="0"/>
              <a:t> this image is in the 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50915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624A8672-A2D5-4B16-994F-13ECA270790C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smtClean="0"/>
              <a:t>Teacher notes</a:t>
            </a:r>
          </a:p>
          <a:p>
            <a:r>
              <a:rPr lang="en-GB" smtClean="0"/>
              <a:t>The ‘*’ symbol next to the nickel in the middle of the equation indicates that the nickel is still unstable and needs to release more radioactivity to become stable.</a:t>
            </a:r>
          </a:p>
        </p:txBody>
      </p:sp>
    </p:spTree>
    <p:extLst>
      <p:ext uri="{BB962C8B-B14F-4D97-AF65-F5344CB8AC3E}">
        <p14:creationId xmlns:p14="http://schemas.microsoft.com/office/powerpoint/2010/main" val="3676495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7B4B42C2-24D0-48AE-B245-5C1CB813FFAE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b="1" i="1" smtClean="0"/>
              <a:t>This content is higher tier for AQA, OCR Gateway and OCR 21</a:t>
            </a:r>
            <a:r>
              <a:rPr lang="en-GB" b="1" i="1" baseline="30000" smtClean="0"/>
              <a:t>st</a:t>
            </a:r>
            <a:r>
              <a:rPr lang="en-GB" b="1" i="1" smtClean="0"/>
              <a:t> Century GCSE Additional Science.</a:t>
            </a:r>
          </a:p>
        </p:txBody>
      </p:sp>
    </p:spTree>
    <p:extLst>
      <p:ext uri="{BB962C8B-B14F-4D97-AF65-F5344CB8AC3E}">
        <p14:creationId xmlns:p14="http://schemas.microsoft.com/office/powerpoint/2010/main" val="289942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B3818ECD-4F1F-46B6-AD37-5A5FC83A0E34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339994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42BE8E30-342A-43D5-863E-DA2ED879C8FE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7427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3B6EB04B-B780-4E71-B53E-79F8B424FB48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575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A92A1775-7F54-42AB-97FE-1C1E4C154D4F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0887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635367D1-29AA-4DC3-8A58-B9D369CF9557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96841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2B54DC3F-DD33-4F6A-82FD-F9A383159AB1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05814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5334A870-389A-427B-88B8-7CC5894FCA3B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4646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899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9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508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25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7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5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0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253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90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959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68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70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1549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50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79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C16E-2298-4705-B26D-B56CFECE6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721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9F74-CC9C-4766-ABE0-0D26704A9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85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89EFF-A5D1-40EE-9F14-FEF4F5020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01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D19C-8442-49CF-AE5D-F979F100AD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24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8EDE-0BAF-4395-A9FA-1750B37D4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6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06EF-159B-4E91-BEFC-0EDEC852B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33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4A58-4876-49A0-B786-C6F7DB1CE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5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513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4A185-D0A9-41F4-9E40-4272A5034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1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593E-014C-48DF-A7B8-7644E7F8E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14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1090-8CFE-4A62-BBB7-B1B25407E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917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7660-BC4F-4972-BFAA-10F63B94A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17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F89B-3E3B-4D99-8D5C-D604CE5BC8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6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9947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5037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880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434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93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5089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6126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24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74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16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C16E-2298-4705-B26D-B56CFECE60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417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49F74-CC9C-4766-ABE0-0D26704A9A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31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89EFF-A5D1-40EE-9F14-FEF4F50204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47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4D19C-8442-49CF-AE5D-F979F100AD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8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0477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48EDE-0BAF-4395-A9FA-1750B37D4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71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E06EF-159B-4E91-BEFC-0EDEC852B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36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4A58-4876-49A0-B786-C6F7DB1CE6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833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4A185-D0A9-41F4-9E40-4272A5034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99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8593E-014C-48DF-A7B8-7644E7F8E5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852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71090-8CFE-4A62-BBB7-B1B25407ED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9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B7660-BC4F-4972-BFAA-10F63B94A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80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2F89B-3E3B-4D99-8D5C-D604CE5BC8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984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1311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55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877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211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357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695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010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318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4146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5854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938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16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24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8CA7A-94C4-4270-B960-F8F375B6376B}" type="datetimeFigureOut">
              <a:rPr lang="en-GB" smtClean="0"/>
              <a:t>31/12/2015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8A5C8-8AF4-413B-BD13-1208A9D24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20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3" descr="slide_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593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881063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FB964538-F34F-4C5F-A503-08C3F3747822}" type="slidenum">
              <a:rPr lang="en-GB" sz="1000">
                <a:solidFill>
                  <a:srgbClr val="5B0091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000">
                <a:solidFill>
                  <a:srgbClr val="5B0091"/>
                </a:solidFill>
              </a:rPr>
              <a:t> of 23</a:t>
            </a:r>
          </a:p>
        </p:txBody>
      </p:sp>
      <p:sp>
        <p:nvSpPr>
          <p:cNvPr id="369679" name="Text Box 15"/>
          <p:cNvSpPr txBox="1">
            <a:spLocks noChangeArrowheads="1"/>
          </p:cNvSpPr>
          <p:nvPr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5B0091"/>
                </a:solidFill>
              </a:rPr>
              <a:t>© Boardworks Ltd 2011</a:t>
            </a:r>
          </a:p>
        </p:txBody>
      </p:sp>
      <p:pic>
        <p:nvPicPr>
          <p:cNvPr id="59399" name="Picture 16" descr="back_arrow_tra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23" descr="forward_arrow_gr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22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2810F-282B-4F5A-AA29-2F42CAAB4F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6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6" name="Rectangle 10"/>
          <p:cNvSpPr>
            <a:spLocks noChangeArrowheads="1"/>
          </p:cNvSpPr>
          <p:nvPr/>
        </p:nvSpPr>
        <p:spPr bwMode="auto">
          <a:xfrm>
            <a:off x="1588" y="6688138"/>
            <a:ext cx="9144000" cy="16986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9627" name="Rectangle 11"/>
          <p:cNvSpPr>
            <a:spLocks noChangeArrowheads="1"/>
          </p:cNvSpPr>
          <p:nvPr/>
        </p:nvSpPr>
        <p:spPr bwMode="auto">
          <a:xfrm>
            <a:off x="-9525" y="6611938"/>
            <a:ext cx="9145588" cy="74612"/>
          </a:xfrm>
          <a:prstGeom prst="rect">
            <a:avLst/>
          </a:prstGeom>
          <a:solidFill>
            <a:srgbClr val="6600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9628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569325" y="62087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9629" name="AutoShape 13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 rot="10801541">
            <a:off x="187325" y="6208713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rgbClr val="66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9630" name="Text Box 14"/>
          <p:cNvSpPr txBox="1">
            <a:spLocks noChangeArrowheads="1"/>
          </p:cNvSpPr>
          <p:nvPr/>
        </p:nvSpPr>
        <p:spPr bwMode="auto">
          <a:xfrm>
            <a:off x="7023100" y="6627813"/>
            <a:ext cx="213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FFFFFF"/>
                </a:solidFill>
                <a:latin typeface="Arial" charset="0"/>
              </a:rPr>
              <a:t>© Boardworks Ltd 2003</a:t>
            </a:r>
          </a:p>
        </p:txBody>
      </p:sp>
      <p:pic>
        <p:nvPicPr>
          <p:cNvPr id="239631" name="Picture 15" descr="boardworks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924800" y="0"/>
            <a:ext cx="1219200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97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62810F-282B-4F5A-AA29-2F42CAAB4FF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76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3" descr="slide_backgro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5939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69678" name="Text Box 14"/>
          <p:cNvSpPr txBox="1">
            <a:spLocks noChangeArrowheads="1"/>
          </p:cNvSpPr>
          <p:nvPr/>
        </p:nvSpPr>
        <p:spPr bwMode="auto">
          <a:xfrm>
            <a:off x="881063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fld id="{6A6B8B9C-E1EB-4E26-9358-C96F090AA476}" type="slidenum">
              <a:rPr lang="en-GB" sz="1000">
                <a:solidFill>
                  <a:srgbClr val="5B0091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r>
              <a:rPr lang="en-GB" sz="1000">
                <a:solidFill>
                  <a:srgbClr val="5B0091"/>
                </a:solidFill>
              </a:rPr>
              <a:t> of 12</a:t>
            </a:r>
          </a:p>
        </p:txBody>
      </p:sp>
      <p:sp>
        <p:nvSpPr>
          <p:cNvPr id="369679" name="Text Box 15"/>
          <p:cNvSpPr txBox="1">
            <a:spLocks noChangeArrowheads="1"/>
          </p:cNvSpPr>
          <p:nvPr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5B0091"/>
                </a:solidFill>
              </a:rPr>
              <a:t>© Boardworks Ltd 2011</a:t>
            </a:r>
          </a:p>
        </p:txBody>
      </p:sp>
      <p:pic>
        <p:nvPicPr>
          <p:cNvPr id="59399" name="Picture 16" descr="back_arrow_trans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23" descr="forward_arrow_gr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286D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25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5.png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5.png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25.png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9.xml"/><Relationship Id="rId9" Type="http://schemas.openxmlformats.org/officeDocument/2006/relationships/image" Target="../media/image1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slideLayout" Target="../slideLayouts/slideLayout59.xml"/><Relationship Id="rId7" Type="http://schemas.openxmlformats.org/officeDocument/2006/relationships/image" Target="../media/image38.jpeg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Atomic structure and radioactive decay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Including isotopes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63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412776"/>
            <a:ext cx="82589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Most of an atom is empty space!</a:t>
            </a:r>
          </a:p>
          <a:p>
            <a:endParaRPr lang="en-GB" sz="2400" dirty="0"/>
          </a:p>
          <a:p>
            <a:r>
              <a:rPr lang="en-GB" sz="2400" dirty="0" smtClean="0"/>
              <a:t>If an atom was the size of a football pitch, then the nucleus </a:t>
            </a:r>
          </a:p>
          <a:p>
            <a:r>
              <a:rPr lang="en-GB" sz="2400" dirty="0" smtClean="0"/>
              <a:t>would be about the size of an apple in the centre!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574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8" name="Rectangle 8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/>
              <a:t>The modern model</a:t>
            </a:r>
          </a:p>
        </p:txBody>
      </p:sp>
      <p:pic>
        <p:nvPicPr>
          <p:cNvPr id="128009" name="Picture 9" descr="oxygen_atom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947988"/>
            <a:ext cx="36703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10" name="Rectangle 10"/>
          <p:cNvSpPr>
            <a:spLocks noChangeArrowheads="1"/>
          </p:cNvSpPr>
          <p:nvPr/>
        </p:nvSpPr>
        <p:spPr bwMode="auto">
          <a:xfrm>
            <a:off x="5202238" y="4945063"/>
            <a:ext cx="3529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electrons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orbit the nucleus in shells.</a:t>
            </a:r>
          </a:p>
        </p:txBody>
      </p:sp>
      <p:sp>
        <p:nvSpPr>
          <p:cNvPr id="128011" name="Rectangle 11"/>
          <p:cNvSpPr>
            <a:spLocks noChangeArrowheads="1"/>
          </p:cNvSpPr>
          <p:nvPr/>
        </p:nvSpPr>
        <p:spPr bwMode="auto">
          <a:xfrm>
            <a:off x="5202238" y="3187700"/>
            <a:ext cx="36687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nucleus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is where most of the mass of the atom is found. It contains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protons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and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neutrons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</a:t>
            </a:r>
          </a:p>
        </p:txBody>
      </p:sp>
      <p:sp>
        <p:nvSpPr>
          <p:cNvPr id="128012" name="Rectangle 12"/>
          <p:cNvSpPr>
            <a:spLocks noChangeArrowheads="1"/>
          </p:cNvSpPr>
          <p:nvPr/>
        </p:nvSpPr>
        <p:spPr bwMode="auto">
          <a:xfrm>
            <a:off x="341313" y="773113"/>
            <a:ext cx="858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Experiments showed that Rutherford’s atomic model</a:t>
            </a:r>
            <a:r>
              <a:rPr lang="en-GB" sz="2400" b="1">
                <a:solidFill>
                  <a:srgbClr val="010066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(a tiny, positively-charged</a:t>
            </a:r>
            <a:r>
              <a:rPr lang="en-GB" sz="2400" b="1">
                <a:solidFill>
                  <a:srgbClr val="010066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nucleus</a:t>
            </a:r>
            <a:r>
              <a:rPr lang="en-GB" sz="2400" b="1">
                <a:solidFill>
                  <a:srgbClr val="010066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orbited by electrons) was correct.</a:t>
            </a:r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 flipH="1">
            <a:off x="3106738" y="3568700"/>
            <a:ext cx="2071687" cy="800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grpSp>
        <p:nvGrpSpPr>
          <p:cNvPr id="128014" name="Group 14"/>
          <p:cNvGrpSpPr>
            <a:grpSpLocks/>
          </p:cNvGrpSpPr>
          <p:nvPr/>
        </p:nvGrpSpPr>
        <p:grpSpPr bwMode="auto">
          <a:xfrm>
            <a:off x="2446338" y="4902200"/>
            <a:ext cx="2732087" cy="1155700"/>
            <a:chOff x="1681" y="3095"/>
            <a:chExt cx="1721" cy="728"/>
          </a:xfrm>
        </p:grpSpPr>
        <p:sp>
          <p:nvSpPr>
            <p:cNvPr id="128015" name="Line 15"/>
            <p:cNvSpPr>
              <a:spLocks noChangeShapeType="1"/>
            </p:cNvSpPr>
            <p:nvPr/>
          </p:nvSpPr>
          <p:spPr bwMode="auto">
            <a:xfrm flipH="1">
              <a:off x="1681" y="3287"/>
              <a:ext cx="1713" cy="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28016" name="Line 16"/>
            <p:cNvSpPr>
              <a:spLocks noChangeShapeType="1"/>
            </p:cNvSpPr>
            <p:nvPr/>
          </p:nvSpPr>
          <p:spPr bwMode="auto">
            <a:xfrm flipH="1" flipV="1">
              <a:off x="2737" y="3095"/>
              <a:ext cx="665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</p:grpSp>
      <p:sp>
        <p:nvSpPr>
          <p:cNvPr id="128017" name="Rectangle 17"/>
          <p:cNvSpPr>
            <a:spLocks noChangeArrowheads="1"/>
          </p:cNvSpPr>
          <p:nvPr/>
        </p:nvSpPr>
        <p:spPr bwMode="auto">
          <a:xfrm>
            <a:off x="341313" y="1685925"/>
            <a:ext cx="85804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Further developments in understanding about atomic structure followed, but Rutherford’s nuclear model still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forms the basis of the modern model of the atom.</a:t>
            </a:r>
            <a:r>
              <a:rPr lang="en-GB" sz="2400" b="1">
                <a:solidFill>
                  <a:srgbClr val="010066"/>
                </a:solidFill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568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0" grpId="0"/>
      <p:bldP spid="128011" grpId="0"/>
      <p:bldP spid="128013" grpId="0" animBg="1"/>
      <p:bldP spid="1280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atoms made of?</a:t>
            </a: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274763" y="2227263"/>
            <a:ext cx="159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286DA6"/>
                </a:solidFill>
                <a:cs typeface="Arial" charset="0"/>
              </a:rPr>
              <a:t>protons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713163" y="2227263"/>
            <a:ext cx="1762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286DA6"/>
                </a:solidFill>
                <a:cs typeface="Arial" charset="0"/>
              </a:rPr>
              <a:t>neutrons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6062663" y="2227263"/>
            <a:ext cx="1790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800" b="1">
                <a:solidFill>
                  <a:srgbClr val="286DA6"/>
                </a:solidFill>
                <a:cs typeface="Arial" charset="0"/>
              </a:rPr>
              <a:t>electrons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342900" y="784225"/>
            <a:ext cx="8189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C988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Atoms are made up of three smaller particles:</a:t>
            </a:r>
          </a:p>
        </p:txBody>
      </p:sp>
      <p:pic>
        <p:nvPicPr>
          <p:cNvPr id="135176" name="Picture 8" descr="elec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8" y="1765300"/>
            <a:ext cx="349250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7" name="Picture 9" descr="neutr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225" y="1539875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8" name="Picture 10" descr="prot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1539875"/>
            <a:ext cx="669925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9" name="Picture 11" descr="oxygen_at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209925"/>
            <a:ext cx="3360738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342900" y="4545013"/>
            <a:ext cx="43767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 electrons are spread out around the edge of the atom. They orbit the nucleus in layers called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shells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</a:t>
            </a:r>
          </a:p>
        </p:txBody>
      </p:sp>
      <p:sp>
        <p:nvSpPr>
          <p:cNvPr id="135181" name="Line 13"/>
          <p:cNvSpPr>
            <a:spLocks noChangeShapeType="1"/>
          </p:cNvSpPr>
          <p:nvPr/>
        </p:nvSpPr>
        <p:spPr bwMode="auto">
          <a:xfrm flipV="1">
            <a:off x="3248025" y="4951413"/>
            <a:ext cx="1905000" cy="10318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35182" name="Line 14"/>
          <p:cNvSpPr>
            <a:spLocks noChangeShapeType="1"/>
          </p:cNvSpPr>
          <p:nvPr/>
        </p:nvSpPr>
        <p:spPr bwMode="auto">
          <a:xfrm>
            <a:off x="4122738" y="3960813"/>
            <a:ext cx="2187575" cy="679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35183" name="Rectangle 15"/>
          <p:cNvSpPr>
            <a:spLocks noChangeArrowheads="1"/>
          </p:cNvSpPr>
          <p:nvPr/>
        </p:nvSpPr>
        <p:spPr bwMode="auto">
          <a:xfrm>
            <a:off x="342900" y="2967038"/>
            <a:ext cx="52054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 protons and neutrons exist in a dense core at the centre of the atom. This is called the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nucleus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5" name="Picture 7" descr="notes_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14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  <p:bldP spid="135174" grpId="0"/>
      <p:bldP spid="135180" grpId="0"/>
      <p:bldP spid="135181" grpId="0" animBg="1"/>
      <p:bldP spid="135182" grpId="0" animBg="1"/>
      <p:bldP spid="1351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31" name="Group 39"/>
          <p:cNvGrpSpPr>
            <a:grpSpLocks/>
          </p:cNvGrpSpPr>
          <p:nvPr/>
        </p:nvGrpSpPr>
        <p:grpSpPr bwMode="auto">
          <a:xfrm>
            <a:off x="1925638" y="2817813"/>
            <a:ext cx="4821237" cy="2162175"/>
            <a:chOff x="1213" y="1775"/>
            <a:chExt cx="3037" cy="1362"/>
          </a:xfrm>
        </p:grpSpPr>
        <p:sp>
          <p:nvSpPr>
            <p:cNvPr id="136203" name="AutoShape 11"/>
            <p:cNvSpPr>
              <a:spLocks noChangeArrowheads="1"/>
            </p:cNvSpPr>
            <p:nvPr/>
          </p:nvSpPr>
          <p:spPr bwMode="auto">
            <a:xfrm>
              <a:off x="1219" y="1775"/>
              <a:ext cx="3030" cy="370"/>
            </a:xfrm>
            <a:prstGeom prst="roundRect">
              <a:avLst>
                <a:gd name="adj" fmla="val 8958"/>
              </a:avLst>
            </a:prstGeom>
            <a:solidFill>
              <a:srgbClr val="BFDA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36204" name="AutoShape 12"/>
            <p:cNvSpPr>
              <a:spLocks noChangeArrowheads="1"/>
            </p:cNvSpPr>
            <p:nvPr/>
          </p:nvSpPr>
          <p:spPr bwMode="auto">
            <a:xfrm>
              <a:off x="1231" y="1841"/>
              <a:ext cx="1056" cy="1296"/>
            </a:xfrm>
            <a:prstGeom prst="roundRect">
              <a:avLst>
                <a:gd name="adj" fmla="val 4167"/>
              </a:avLst>
            </a:prstGeom>
            <a:solidFill>
              <a:srgbClr val="BFDA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36205" name="AutoShape 13"/>
            <p:cNvSpPr>
              <a:spLocks noChangeArrowheads="1"/>
            </p:cNvSpPr>
            <p:nvPr/>
          </p:nvSpPr>
          <p:spPr bwMode="auto">
            <a:xfrm>
              <a:off x="1219" y="1777"/>
              <a:ext cx="3030" cy="1360"/>
            </a:xfrm>
            <a:prstGeom prst="roundRect">
              <a:avLst>
                <a:gd name="adj" fmla="val 3713"/>
              </a:avLst>
            </a:prstGeom>
            <a:noFill/>
            <a:ln w="38100" algn="ctr">
              <a:solidFill>
                <a:srgbClr val="286D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36206" name="Line 14"/>
            <p:cNvSpPr>
              <a:spLocks noChangeShapeType="1"/>
            </p:cNvSpPr>
            <p:nvPr/>
          </p:nvSpPr>
          <p:spPr bwMode="auto">
            <a:xfrm>
              <a:off x="3291" y="1777"/>
              <a:ext cx="0" cy="1346"/>
            </a:xfrm>
            <a:prstGeom prst="line">
              <a:avLst/>
            </a:prstGeom>
            <a:noFill/>
            <a:ln w="25400">
              <a:solidFill>
                <a:srgbClr val="286D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36207" name="Line 15"/>
            <p:cNvSpPr>
              <a:spLocks noChangeShapeType="1"/>
            </p:cNvSpPr>
            <p:nvPr/>
          </p:nvSpPr>
          <p:spPr bwMode="auto">
            <a:xfrm rot="-5400000">
              <a:off x="2731" y="628"/>
              <a:ext cx="0" cy="3035"/>
            </a:xfrm>
            <a:prstGeom prst="line">
              <a:avLst/>
            </a:prstGeom>
            <a:noFill/>
            <a:ln w="25400">
              <a:solidFill>
                <a:srgbClr val="286D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36208" name="Line 16"/>
            <p:cNvSpPr>
              <a:spLocks noChangeShapeType="1"/>
            </p:cNvSpPr>
            <p:nvPr/>
          </p:nvSpPr>
          <p:spPr bwMode="auto">
            <a:xfrm rot="-5400000">
              <a:off x="2732" y="963"/>
              <a:ext cx="0" cy="3022"/>
            </a:xfrm>
            <a:prstGeom prst="line">
              <a:avLst/>
            </a:prstGeom>
            <a:noFill/>
            <a:ln w="25400">
              <a:solidFill>
                <a:srgbClr val="286D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36209" name="Line 17"/>
            <p:cNvSpPr>
              <a:spLocks noChangeShapeType="1"/>
            </p:cNvSpPr>
            <p:nvPr/>
          </p:nvSpPr>
          <p:spPr bwMode="auto">
            <a:xfrm rot="-5400000">
              <a:off x="2735" y="1304"/>
              <a:ext cx="1" cy="3029"/>
            </a:xfrm>
            <a:prstGeom prst="line">
              <a:avLst/>
            </a:prstGeom>
            <a:noFill/>
            <a:ln w="25400">
              <a:solidFill>
                <a:srgbClr val="286D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36210" name="Line 18"/>
            <p:cNvSpPr>
              <a:spLocks noChangeShapeType="1"/>
            </p:cNvSpPr>
            <p:nvPr/>
          </p:nvSpPr>
          <p:spPr bwMode="auto">
            <a:xfrm>
              <a:off x="2282" y="1781"/>
              <a:ext cx="0" cy="1346"/>
            </a:xfrm>
            <a:prstGeom prst="line">
              <a:avLst/>
            </a:prstGeom>
            <a:noFill/>
            <a:ln w="25400">
              <a:solidFill>
                <a:srgbClr val="286DA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</p:grp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3671888" y="4476750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almost 0</a:t>
            </a:r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1985963" y="4476750"/>
            <a:ext cx="140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electron</a:t>
            </a:r>
          </a:p>
        </p:txBody>
      </p:sp>
      <p:sp>
        <p:nvSpPr>
          <p:cNvPr id="136215" name="Rectangle 23"/>
          <p:cNvSpPr>
            <a:spLocks noChangeArrowheads="1"/>
          </p:cNvSpPr>
          <p:nvPr/>
        </p:nvSpPr>
        <p:spPr bwMode="auto">
          <a:xfrm>
            <a:off x="3671888" y="3924300"/>
            <a:ext cx="16065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marL="53975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1</a:t>
            </a:r>
          </a:p>
        </p:txBody>
      </p:sp>
      <p:sp>
        <p:nvSpPr>
          <p:cNvPr id="136216" name="Rectangle 24"/>
          <p:cNvSpPr>
            <a:spLocks noChangeArrowheads="1"/>
          </p:cNvSpPr>
          <p:nvPr/>
        </p:nvSpPr>
        <p:spPr bwMode="auto">
          <a:xfrm>
            <a:off x="1995488" y="3924300"/>
            <a:ext cx="1460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neutron</a:t>
            </a:r>
          </a:p>
        </p:txBody>
      </p:sp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3671888" y="3417888"/>
            <a:ext cx="16065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marL="628650" indent="-8890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1</a:t>
            </a:r>
          </a:p>
        </p:txBody>
      </p:sp>
      <p:sp>
        <p:nvSpPr>
          <p:cNvPr id="136219" name="Rectangle 27"/>
          <p:cNvSpPr>
            <a:spLocks noChangeArrowheads="1"/>
          </p:cNvSpPr>
          <p:nvPr/>
        </p:nvSpPr>
        <p:spPr bwMode="auto">
          <a:xfrm>
            <a:off x="1995488" y="3417888"/>
            <a:ext cx="140970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proton</a:t>
            </a:r>
          </a:p>
        </p:txBody>
      </p:sp>
      <p:sp>
        <p:nvSpPr>
          <p:cNvPr id="136220" name="Rectangle 28"/>
          <p:cNvSpPr>
            <a:spLocks noChangeArrowheads="1"/>
          </p:cNvSpPr>
          <p:nvPr/>
        </p:nvSpPr>
        <p:spPr bwMode="auto">
          <a:xfrm>
            <a:off x="5278438" y="2878138"/>
            <a:ext cx="1304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charge</a:t>
            </a:r>
          </a:p>
        </p:txBody>
      </p:sp>
      <p:sp>
        <p:nvSpPr>
          <p:cNvPr id="136221" name="Rectangle 29"/>
          <p:cNvSpPr>
            <a:spLocks noChangeArrowheads="1"/>
          </p:cNvSpPr>
          <p:nvPr/>
        </p:nvSpPr>
        <p:spPr bwMode="auto">
          <a:xfrm>
            <a:off x="3671888" y="2878138"/>
            <a:ext cx="153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mass</a:t>
            </a:r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>
            <a:off x="1995488" y="2878138"/>
            <a:ext cx="13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particle</a:t>
            </a: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Mass and electrical charge</a:t>
            </a:r>
          </a:p>
        </p:txBody>
      </p:sp>
      <p:sp>
        <p:nvSpPr>
          <p:cNvPr id="136196" name="AutoShape 4"/>
          <p:cNvSpPr>
            <a:spLocks noChangeArrowheads="1"/>
          </p:cNvSpPr>
          <p:nvPr/>
        </p:nvSpPr>
        <p:spPr bwMode="auto">
          <a:xfrm>
            <a:off x="788988" y="5354638"/>
            <a:ext cx="7566025" cy="1009650"/>
          </a:xfrm>
          <a:prstGeom prst="roundRect">
            <a:avLst>
              <a:gd name="adj" fmla="val 10727"/>
            </a:avLst>
          </a:prstGeom>
          <a:solidFill>
            <a:srgbClr val="FFFFCC"/>
          </a:solidFill>
          <a:ln w="44450" algn="ctr">
            <a:solidFill>
              <a:srgbClr val="286DA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42900" y="784225"/>
            <a:ext cx="8331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There are two properties of protons, neutrons and electrons that are especially important: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342900" y="1630363"/>
            <a:ext cx="352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5600" indent="-355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86DA6"/>
              </a:buClr>
              <a:buFont typeface="Wingdings" pitchFamily="2" charset="2"/>
              <a:buChar char="l"/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mass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342900" y="2178050"/>
            <a:ext cx="368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55600" indent="-355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286DA6"/>
              </a:buClr>
              <a:buFont typeface="Wingdings" pitchFamily="2" charset="2"/>
              <a:buChar char="l"/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electrical charge.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809625" y="5430838"/>
            <a:ext cx="7512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 atoms of an element contain equal numbers of protons and electrons and so have no overall charge.</a:t>
            </a:r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5262563" y="4476750"/>
            <a:ext cx="1233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marL="36195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-1</a:t>
            </a:r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5278438" y="3924300"/>
            <a:ext cx="11271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marL="45085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0</a:t>
            </a:r>
          </a:p>
        </p:txBody>
      </p:sp>
      <p:sp>
        <p:nvSpPr>
          <p:cNvPr id="136217" name="Rectangle 25"/>
          <p:cNvSpPr>
            <a:spLocks noChangeArrowheads="1"/>
          </p:cNvSpPr>
          <p:nvPr/>
        </p:nvSpPr>
        <p:spPr bwMode="auto">
          <a:xfrm>
            <a:off x="5278438" y="3417888"/>
            <a:ext cx="113982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6000" tIns="46800" rIns="126000" bIns="46800" anchor="ctr"/>
          <a:lstStyle/>
          <a:p>
            <a:pPr marL="266700" fontAlgn="base">
              <a:spcBef>
                <a:spcPct val="2000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+1</a:t>
            </a:r>
          </a:p>
        </p:txBody>
      </p:sp>
      <p:grpSp>
        <p:nvGrpSpPr>
          <p:cNvPr id="136223" name="Group 31"/>
          <p:cNvGrpSpPr>
            <a:grpSpLocks/>
          </p:cNvGrpSpPr>
          <p:nvPr/>
        </p:nvGrpSpPr>
        <p:grpSpPr bwMode="auto">
          <a:xfrm>
            <a:off x="6742113" y="1274763"/>
            <a:ext cx="1666875" cy="1692275"/>
            <a:chOff x="3216" y="755"/>
            <a:chExt cx="1050" cy="1066"/>
          </a:xfrm>
        </p:grpSpPr>
        <p:pic>
          <p:nvPicPr>
            <p:cNvPr id="136224" name="Picture 32" descr="atom_1_she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768"/>
              <a:ext cx="1050" cy="1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225" name="Picture 33" descr="neutr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" y="1194"/>
              <a:ext cx="125" cy="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226" name="Picture 34" descr="prot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" y="1263"/>
              <a:ext cx="13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227" name="Picture 35" descr="prot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" y="1159"/>
              <a:ext cx="138" cy="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228" name="Picture 36" descr="neutr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" y="1242"/>
              <a:ext cx="125" cy="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229" name="Picture 37" descr="electr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8" y="755"/>
              <a:ext cx="82" cy="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230" name="Picture 38" descr="electr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" y="1739"/>
              <a:ext cx="82" cy="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6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12" grpId="0"/>
      <p:bldP spid="136213" grpId="0"/>
      <p:bldP spid="136215" grpId="0"/>
      <p:bldP spid="136216" grpId="0"/>
      <p:bldP spid="136218" grpId="0"/>
      <p:bldP spid="136219" grpId="0"/>
      <p:bldP spid="136220" grpId="0"/>
      <p:bldP spid="136221" grpId="0"/>
      <p:bldP spid="136222" grpId="0"/>
      <p:bldP spid="136196" grpId="0" animBg="1"/>
      <p:bldP spid="136198" grpId="0"/>
      <p:bldP spid="136199" grpId="0"/>
      <p:bldP spid="136200" grpId="0"/>
      <p:bldP spid="136211" grpId="0"/>
      <p:bldP spid="136214" grpId="0"/>
      <p:bldP spid="1362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1" name="Group 25"/>
          <p:cNvGrpSpPr>
            <a:grpSpLocks/>
          </p:cNvGrpSpPr>
          <p:nvPr/>
        </p:nvGrpSpPr>
        <p:grpSpPr bwMode="auto">
          <a:xfrm>
            <a:off x="250825" y="1001713"/>
            <a:ext cx="2520950" cy="3303587"/>
            <a:chOff x="432" y="2496"/>
            <a:chExt cx="1200" cy="1488"/>
          </a:xfrm>
        </p:grpSpPr>
        <p:sp>
          <p:nvSpPr>
            <p:cNvPr id="7180" name="Rectangle 26"/>
            <p:cNvSpPr>
              <a:spLocks noChangeArrowheads="1"/>
            </p:cNvSpPr>
            <p:nvPr/>
          </p:nvSpPr>
          <p:spPr bwMode="auto">
            <a:xfrm>
              <a:off x="432" y="2496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7181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768" y="2928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 Black"/>
                </a:rPr>
                <a:t>He</a:t>
              </a:r>
            </a:p>
          </p:txBody>
        </p:sp>
        <p:sp>
          <p:nvSpPr>
            <p:cNvPr id="718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1344" y="3648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2</a:t>
              </a:r>
            </a:p>
          </p:txBody>
        </p:sp>
        <p:sp>
          <p:nvSpPr>
            <p:cNvPr id="7183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1344" y="2592"/>
              <a:ext cx="19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4</a:t>
              </a:r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2720975" y="754063"/>
            <a:ext cx="6388100" cy="946150"/>
            <a:chOff x="1714" y="475"/>
            <a:chExt cx="4024" cy="596"/>
          </a:xfrm>
        </p:grpSpPr>
        <p:sp>
          <p:nvSpPr>
            <p:cNvPr id="7178" name="Text Box 31"/>
            <p:cNvSpPr txBox="1">
              <a:spLocks noChangeArrowheads="1"/>
            </p:cNvSpPr>
            <p:nvPr/>
          </p:nvSpPr>
          <p:spPr bwMode="auto">
            <a:xfrm>
              <a:off x="2426" y="475"/>
              <a:ext cx="3312" cy="596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800">
                  <a:solidFill>
                    <a:srgbClr val="FFFFFF"/>
                  </a:solidFill>
                  <a:latin typeface="Comic Sans MS" pitchFamily="66" charset="0"/>
                </a:rPr>
                <a:t>MASS NUMBER = number of protons + number of neutrons</a:t>
              </a:r>
            </a:p>
          </p:txBody>
        </p:sp>
        <p:sp>
          <p:nvSpPr>
            <p:cNvPr id="7179" name="AutoShape 32"/>
            <p:cNvSpPr>
              <a:spLocks noChangeArrowheads="1"/>
            </p:cNvSpPr>
            <p:nvPr/>
          </p:nvSpPr>
          <p:spPr bwMode="auto">
            <a:xfrm>
              <a:off x="1714" y="848"/>
              <a:ext cx="720" cy="213"/>
            </a:xfrm>
            <a:prstGeom prst="leftArrow">
              <a:avLst>
                <a:gd name="adj1" fmla="val 50000"/>
                <a:gd name="adj2" fmla="val 84507"/>
              </a:avLst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9257" name="Group 41"/>
          <p:cNvGrpSpPr>
            <a:grpSpLocks/>
          </p:cNvGrpSpPr>
          <p:nvPr/>
        </p:nvGrpSpPr>
        <p:grpSpPr bwMode="auto">
          <a:xfrm>
            <a:off x="2362200" y="2405063"/>
            <a:ext cx="6388100" cy="519112"/>
            <a:chOff x="1488" y="1515"/>
            <a:chExt cx="4024" cy="327"/>
          </a:xfrm>
        </p:grpSpPr>
        <p:sp>
          <p:nvSpPr>
            <p:cNvPr id="7176" name="Text Box 34"/>
            <p:cNvSpPr txBox="1">
              <a:spLocks noChangeArrowheads="1"/>
            </p:cNvSpPr>
            <p:nvPr/>
          </p:nvSpPr>
          <p:spPr bwMode="auto">
            <a:xfrm>
              <a:off x="2200" y="1515"/>
              <a:ext cx="3312" cy="327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800">
                  <a:solidFill>
                    <a:srgbClr val="FFFFFF"/>
                  </a:solidFill>
                  <a:latin typeface="Comic Sans MS" pitchFamily="66" charset="0"/>
                </a:rPr>
                <a:t>SYMBOL</a:t>
              </a:r>
            </a:p>
          </p:txBody>
        </p:sp>
        <p:sp>
          <p:nvSpPr>
            <p:cNvPr id="7177" name="AutoShape 35"/>
            <p:cNvSpPr>
              <a:spLocks noChangeArrowheads="1"/>
            </p:cNvSpPr>
            <p:nvPr/>
          </p:nvSpPr>
          <p:spPr bwMode="auto">
            <a:xfrm>
              <a:off x="1488" y="1568"/>
              <a:ext cx="720" cy="213"/>
            </a:xfrm>
            <a:prstGeom prst="leftArrow">
              <a:avLst>
                <a:gd name="adj1" fmla="val 50000"/>
                <a:gd name="adj2" fmla="val 84507"/>
              </a:avLst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9258" name="Group 42"/>
          <p:cNvGrpSpPr>
            <a:grpSpLocks/>
          </p:cNvGrpSpPr>
          <p:nvPr/>
        </p:nvGrpSpPr>
        <p:grpSpPr bwMode="auto">
          <a:xfrm>
            <a:off x="2720975" y="3562350"/>
            <a:ext cx="6388100" cy="946150"/>
            <a:chOff x="1714" y="2244"/>
            <a:chExt cx="4024" cy="596"/>
          </a:xfrm>
        </p:grpSpPr>
        <p:sp>
          <p:nvSpPr>
            <p:cNvPr id="7174" name="Text Box 37"/>
            <p:cNvSpPr txBox="1">
              <a:spLocks noChangeArrowheads="1"/>
            </p:cNvSpPr>
            <p:nvPr/>
          </p:nvSpPr>
          <p:spPr bwMode="auto">
            <a:xfrm>
              <a:off x="2426" y="2244"/>
              <a:ext cx="3312" cy="59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800">
                  <a:solidFill>
                    <a:srgbClr val="FFFFFF"/>
                  </a:solidFill>
                  <a:latin typeface="Comic Sans MS" pitchFamily="66" charset="0"/>
                </a:rPr>
                <a:t>ATOMIC NUMBER =    number of protons</a:t>
              </a:r>
            </a:p>
          </p:txBody>
        </p:sp>
        <p:sp>
          <p:nvSpPr>
            <p:cNvPr id="7175" name="AutoShape 38"/>
            <p:cNvSpPr>
              <a:spLocks noChangeArrowheads="1"/>
            </p:cNvSpPr>
            <p:nvPr/>
          </p:nvSpPr>
          <p:spPr bwMode="auto">
            <a:xfrm>
              <a:off x="1714" y="2244"/>
              <a:ext cx="720" cy="213"/>
            </a:xfrm>
            <a:prstGeom prst="leftArrow">
              <a:avLst>
                <a:gd name="adj1" fmla="val 50000"/>
                <a:gd name="adj2" fmla="val 84507"/>
              </a:avLst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6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914400"/>
          </a:xfrm>
          <a:solidFill>
            <a:srgbClr val="0000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400">
                <a:solidFill>
                  <a:schemeClr val="bg1"/>
                </a:solidFill>
                <a:latin typeface="Arial" charset="0"/>
              </a:rPr>
              <a:t>Name the elements shown and calculate the numbers of protons, neutrons and electrons for the elements: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57200" y="2057400"/>
            <a:ext cx="2438400" cy="314007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12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96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 6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3352800" y="2057400"/>
            <a:ext cx="2438400" cy="314007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75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9600" b="1">
                <a:solidFill>
                  <a:srgbClr val="000000"/>
                </a:solidFill>
                <a:latin typeface="Times New Roman" pitchFamily="18" charset="0"/>
              </a:rPr>
              <a:t>As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 33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6324600" y="2057400"/>
            <a:ext cx="2438400" cy="3140075"/>
          </a:xfrm>
          <a:prstGeom prst="rect">
            <a:avLst/>
          </a:prstGeom>
          <a:gradFill rotWithShape="0">
            <a:gsLst>
              <a:gs pos="0">
                <a:srgbClr val="FF9933"/>
              </a:gs>
              <a:gs pos="50000">
                <a:srgbClr val="FFCC00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127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9600" b="1">
                <a:solidFill>
                  <a:srgbClr val="000000"/>
                </a:solidFill>
                <a:latin typeface="Times New Roman" pitchFamily="18" charset="0"/>
              </a:rPr>
              <a:t>I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 53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13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animBg="1" autoUpdateAnimBg="0"/>
      <p:bldP spid="211972" grpId="0" animBg="1" autoUpdateAnimBg="0"/>
      <p:bldP spid="211973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685801"/>
          </a:xfrm>
        </p:spPr>
        <p:txBody>
          <a:bodyPr/>
          <a:lstStyle/>
          <a:p>
            <a:pPr eaLnBrk="1" hangingPunct="1"/>
            <a:r>
              <a:rPr lang="en-GB" b="1" u="sng" smtClean="0">
                <a:latin typeface="Comic Sans MS" pitchFamily="66" charset="0"/>
              </a:rPr>
              <a:t>Isotopes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6207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003399"/>
                </a:solidFill>
                <a:latin typeface="Comic Sans MS" pitchFamily="66" charset="0"/>
              </a:rPr>
              <a:t>An isotope is an atom with a different number of neutrons:</a:t>
            </a:r>
          </a:p>
        </p:txBody>
      </p:sp>
      <p:grpSp>
        <p:nvGrpSpPr>
          <p:cNvPr id="55300" name="Group 4"/>
          <p:cNvGrpSpPr>
            <a:grpSpLocks/>
          </p:cNvGrpSpPr>
          <p:nvPr/>
        </p:nvGrpSpPr>
        <p:grpSpPr bwMode="auto">
          <a:xfrm>
            <a:off x="533400" y="2286000"/>
            <a:ext cx="1905000" cy="2362200"/>
            <a:chOff x="336" y="1296"/>
            <a:chExt cx="1200" cy="1488"/>
          </a:xfrm>
        </p:grpSpPr>
        <p:sp>
          <p:nvSpPr>
            <p:cNvPr id="8218" name="Rectangle 5"/>
            <p:cNvSpPr>
              <a:spLocks noChangeArrowheads="1"/>
            </p:cNvSpPr>
            <p:nvPr/>
          </p:nvSpPr>
          <p:spPr bwMode="auto">
            <a:xfrm>
              <a:off x="336" y="1296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19" name="WordArt 6"/>
            <p:cNvSpPr>
              <a:spLocks noChangeArrowheads="1" noChangeShapeType="1" noTextEdit="1"/>
            </p:cNvSpPr>
            <p:nvPr/>
          </p:nvSpPr>
          <p:spPr bwMode="auto">
            <a:xfrm>
              <a:off x="672" y="1728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 Black"/>
                </a:rPr>
                <a:t>O</a:t>
              </a:r>
            </a:p>
          </p:txBody>
        </p:sp>
        <p:sp>
          <p:nvSpPr>
            <p:cNvPr id="822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248" y="2448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8221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152" y="1392"/>
              <a:ext cx="2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0000"/>
                  </a:solidFill>
                  <a:latin typeface="Arial Black"/>
                </a:rPr>
                <a:t>16</a:t>
              </a:r>
            </a:p>
          </p:txBody>
        </p:sp>
      </p:grpSp>
      <p:grpSp>
        <p:nvGrpSpPr>
          <p:cNvPr id="55305" name="Group 9"/>
          <p:cNvGrpSpPr>
            <a:grpSpLocks/>
          </p:cNvGrpSpPr>
          <p:nvPr/>
        </p:nvGrpSpPr>
        <p:grpSpPr bwMode="auto">
          <a:xfrm>
            <a:off x="3657600" y="2286000"/>
            <a:ext cx="1905000" cy="2362200"/>
            <a:chOff x="2304" y="1824"/>
            <a:chExt cx="1200" cy="1488"/>
          </a:xfrm>
        </p:grpSpPr>
        <p:sp>
          <p:nvSpPr>
            <p:cNvPr id="8214" name="Rectangle 10"/>
            <p:cNvSpPr>
              <a:spLocks noChangeArrowheads="1"/>
            </p:cNvSpPr>
            <p:nvPr/>
          </p:nvSpPr>
          <p:spPr bwMode="auto">
            <a:xfrm>
              <a:off x="2304" y="1824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1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2640" y="2256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 Black"/>
                </a:rPr>
                <a:t>O</a:t>
              </a:r>
            </a:p>
          </p:txBody>
        </p:sp>
        <p:sp>
          <p:nvSpPr>
            <p:cNvPr id="821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216" y="2976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8217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120" y="1920"/>
              <a:ext cx="2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80"/>
                  </a:solidFill>
                  <a:latin typeface="Arial Black"/>
                </a:rPr>
                <a:t>17</a:t>
              </a:r>
            </a:p>
          </p:txBody>
        </p:sp>
      </p:grpSp>
      <p:grpSp>
        <p:nvGrpSpPr>
          <p:cNvPr id="55310" name="Group 14"/>
          <p:cNvGrpSpPr>
            <a:grpSpLocks/>
          </p:cNvGrpSpPr>
          <p:nvPr/>
        </p:nvGrpSpPr>
        <p:grpSpPr bwMode="auto">
          <a:xfrm>
            <a:off x="6705600" y="2286000"/>
            <a:ext cx="1905000" cy="2362200"/>
            <a:chOff x="4224" y="1824"/>
            <a:chExt cx="1200" cy="1488"/>
          </a:xfrm>
        </p:grpSpPr>
        <p:sp>
          <p:nvSpPr>
            <p:cNvPr id="8210" name="Rectangle 15"/>
            <p:cNvSpPr>
              <a:spLocks noChangeArrowheads="1"/>
            </p:cNvSpPr>
            <p:nvPr/>
          </p:nvSpPr>
          <p:spPr bwMode="auto">
            <a:xfrm>
              <a:off x="4224" y="1824"/>
              <a:ext cx="1200" cy="14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11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4560" y="2256"/>
              <a:ext cx="528" cy="6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latin typeface="Arial Black"/>
                </a:rPr>
                <a:t>O</a:t>
              </a:r>
            </a:p>
          </p:txBody>
        </p:sp>
        <p:sp>
          <p:nvSpPr>
            <p:cNvPr id="8212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5136" y="2976"/>
              <a:ext cx="192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Arial Black"/>
                </a:rPr>
                <a:t>8</a:t>
              </a:r>
            </a:p>
          </p:txBody>
        </p:sp>
        <p:sp>
          <p:nvSpPr>
            <p:cNvPr id="821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5040" y="1920"/>
              <a:ext cx="288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3366"/>
                  </a:solidFill>
                  <a:latin typeface="Arial Black"/>
                </a:rPr>
                <a:t>18</a:t>
              </a:r>
            </a:p>
          </p:txBody>
        </p:sp>
      </p:grpSp>
      <p:grpSp>
        <p:nvGrpSpPr>
          <p:cNvPr id="55315" name="Group 19"/>
          <p:cNvGrpSpPr>
            <a:grpSpLocks/>
          </p:cNvGrpSpPr>
          <p:nvPr/>
        </p:nvGrpSpPr>
        <p:grpSpPr bwMode="auto">
          <a:xfrm>
            <a:off x="457200" y="4495800"/>
            <a:ext cx="8305800" cy="1279525"/>
            <a:chOff x="288" y="3216"/>
            <a:chExt cx="5232" cy="806"/>
          </a:xfrm>
        </p:grpSpPr>
        <p:sp>
          <p:nvSpPr>
            <p:cNvPr id="8206" name="Text Box 20"/>
            <p:cNvSpPr txBox="1">
              <a:spLocks noChangeArrowheads="1"/>
            </p:cNvSpPr>
            <p:nvPr/>
          </p:nvSpPr>
          <p:spPr bwMode="auto">
            <a:xfrm>
              <a:off x="288" y="3504"/>
              <a:ext cx="5232" cy="518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FFFFFF"/>
                  </a:solidFill>
                  <a:latin typeface="Comic Sans MS" pitchFamily="66" charset="0"/>
                </a:rPr>
                <a:t>Each isotope has 8 protons – </a:t>
              </a:r>
              <a:r>
                <a:rPr lang="en-GB" sz="2400" i="1">
                  <a:solidFill>
                    <a:srgbClr val="FFFFFF"/>
                  </a:solidFill>
                  <a:latin typeface="Comic Sans MS" pitchFamily="66" charset="0"/>
                </a:rPr>
                <a:t>if it didn’t then it just wouldn’t be oxygen any more.</a:t>
              </a:r>
            </a:p>
          </p:txBody>
        </p:sp>
        <p:sp>
          <p:nvSpPr>
            <p:cNvPr id="8207" name="AutoShape 21"/>
            <p:cNvSpPr>
              <a:spLocks noChangeArrowheads="1"/>
            </p:cNvSpPr>
            <p:nvPr/>
          </p:nvSpPr>
          <p:spPr bwMode="auto">
            <a:xfrm>
              <a:off x="1248" y="3216"/>
              <a:ext cx="192" cy="288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08" name="AutoShape 22"/>
            <p:cNvSpPr>
              <a:spLocks noChangeArrowheads="1"/>
            </p:cNvSpPr>
            <p:nvPr/>
          </p:nvSpPr>
          <p:spPr bwMode="auto">
            <a:xfrm>
              <a:off x="5136" y="3216"/>
              <a:ext cx="192" cy="288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09" name="AutoShape 23"/>
            <p:cNvSpPr>
              <a:spLocks noChangeArrowheads="1"/>
            </p:cNvSpPr>
            <p:nvPr/>
          </p:nvSpPr>
          <p:spPr bwMode="auto">
            <a:xfrm>
              <a:off x="3216" y="3216"/>
              <a:ext cx="192" cy="288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99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</p:grpSp>
      <p:grpSp>
        <p:nvGrpSpPr>
          <p:cNvPr id="55320" name="Group 24"/>
          <p:cNvGrpSpPr>
            <a:grpSpLocks/>
          </p:cNvGrpSpPr>
          <p:nvPr/>
        </p:nvGrpSpPr>
        <p:grpSpPr bwMode="auto">
          <a:xfrm>
            <a:off x="457200" y="1219200"/>
            <a:ext cx="8305800" cy="1143000"/>
            <a:chOff x="288" y="1152"/>
            <a:chExt cx="5232" cy="720"/>
          </a:xfrm>
        </p:grpSpPr>
        <p:sp>
          <p:nvSpPr>
            <p:cNvPr id="8202" name="Text Box 25"/>
            <p:cNvSpPr txBox="1">
              <a:spLocks noChangeArrowheads="1"/>
            </p:cNvSpPr>
            <p:nvPr/>
          </p:nvSpPr>
          <p:spPr bwMode="auto">
            <a:xfrm>
              <a:off x="288" y="1152"/>
              <a:ext cx="5232" cy="518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 i="1">
                  <a:solidFill>
                    <a:srgbClr val="FFFFFF"/>
                  </a:solidFill>
                  <a:latin typeface="Comic Sans MS" pitchFamily="66" charset="0"/>
                </a:rPr>
                <a:t>Notice that the mass number is different.  How many neutrons does each isotope have?</a:t>
              </a:r>
            </a:p>
          </p:txBody>
        </p:sp>
        <p:sp>
          <p:nvSpPr>
            <p:cNvPr id="8203" name="AutoShape 26"/>
            <p:cNvSpPr>
              <a:spLocks noChangeArrowheads="1"/>
            </p:cNvSpPr>
            <p:nvPr/>
          </p:nvSpPr>
          <p:spPr bwMode="auto">
            <a:xfrm>
              <a:off x="1248" y="163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04" name="AutoShape 27"/>
            <p:cNvSpPr>
              <a:spLocks noChangeArrowheads="1"/>
            </p:cNvSpPr>
            <p:nvPr/>
          </p:nvSpPr>
          <p:spPr bwMode="auto">
            <a:xfrm>
              <a:off x="3168" y="163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  <p:sp>
          <p:nvSpPr>
            <p:cNvPr id="8205" name="AutoShape 28"/>
            <p:cNvSpPr>
              <a:spLocks noChangeArrowheads="1"/>
            </p:cNvSpPr>
            <p:nvPr/>
          </p:nvSpPr>
          <p:spPr bwMode="auto">
            <a:xfrm>
              <a:off x="5088" y="1632"/>
              <a:ext cx="192" cy="240"/>
            </a:xfrm>
            <a:prstGeom prst="downArrow">
              <a:avLst>
                <a:gd name="adj1" fmla="val 50000"/>
                <a:gd name="adj2" fmla="val 31250"/>
              </a:avLst>
            </a:prstGeom>
            <a:solidFill>
              <a:srgbClr val="0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z="3200">
                <a:solidFill>
                  <a:srgbClr val="000000"/>
                </a:solidFill>
              </a:endParaRPr>
            </a:p>
          </p:txBody>
        </p:sp>
      </p:grp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228600" y="5791200"/>
            <a:ext cx="868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2400" b="1" i="1">
                <a:solidFill>
                  <a:srgbClr val="003399"/>
                </a:solidFill>
                <a:latin typeface="Comic Sans MS" pitchFamily="66" charset="0"/>
              </a:rPr>
              <a:t>A “radioisotope” is simply an isotope that is radioactive – e.g. carbon 14, which is used in carbon dating.</a:t>
            </a:r>
          </a:p>
        </p:txBody>
      </p:sp>
    </p:spTree>
    <p:extLst>
      <p:ext uri="{BB962C8B-B14F-4D97-AF65-F5344CB8AC3E}">
        <p14:creationId xmlns:p14="http://schemas.microsoft.com/office/powerpoint/2010/main" val="17419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autoUpdateAnimBg="0"/>
      <p:bldP spid="5532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620000" cy="990600"/>
          </a:xfrm>
          <a:solidFill>
            <a:srgbClr val="0000FF"/>
          </a:solidFill>
          <a:ln>
            <a:solidFill>
              <a:srgbClr val="00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Calculate the number of protons, electrons and neutrons shown below -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2438400" cy="31400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66FF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12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96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 6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3352800" y="1600200"/>
            <a:ext cx="2438400" cy="31400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66FF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13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96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 6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	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6324600" y="1600200"/>
            <a:ext cx="2438400" cy="314007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50000">
                <a:srgbClr val="66FFFF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flatTx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14</a:t>
            </a:r>
          </a:p>
          <a:p>
            <a:pPr algn="ctr"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9600" b="1">
                <a:solidFill>
                  <a:srgbClr val="000000"/>
                </a:solidFill>
                <a:latin typeface="Times New Roman" pitchFamily="18" charset="0"/>
              </a:rPr>
              <a:t>C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4000">
                <a:solidFill>
                  <a:srgbClr val="000000"/>
                </a:solidFill>
                <a:latin typeface="Times New Roman" pitchFamily="18" charset="0"/>
              </a:rPr>
              <a:t>   6</a:t>
            </a:r>
            <a:r>
              <a:rPr lang="en-GB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endParaRPr lang="en-GB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152400" y="5373688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3333CC"/>
                </a:solidFill>
                <a:latin typeface="Arial" charset="0"/>
              </a:rPr>
              <a:t>These are all the element carbon, what is the difference between them?</a:t>
            </a:r>
          </a:p>
        </p:txBody>
      </p:sp>
      <p:sp>
        <p:nvSpPr>
          <p:cNvPr id="214024" name="Text Box 8"/>
          <p:cNvSpPr txBox="1">
            <a:spLocks noChangeArrowheads="1"/>
          </p:cNvSpPr>
          <p:nvPr/>
        </p:nvSpPr>
        <p:spPr bwMode="auto">
          <a:xfrm>
            <a:off x="152400" y="5373688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3333CC"/>
                </a:solidFill>
                <a:latin typeface="Arial" charset="0"/>
              </a:rPr>
              <a:t>They have different numbers of neutrons.</a:t>
            </a: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152400" y="5373688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3333CC"/>
                </a:solidFill>
                <a:latin typeface="Arial" charset="0"/>
              </a:rPr>
              <a:t>What do we call atoms of the same element with different numbers of neutrons?</a:t>
            </a:r>
          </a:p>
        </p:txBody>
      </p:sp>
      <p:sp>
        <p:nvSpPr>
          <p:cNvPr id="214026" name="Text Box 10"/>
          <p:cNvSpPr txBox="1">
            <a:spLocks noChangeArrowheads="1"/>
          </p:cNvSpPr>
          <p:nvPr/>
        </p:nvSpPr>
        <p:spPr bwMode="auto">
          <a:xfrm>
            <a:off x="152400" y="5638800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3333CC"/>
                </a:solidFill>
                <a:latin typeface="Arial" charset="0"/>
              </a:rPr>
              <a:t>Isotopes</a:t>
            </a:r>
          </a:p>
        </p:txBody>
      </p:sp>
      <p:sp>
        <p:nvSpPr>
          <p:cNvPr id="214027" name="Text Box 11"/>
          <p:cNvSpPr txBox="1">
            <a:spLocks noChangeArrowheads="1"/>
          </p:cNvSpPr>
          <p:nvPr/>
        </p:nvSpPr>
        <p:spPr bwMode="auto">
          <a:xfrm>
            <a:off x="152400" y="5391150"/>
            <a:ext cx="899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3333CC"/>
                </a:solidFill>
                <a:latin typeface="Arial" charset="0"/>
              </a:rPr>
              <a:t>What do we call isotopes that are unstable and emit radiation to become more stable?</a:t>
            </a:r>
          </a:p>
        </p:txBody>
      </p:sp>
      <p:sp>
        <p:nvSpPr>
          <p:cNvPr id="214028" name="Text Box 12"/>
          <p:cNvSpPr txBox="1">
            <a:spLocks noChangeArrowheads="1"/>
          </p:cNvSpPr>
          <p:nvPr/>
        </p:nvSpPr>
        <p:spPr bwMode="auto">
          <a:xfrm>
            <a:off x="152400" y="5661025"/>
            <a:ext cx="899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000">
                <a:solidFill>
                  <a:srgbClr val="3333CC"/>
                </a:solidFill>
                <a:latin typeface="Arial" charset="0"/>
              </a:rPr>
              <a:t>Radioisotopes</a:t>
            </a:r>
          </a:p>
        </p:txBody>
      </p:sp>
    </p:spTree>
    <p:extLst>
      <p:ext uri="{BB962C8B-B14F-4D97-AF65-F5344CB8AC3E}">
        <p14:creationId xmlns:p14="http://schemas.microsoft.com/office/powerpoint/2010/main" val="239932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3" grpId="0" autoUpdateAnimBg="0"/>
      <p:bldP spid="214024" grpId="0" autoUpdateAnimBg="0"/>
      <p:bldP spid="214025" grpId="0" autoUpdateAnimBg="0"/>
      <p:bldP spid="214026" grpId="0" autoUpdateAnimBg="0"/>
      <p:bldP spid="214027" grpId="0" autoUpdateAnimBg="0"/>
      <p:bldP spid="21402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media.wiley.com/Lux/81/167881.imag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06210"/>
            <a:ext cx="700441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527891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>
                <a:solidFill>
                  <a:srgbClr val="000000"/>
                </a:solidFill>
                <a:latin typeface="Arial" charset="0"/>
              </a:rPr>
              <a:t>Isotopes of hydrogen</a:t>
            </a:r>
          </a:p>
        </p:txBody>
      </p:sp>
      <p:pic>
        <p:nvPicPr>
          <p:cNvPr id="68612" name="Picture 4" descr="http://kgortney.pbworks.com/f/Hydrogen_isotop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73" y="1390435"/>
            <a:ext cx="7592712" cy="229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5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terms</a:t>
            </a:r>
          </a:p>
        </p:txBody>
      </p:sp>
      <p:pic>
        <p:nvPicPr>
          <p:cNvPr id="144389" name="Picture 2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0" name="Picture 7" descr="notes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3" name="AtoIso_ClickToLink.jpg" descr="AtoIso_ClickToLin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100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5083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Models of the atom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341313" y="773113"/>
            <a:ext cx="8145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We now know that all matter is made of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atoms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, but i</a:t>
            </a:r>
            <a:r>
              <a:rPr lang="en-GB" sz="2400">
                <a:solidFill>
                  <a:srgbClr val="000066"/>
                </a:solidFill>
                <a:cs typeface="Arial" charset="0"/>
              </a:rPr>
              <a:t>deas about atomic structure have changed over time.</a:t>
            </a: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41313" y="2608263"/>
            <a:ext cx="481647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In 1803,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John Dalton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reintroduced the idea that everything is made of atoms.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He said atoms were solid spheres of matter that could not be split. 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41313" y="4621213"/>
            <a:ext cx="49958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Dalton also suggested that each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element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contained identical atoms. </a:t>
            </a:r>
            <a:r>
              <a:rPr lang="en-GB" sz="2400">
                <a:solidFill>
                  <a:srgbClr val="010067"/>
                </a:solidFill>
                <a:cs typeface="Arial" charset="0"/>
              </a:rPr>
              <a:t>For example,</a:t>
            </a:r>
            <a:r>
              <a:rPr lang="en-GB" sz="2400" b="1">
                <a:solidFill>
                  <a:srgbClr val="010067"/>
                </a:solidFill>
                <a:cs typeface="Arial" charset="0"/>
              </a:rPr>
              <a:t>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gold</a:t>
            </a:r>
            <a:r>
              <a:rPr lang="en-GB" sz="2400">
                <a:solidFill>
                  <a:srgbClr val="010067"/>
                </a:solidFill>
                <a:cs typeface="Arial" charset="0"/>
              </a:rPr>
              <a:t> is an element made up of only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gold atoms</a:t>
            </a:r>
            <a:r>
              <a:rPr lang="en-GB" sz="2400">
                <a:solidFill>
                  <a:srgbClr val="010067"/>
                </a:solidFill>
                <a:cs typeface="Arial" charset="0"/>
              </a:rPr>
              <a:t>.</a:t>
            </a: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41313" y="1690688"/>
            <a:ext cx="8145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 idea of atoms was first suggested in 450</a:t>
            </a:r>
            <a:r>
              <a:rPr lang="en-GB" sz="1000">
                <a:solidFill>
                  <a:srgbClr val="010066"/>
                </a:solidFill>
                <a:cs typeface="Arial" charset="0"/>
              </a:rPr>
              <a:t> </a:t>
            </a:r>
            <a:r>
              <a:rPr lang="en-GB" sz="1600">
                <a:solidFill>
                  <a:srgbClr val="010066"/>
                </a:solidFill>
                <a:cs typeface="Arial" charset="0"/>
              </a:rPr>
              <a:t>BC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by the Greek philosopher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Democritus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</a:t>
            </a:r>
          </a:p>
        </p:txBody>
      </p:sp>
      <p:pic>
        <p:nvPicPr>
          <p:cNvPr id="17430" name="Picture 22" descr="AtoIso_Johndalton_PUB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2562225"/>
            <a:ext cx="2724150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  <p:bldP spid="17428" grpId="0"/>
      <p:bldP spid="174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are ions?</a:t>
            </a:r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339725" y="781050"/>
            <a:ext cx="8524875" cy="993775"/>
          </a:xfrm>
          <a:prstGeom prst="roundRect">
            <a:avLst>
              <a:gd name="adj" fmla="val 12148"/>
            </a:avLst>
          </a:prstGeom>
          <a:solidFill>
            <a:srgbClr val="FFFFCC"/>
          </a:solidFill>
          <a:ln w="38100">
            <a:solidFill>
              <a:srgbClr val="286DA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36563" y="857250"/>
            <a:ext cx="67405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An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ion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is an atom or group of atoms that has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an electrical charge, either positive or negative.</a:t>
            </a:r>
          </a:p>
        </p:txBody>
      </p:sp>
      <p:sp>
        <p:nvSpPr>
          <p:cNvPr id="138246" name="AutoShape 6"/>
          <p:cNvSpPr>
            <a:spLocks noChangeArrowheads="1"/>
          </p:cNvSpPr>
          <p:nvPr/>
        </p:nvSpPr>
        <p:spPr bwMode="auto">
          <a:xfrm>
            <a:off x="7091363" y="914400"/>
            <a:ext cx="714375" cy="704850"/>
          </a:xfrm>
          <a:prstGeom prst="plus">
            <a:avLst>
              <a:gd name="adj" fmla="val 39181"/>
            </a:avLst>
          </a:prstGeom>
          <a:solidFill>
            <a:srgbClr val="FF0000"/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7972425" y="1146175"/>
            <a:ext cx="784225" cy="22225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39725" y="1895475"/>
            <a:ext cx="82883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Atoms have an equal number of protons and electrons and so do not have an overall charge.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339725" y="2806700"/>
            <a:ext cx="58245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Atoms with incomplete outer electron shells are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unstable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 By either gaining or losing electrons, atoms can obtain full outer electron shells and become stable. 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339725" y="4462463"/>
            <a:ext cx="8580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When this happens, atoms have an unequal number of protons and electrons and so have an overall charge.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This is how atoms become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ions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 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339725" y="5764213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How does an atom become a positive or negative ion?</a:t>
            </a:r>
          </a:p>
        </p:txBody>
      </p:sp>
      <p:pic>
        <p:nvPicPr>
          <p:cNvPr id="138252" name="Picture 12" descr="oxygen_a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0" y="239395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/>
      <p:bldP spid="138249" grpId="0"/>
      <p:bldP spid="138250" grpId="0"/>
      <p:bldP spid="1382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/>
              <a:t>What is radiation?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964" name="Picture 4" descr="atom_structure_C_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682750"/>
            <a:ext cx="22034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5" name="Text Box 4"/>
          <p:cNvSpPr txBox="1">
            <a:spLocks noChangeArrowheads="1"/>
          </p:cNvSpPr>
          <p:nvPr/>
        </p:nvSpPr>
        <p:spPr bwMode="auto">
          <a:xfrm>
            <a:off x="341313" y="773113"/>
            <a:ext cx="8580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/>
              <a:t>The term </a:t>
            </a:r>
            <a:r>
              <a:rPr lang="en-GB" b="1">
                <a:solidFill>
                  <a:srgbClr val="286DA6"/>
                </a:solidFill>
              </a:rPr>
              <a:t>radiation</a:t>
            </a:r>
            <a:r>
              <a:rPr lang="en-GB"/>
              <a:t> (also known as </a:t>
            </a:r>
            <a:r>
              <a:rPr lang="en-GB" b="1">
                <a:solidFill>
                  <a:srgbClr val="286DA6"/>
                </a:solidFill>
              </a:rPr>
              <a:t>nuclear</a:t>
            </a:r>
            <a:r>
              <a:rPr lang="en-GB">
                <a:solidFill>
                  <a:srgbClr val="286DA6"/>
                </a:solidFill>
              </a:rPr>
              <a:t> </a:t>
            </a:r>
            <a:r>
              <a:rPr lang="en-GB" b="1">
                <a:solidFill>
                  <a:srgbClr val="286DA6"/>
                </a:solidFill>
              </a:rPr>
              <a:t>radiation</a:t>
            </a:r>
            <a:r>
              <a:rPr lang="en-GB"/>
              <a:t>) refers to the p</a:t>
            </a:r>
            <a:r>
              <a:rPr lang="en-GB">
                <a:solidFill>
                  <a:srgbClr val="000066"/>
                </a:solidFill>
              </a:rPr>
              <a:t>articles or waves emitted by radioactive substances.</a:t>
            </a:r>
          </a:p>
        </p:txBody>
      </p:sp>
      <p:grpSp>
        <p:nvGrpSpPr>
          <p:cNvPr id="168966" name="Group 6"/>
          <p:cNvGrpSpPr>
            <a:grpSpLocks/>
          </p:cNvGrpSpPr>
          <p:nvPr/>
        </p:nvGrpSpPr>
        <p:grpSpPr bwMode="auto">
          <a:xfrm>
            <a:off x="6502400" y="2659063"/>
            <a:ext cx="2452688" cy="476250"/>
            <a:chOff x="4096" y="1664"/>
            <a:chExt cx="1545" cy="300"/>
          </a:xfrm>
        </p:grpSpPr>
        <p:sp>
          <p:nvSpPr>
            <p:cNvPr id="168967" name="Line 32"/>
            <p:cNvSpPr>
              <a:spLocks noChangeShapeType="1"/>
            </p:cNvSpPr>
            <p:nvPr/>
          </p:nvSpPr>
          <p:spPr bwMode="auto">
            <a:xfrm flipH="1" flipV="1">
              <a:off x="4096" y="1664"/>
              <a:ext cx="742" cy="1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68968" name="Text Box 33"/>
            <p:cNvSpPr txBox="1">
              <a:spLocks noChangeArrowheads="1"/>
            </p:cNvSpPr>
            <p:nvPr/>
          </p:nvSpPr>
          <p:spPr bwMode="auto">
            <a:xfrm>
              <a:off x="4849" y="1676"/>
              <a:ext cx="7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b="1">
                  <a:solidFill>
                    <a:srgbClr val="B40101"/>
                  </a:solidFill>
                </a:rPr>
                <a:t>proton</a:t>
              </a:r>
            </a:p>
          </p:txBody>
        </p:sp>
      </p:grpSp>
      <p:grpSp>
        <p:nvGrpSpPr>
          <p:cNvPr id="168969" name="Group 9"/>
          <p:cNvGrpSpPr>
            <a:grpSpLocks/>
          </p:cNvGrpSpPr>
          <p:nvPr/>
        </p:nvGrpSpPr>
        <p:grpSpPr bwMode="auto">
          <a:xfrm>
            <a:off x="6303963" y="2944813"/>
            <a:ext cx="2652712" cy="742950"/>
            <a:chOff x="3971" y="1844"/>
            <a:chExt cx="1671" cy="468"/>
          </a:xfrm>
        </p:grpSpPr>
        <p:sp>
          <p:nvSpPr>
            <p:cNvPr id="168970" name="Line 35"/>
            <p:cNvSpPr>
              <a:spLocks noChangeShapeType="1"/>
            </p:cNvSpPr>
            <p:nvPr/>
          </p:nvSpPr>
          <p:spPr bwMode="auto">
            <a:xfrm flipH="1" flipV="1">
              <a:off x="3971" y="1844"/>
              <a:ext cx="763" cy="3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68971" name="Text Box 36"/>
            <p:cNvSpPr txBox="1">
              <a:spLocks noChangeArrowheads="1"/>
            </p:cNvSpPr>
            <p:nvPr/>
          </p:nvSpPr>
          <p:spPr bwMode="auto">
            <a:xfrm>
              <a:off x="4734" y="2025"/>
              <a:ext cx="90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b="1">
                  <a:solidFill>
                    <a:srgbClr val="29AB30"/>
                  </a:solidFill>
                </a:rPr>
                <a:t>neutron</a:t>
              </a:r>
            </a:p>
          </p:txBody>
        </p:sp>
      </p:grpSp>
      <p:grpSp>
        <p:nvGrpSpPr>
          <p:cNvPr id="168972" name="Group 12"/>
          <p:cNvGrpSpPr>
            <a:grpSpLocks/>
          </p:cNvGrpSpPr>
          <p:nvPr/>
        </p:nvGrpSpPr>
        <p:grpSpPr bwMode="auto">
          <a:xfrm>
            <a:off x="6353175" y="1628775"/>
            <a:ext cx="2767013" cy="525463"/>
            <a:chOff x="4002" y="1015"/>
            <a:chExt cx="1743" cy="331"/>
          </a:xfrm>
        </p:grpSpPr>
        <p:sp>
          <p:nvSpPr>
            <p:cNvPr id="168973" name="Text Box 38"/>
            <p:cNvSpPr txBox="1">
              <a:spLocks noChangeArrowheads="1"/>
            </p:cNvSpPr>
            <p:nvPr/>
          </p:nvSpPr>
          <p:spPr bwMode="auto">
            <a:xfrm>
              <a:off x="4831" y="1015"/>
              <a:ext cx="9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b="1">
                  <a:solidFill>
                    <a:srgbClr val="2781D8"/>
                  </a:solidFill>
                </a:rPr>
                <a:t>electron</a:t>
              </a:r>
            </a:p>
          </p:txBody>
        </p:sp>
        <p:sp>
          <p:nvSpPr>
            <p:cNvPr id="168974" name="Line 39"/>
            <p:cNvSpPr>
              <a:spLocks noChangeShapeType="1"/>
            </p:cNvSpPr>
            <p:nvPr/>
          </p:nvSpPr>
          <p:spPr bwMode="auto">
            <a:xfrm flipH="1">
              <a:off x="4002" y="1174"/>
              <a:ext cx="805" cy="1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</p:grpSp>
      <p:sp>
        <p:nvSpPr>
          <p:cNvPr id="414760" name="Text Box 40"/>
          <p:cNvSpPr txBox="1">
            <a:spLocks noChangeArrowheads="1"/>
          </p:cNvSpPr>
          <p:nvPr/>
        </p:nvSpPr>
        <p:spPr bwMode="auto">
          <a:xfrm>
            <a:off x="341313" y="1901825"/>
            <a:ext cx="46974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An atom has a central </a:t>
            </a:r>
            <a:r>
              <a:rPr lang="en-US" b="1">
                <a:solidFill>
                  <a:srgbClr val="286DA6"/>
                </a:solidFill>
              </a:rPr>
              <a:t>nucleus</a:t>
            </a:r>
            <a:r>
              <a:rPr lang="en-US">
                <a:solidFill>
                  <a:srgbClr val="000066"/>
                </a:solidFill>
              </a:rPr>
              <a:t>, which is made up of </a:t>
            </a:r>
            <a:r>
              <a:rPr lang="en-US"/>
              <a:t>protons </a:t>
            </a:r>
            <a:br>
              <a:rPr lang="en-US"/>
            </a:br>
            <a:r>
              <a:rPr lang="en-US"/>
              <a:t>and neutrons</a:t>
            </a:r>
            <a:r>
              <a:rPr lang="en-US">
                <a:solidFill>
                  <a:srgbClr val="000066"/>
                </a:solidFill>
              </a:rPr>
              <a:t>. Electrons surround the nucleus in </a:t>
            </a:r>
            <a:r>
              <a:rPr lang="en-US" b="1">
                <a:solidFill>
                  <a:srgbClr val="286DA6"/>
                </a:solidFill>
              </a:rPr>
              <a:t>shells</a:t>
            </a:r>
            <a:r>
              <a:rPr lang="en-US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414762" name="Text Box 42"/>
          <p:cNvSpPr txBox="1">
            <a:spLocks noChangeArrowheads="1"/>
          </p:cNvSpPr>
          <p:nvPr/>
        </p:nvSpPr>
        <p:spPr bwMode="auto">
          <a:xfrm>
            <a:off x="341313" y="3760788"/>
            <a:ext cx="85804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286DA6"/>
                </a:solidFill>
              </a:rPr>
              <a:t>Nuclear radiation</a:t>
            </a:r>
            <a:r>
              <a:rPr lang="en-US">
                <a:solidFill>
                  <a:srgbClr val="000066"/>
                </a:solidFill>
              </a:rPr>
              <a:t> comes from the nucleus of a radioactive atom</a:t>
            </a:r>
            <a:r>
              <a:rPr lang="en-GB">
                <a:solidFill>
                  <a:srgbClr val="000066"/>
                </a:solidFill>
              </a:rPr>
              <a:t>. </a:t>
            </a:r>
            <a:r>
              <a:rPr lang="en-US">
                <a:solidFill>
                  <a:srgbClr val="000066"/>
                </a:solidFill>
              </a:rPr>
              <a:t>In a radioactive atom, the nucleus is unstable and </a:t>
            </a:r>
            <a:br>
              <a:rPr lang="en-US">
                <a:solidFill>
                  <a:srgbClr val="000066"/>
                </a:solidFill>
              </a:rPr>
            </a:br>
            <a:r>
              <a:rPr lang="en-US">
                <a:solidFill>
                  <a:srgbClr val="000066"/>
                </a:solidFill>
              </a:rPr>
              <a:t>so it emits particles or waves to form a more stable atom. </a:t>
            </a:r>
            <a:endParaRPr lang="en-GB">
              <a:solidFill>
                <a:srgbClr val="000066"/>
              </a:solidFill>
            </a:endParaRPr>
          </a:p>
        </p:txBody>
      </p:sp>
      <p:sp>
        <p:nvSpPr>
          <p:cNvPr id="414763" name="Text Box 43"/>
          <p:cNvSpPr txBox="1">
            <a:spLocks noChangeArrowheads="1"/>
          </p:cNvSpPr>
          <p:nvPr/>
        </p:nvSpPr>
        <p:spPr bwMode="auto">
          <a:xfrm>
            <a:off x="341313" y="5256213"/>
            <a:ext cx="82883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This process is called </a:t>
            </a:r>
            <a:r>
              <a:rPr lang="en-US" b="1">
                <a:solidFill>
                  <a:srgbClr val="286DA6"/>
                </a:solidFill>
              </a:rPr>
              <a:t>radioactivity</a:t>
            </a:r>
            <a:r>
              <a:rPr lang="en-US"/>
              <a:t> or </a:t>
            </a:r>
            <a:r>
              <a:rPr lang="en-US" b="1">
                <a:solidFill>
                  <a:srgbClr val="286DA6"/>
                </a:solidFill>
              </a:rPr>
              <a:t>radioactive decay</a:t>
            </a:r>
            <a:r>
              <a:rPr lang="en-US">
                <a:solidFill>
                  <a:srgbClr val="000066"/>
                </a:solidFill>
              </a:rPr>
              <a:t>. It is a natural and completely spontaneous process. </a:t>
            </a:r>
            <a:endParaRPr lang="en-GB">
              <a:solidFill>
                <a:srgbClr val="000066"/>
              </a:solidFill>
            </a:endParaRPr>
          </a:p>
        </p:txBody>
      </p:sp>
      <p:pic>
        <p:nvPicPr>
          <p:cNvPr id="168979" name="Picture 6" descr="notes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60" grpId="0"/>
      <p:bldP spid="414762" grpId="0"/>
      <p:bldP spid="4147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Alpha, beta and gamma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2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6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1" name="RS_types_clickReveal.jpg" descr="RS_types_clickReve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4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031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42" name="Group 34"/>
          <p:cNvGrpSpPr>
            <a:grpSpLocks/>
          </p:cNvGrpSpPr>
          <p:nvPr/>
        </p:nvGrpSpPr>
        <p:grpSpPr bwMode="auto">
          <a:xfrm>
            <a:off x="1116013" y="5715000"/>
            <a:ext cx="6913562" cy="866775"/>
            <a:chOff x="703" y="3600"/>
            <a:chExt cx="4355" cy="546"/>
          </a:xfrm>
        </p:grpSpPr>
        <p:sp>
          <p:nvSpPr>
            <p:cNvPr id="171039" name="AutoShape 31"/>
            <p:cNvSpPr>
              <a:spLocks noChangeArrowheads="1"/>
            </p:cNvSpPr>
            <p:nvPr/>
          </p:nvSpPr>
          <p:spPr bwMode="auto">
            <a:xfrm>
              <a:off x="703" y="3600"/>
              <a:ext cx="4355" cy="546"/>
            </a:xfrm>
            <a:prstGeom prst="roundRect">
              <a:avLst>
                <a:gd name="adj" fmla="val 10727"/>
              </a:avLst>
            </a:prstGeom>
            <a:solidFill>
              <a:srgbClr val="FFFFCC"/>
            </a:solidFill>
            <a:ln w="38100" algn="ctr">
              <a:solidFill>
                <a:srgbClr val="286DA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71016" name="Text Box 8"/>
            <p:cNvSpPr txBox="1">
              <a:spLocks noChangeArrowheads="1"/>
            </p:cNvSpPr>
            <p:nvPr/>
          </p:nvSpPr>
          <p:spPr bwMode="auto">
            <a:xfrm>
              <a:off x="726" y="3614"/>
              <a:ext cx="430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808038"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987425"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/>
                <a:t>The number of protons has changed, so the decayed atom has changed into a </a:t>
              </a:r>
              <a:r>
                <a:rPr lang="en-GB" b="1">
                  <a:solidFill>
                    <a:srgbClr val="286DA6"/>
                  </a:solidFill>
                </a:rPr>
                <a:t>new element</a:t>
              </a:r>
              <a:r>
                <a:rPr lang="en-GB"/>
                <a:t>.</a:t>
              </a:r>
            </a:p>
          </p:txBody>
        </p:sp>
      </p:grp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Alpha decay</a:t>
            </a:r>
          </a:p>
        </p:txBody>
      </p:sp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341313" y="773113"/>
            <a:ext cx="83708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808038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987425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/>
              <a:t>An </a:t>
            </a:r>
            <a:r>
              <a:rPr lang="en-GB" b="1">
                <a:solidFill>
                  <a:srgbClr val="286DA6"/>
                </a:solidFill>
              </a:rPr>
              <a:t>alpha particle</a:t>
            </a:r>
            <a:r>
              <a:rPr lang="en-GB"/>
              <a:t> consists of two protons and two neutrons. It is the same as a helium nucleus.</a:t>
            </a:r>
          </a:p>
        </p:txBody>
      </p:sp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41313" y="1719263"/>
            <a:ext cx="8145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808038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987425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/>
              <a:t>When an atom’s nucleus decays and releases an alpha particle, it loses two protons and two neutrons. 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8" name="Picture 10" descr="RD_alp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7829">
            <a:off x="476250" y="3068638"/>
            <a:ext cx="1970088" cy="202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9" name="Text Box 11"/>
          <p:cNvSpPr txBox="1">
            <a:spLocks noChangeArrowheads="1"/>
          </p:cNvSpPr>
          <p:nvPr/>
        </p:nvSpPr>
        <p:spPr bwMode="auto">
          <a:xfrm>
            <a:off x="3509963" y="4868863"/>
            <a:ext cx="515778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286DA6"/>
                </a:solidFill>
                <a:cs typeface="Arial" charset="0"/>
              </a:rPr>
              <a:t>atomic number decreases by 2</a:t>
            </a:r>
          </a:p>
        </p:txBody>
      </p:sp>
      <p:sp>
        <p:nvSpPr>
          <p:cNvPr id="171020" name="Text Box 12"/>
          <p:cNvSpPr txBox="1">
            <a:spLocks noChangeArrowheads="1"/>
          </p:cNvSpPr>
          <p:nvPr/>
        </p:nvSpPr>
        <p:spPr bwMode="auto">
          <a:xfrm>
            <a:off x="3509963" y="2708275"/>
            <a:ext cx="48418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286DA6"/>
                </a:solidFill>
                <a:cs typeface="Arial" charset="0"/>
              </a:rPr>
              <a:t>mass number decreases by 4</a:t>
            </a:r>
          </a:p>
        </p:txBody>
      </p:sp>
      <p:pic>
        <p:nvPicPr>
          <p:cNvPr id="171021" name="Picture 13" descr="bendy_arrow_dow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103563"/>
            <a:ext cx="215265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022" name="Picture 14" descr="bendy_arrow_u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4310063"/>
            <a:ext cx="215265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1044" name="Group 36"/>
          <p:cNvGrpSpPr>
            <a:grpSpLocks/>
          </p:cNvGrpSpPr>
          <p:nvPr/>
        </p:nvGrpSpPr>
        <p:grpSpPr bwMode="auto">
          <a:xfrm>
            <a:off x="2813050" y="3497263"/>
            <a:ext cx="1127125" cy="1001712"/>
            <a:chOff x="1772" y="2203"/>
            <a:chExt cx="710" cy="631"/>
          </a:xfrm>
        </p:grpSpPr>
        <p:sp>
          <p:nvSpPr>
            <p:cNvPr id="171024" name="Text Box 16"/>
            <p:cNvSpPr txBox="1">
              <a:spLocks noChangeArrowheads="1"/>
            </p:cNvSpPr>
            <p:nvPr/>
          </p:nvSpPr>
          <p:spPr bwMode="auto">
            <a:xfrm>
              <a:off x="1772" y="2203"/>
              <a:ext cx="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238</a:t>
              </a:r>
            </a:p>
          </p:txBody>
        </p:sp>
        <p:sp>
          <p:nvSpPr>
            <p:cNvPr id="171025" name="Text Box 17"/>
            <p:cNvSpPr txBox="1">
              <a:spLocks noChangeArrowheads="1"/>
            </p:cNvSpPr>
            <p:nvPr/>
          </p:nvSpPr>
          <p:spPr bwMode="auto">
            <a:xfrm>
              <a:off x="1911" y="2507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92</a:t>
              </a:r>
            </a:p>
          </p:txBody>
        </p:sp>
        <p:sp>
          <p:nvSpPr>
            <p:cNvPr id="171031" name="Rectangle 23"/>
            <p:cNvSpPr>
              <a:spLocks noChangeArrowheads="1"/>
            </p:cNvSpPr>
            <p:nvPr/>
          </p:nvSpPr>
          <p:spPr bwMode="auto">
            <a:xfrm>
              <a:off x="2158" y="2319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>
                  <a:solidFill>
                    <a:srgbClr val="010066"/>
                  </a:solidFill>
                  <a:cs typeface="Arial" charset="0"/>
                </a:rPr>
                <a:t>U</a:t>
              </a:r>
            </a:p>
          </p:txBody>
        </p:sp>
      </p:grpSp>
      <p:grpSp>
        <p:nvGrpSpPr>
          <p:cNvPr id="171045" name="Group 37"/>
          <p:cNvGrpSpPr>
            <a:grpSpLocks/>
          </p:cNvGrpSpPr>
          <p:nvPr/>
        </p:nvGrpSpPr>
        <p:grpSpPr bwMode="auto">
          <a:xfrm>
            <a:off x="5065713" y="3500438"/>
            <a:ext cx="1376362" cy="998537"/>
            <a:chOff x="3191" y="2205"/>
            <a:chExt cx="867" cy="629"/>
          </a:xfrm>
        </p:grpSpPr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3191" y="2205"/>
              <a:ext cx="4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234</a:t>
              </a:r>
            </a:p>
          </p:txBody>
        </p:sp>
        <p:sp>
          <p:nvSpPr>
            <p:cNvPr id="171027" name="Text Box 19"/>
            <p:cNvSpPr txBox="1">
              <a:spLocks noChangeArrowheads="1"/>
            </p:cNvSpPr>
            <p:nvPr/>
          </p:nvSpPr>
          <p:spPr bwMode="auto">
            <a:xfrm>
              <a:off x="3318" y="2507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90</a:t>
              </a:r>
            </a:p>
          </p:txBody>
        </p:sp>
        <p:sp>
          <p:nvSpPr>
            <p:cNvPr id="171032" name="Rectangle 24"/>
            <p:cNvSpPr>
              <a:spLocks noChangeArrowheads="1"/>
            </p:cNvSpPr>
            <p:nvPr/>
          </p:nvSpPr>
          <p:spPr bwMode="auto">
            <a:xfrm>
              <a:off x="3590" y="2319"/>
              <a:ext cx="4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>
                  <a:solidFill>
                    <a:srgbClr val="010066"/>
                  </a:solidFill>
                  <a:cs typeface="Arial" charset="0"/>
                </a:rPr>
                <a:t>Th</a:t>
              </a:r>
            </a:p>
          </p:txBody>
        </p:sp>
      </p:grpSp>
      <p:grpSp>
        <p:nvGrpSpPr>
          <p:cNvPr id="171046" name="Group 38"/>
          <p:cNvGrpSpPr>
            <a:grpSpLocks/>
          </p:cNvGrpSpPr>
          <p:nvPr/>
        </p:nvGrpSpPr>
        <p:grpSpPr bwMode="auto">
          <a:xfrm>
            <a:off x="6746875" y="3492500"/>
            <a:ext cx="1398588" cy="974725"/>
            <a:chOff x="4250" y="2200"/>
            <a:chExt cx="881" cy="614"/>
          </a:xfrm>
        </p:grpSpPr>
        <p:sp>
          <p:nvSpPr>
            <p:cNvPr id="171028" name="Text Box 20"/>
            <p:cNvSpPr txBox="1">
              <a:spLocks noChangeArrowheads="1"/>
            </p:cNvSpPr>
            <p:nvPr/>
          </p:nvSpPr>
          <p:spPr bwMode="auto">
            <a:xfrm>
              <a:off x="4717" y="2487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171029" name="Text Box 21"/>
            <p:cNvSpPr txBox="1">
              <a:spLocks noChangeArrowheads="1"/>
            </p:cNvSpPr>
            <p:nvPr/>
          </p:nvSpPr>
          <p:spPr bwMode="auto">
            <a:xfrm>
              <a:off x="4719" y="2200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4</a:t>
              </a:r>
            </a:p>
          </p:txBody>
        </p:sp>
        <p:sp>
          <p:nvSpPr>
            <p:cNvPr id="171033" name="Rectangle 25"/>
            <p:cNvSpPr>
              <a:spLocks noChangeArrowheads="1"/>
            </p:cNvSpPr>
            <p:nvPr/>
          </p:nvSpPr>
          <p:spPr bwMode="auto">
            <a:xfrm>
              <a:off x="4250" y="2319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>
                  <a:solidFill>
                    <a:srgbClr val="010066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71034" name="Rectangle 26"/>
            <p:cNvSpPr>
              <a:spLocks noChangeArrowheads="1"/>
            </p:cNvSpPr>
            <p:nvPr/>
          </p:nvSpPr>
          <p:spPr bwMode="auto">
            <a:xfrm>
              <a:off x="4838" y="2295"/>
              <a:ext cx="29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3600" b="1">
                  <a:solidFill>
                    <a:srgbClr val="010066"/>
                  </a:solidFill>
                  <a:cs typeface="Arial" charset="0"/>
                </a:rPr>
                <a:t>α</a:t>
              </a:r>
              <a:endParaRPr lang="en-GB" sz="3600" b="1">
                <a:solidFill>
                  <a:srgbClr val="010066"/>
                </a:solidFill>
                <a:cs typeface="Arial" charset="0"/>
              </a:endParaRPr>
            </a:p>
          </p:txBody>
        </p:sp>
      </p:grpSp>
      <p:sp>
        <p:nvSpPr>
          <p:cNvPr id="171043" name="AutoShape 35"/>
          <p:cNvSpPr>
            <a:spLocks noChangeArrowheads="1"/>
          </p:cNvSpPr>
          <p:nvPr/>
        </p:nvSpPr>
        <p:spPr bwMode="auto">
          <a:xfrm>
            <a:off x="3986213" y="3844925"/>
            <a:ext cx="1125537" cy="304800"/>
          </a:xfrm>
          <a:prstGeom prst="rightArrow">
            <a:avLst>
              <a:gd name="adj1" fmla="val 50000"/>
              <a:gd name="adj2" fmla="val 92318"/>
            </a:avLst>
          </a:prstGeom>
          <a:solidFill>
            <a:srgbClr val="286DA6"/>
          </a:solidFill>
          <a:ln>
            <a:noFill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9" grpId="0"/>
      <p:bldP spid="171020" grpId="0"/>
      <p:bldP spid="1710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24200" y="609600"/>
            <a:ext cx="2971800" cy="4572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>
                <a:solidFill>
                  <a:schemeClr val="tx2"/>
                </a:solidFill>
                <a:latin typeface="Arial" charset="0"/>
              </a:rPr>
              <a:t>Alpha decay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304800" y="0"/>
            <a:ext cx="7239000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3333CC"/>
                </a:solidFill>
                <a:latin typeface="Arial" charset="0"/>
              </a:rPr>
              <a:t>Type of decay: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3333CC"/>
                </a:solidFill>
                <a:latin typeface="Arial" charset="0"/>
              </a:rPr>
              <a:t>What is emitted?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3333CC"/>
                </a:solidFill>
                <a:latin typeface="Arial" charset="0"/>
              </a:rPr>
              <a:t>Description of decay: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3333CC"/>
                </a:solidFill>
                <a:latin typeface="Arial" charset="0"/>
              </a:rPr>
              <a:t>Example of decay: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3333CC"/>
                </a:solidFill>
                <a:latin typeface="Arial" charset="0"/>
              </a:rPr>
              <a:t>Effect on A and Z:</a:t>
            </a:r>
            <a:r>
              <a:rPr lang="en-GB" sz="2400" dirty="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3124200" y="1600200"/>
            <a:ext cx="43434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3333CC"/>
                </a:solidFill>
                <a:latin typeface="Arial" charset="0"/>
              </a:rPr>
              <a:t>Alpha particle (helium nuclei</a:t>
            </a:r>
            <a:r>
              <a:rPr lang="en-GB" sz="2400" dirty="0" smtClean="0">
                <a:solidFill>
                  <a:srgbClr val="3333CC"/>
                </a:solidFill>
                <a:latin typeface="Arial" charset="0"/>
              </a:rPr>
              <a:t>)-charge=2+</a:t>
            </a:r>
            <a:endParaRPr lang="en-GB" sz="24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3200400" y="3886200"/>
            <a:ext cx="4800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aseline="-25000">
                <a:solidFill>
                  <a:srgbClr val="660066"/>
                </a:solidFill>
                <a:latin typeface="Arial" charset="0"/>
              </a:rPr>
              <a:t>  238</a:t>
            </a:r>
            <a:r>
              <a:rPr lang="en-GB" sz="2400">
                <a:solidFill>
                  <a:srgbClr val="660066"/>
                </a:solidFill>
                <a:latin typeface="Arial" charset="0"/>
              </a:rPr>
              <a:t>           </a:t>
            </a:r>
            <a:r>
              <a:rPr lang="en-GB" sz="2400" baseline="-25000">
                <a:solidFill>
                  <a:srgbClr val="660066"/>
                </a:solidFill>
                <a:latin typeface="Arial" charset="0"/>
              </a:rPr>
              <a:t>234              4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      </a:t>
            </a:r>
            <a:r>
              <a:rPr lang="en-GB" sz="2400" b="1">
                <a:solidFill>
                  <a:srgbClr val="660066"/>
                </a:solidFill>
                <a:latin typeface="Arial" charset="0"/>
              </a:rPr>
              <a:t>U</a:t>
            </a:r>
            <a:r>
              <a:rPr lang="en-GB" sz="2400">
                <a:solidFill>
                  <a:srgbClr val="660066"/>
                </a:solidFill>
                <a:latin typeface="Arial" charset="0"/>
              </a:rPr>
              <a:t>  </a:t>
            </a:r>
            <a:r>
              <a:rPr lang="en-GB" sz="2400">
                <a:solidFill>
                  <a:srgbClr val="660066"/>
                </a:solidFill>
                <a:latin typeface="Arial" charset="0"/>
                <a:sym typeface="Symbol" pitchFamily="18" charset="2"/>
              </a:rPr>
              <a:t></a:t>
            </a:r>
            <a:r>
              <a:rPr lang="en-GB" sz="2400" b="1">
                <a:solidFill>
                  <a:srgbClr val="660066"/>
                </a:solidFill>
                <a:latin typeface="Arial" charset="0"/>
                <a:sym typeface="Symbol" pitchFamily="18" charset="2"/>
              </a:rPr>
              <a:t>    Th +   + energy</a:t>
            </a:r>
            <a:endParaRPr lang="en-GB" sz="2400" b="1">
              <a:solidFill>
                <a:srgbClr val="660066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   </a:t>
            </a:r>
            <a:r>
              <a:rPr lang="en-GB" sz="2400" baseline="30000">
                <a:solidFill>
                  <a:srgbClr val="660066"/>
                </a:solidFill>
                <a:latin typeface="Arial" charset="0"/>
              </a:rPr>
              <a:t>92                  90              2</a:t>
            </a:r>
          </a:p>
        </p:txBody>
      </p:sp>
      <p:grpSp>
        <p:nvGrpSpPr>
          <p:cNvPr id="216072" name="Group 8"/>
          <p:cNvGrpSpPr>
            <a:grpSpLocks/>
          </p:cNvGrpSpPr>
          <p:nvPr/>
        </p:nvGrpSpPr>
        <p:grpSpPr bwMode="auto">
          <a:xfrm>
            <a:off x="8001000" y="2819400"/>
            <a:ext cx="379413" cy="446088"/>
            <a:chOff x="4128" y="192"/>
            <a:chExt cx="239" cy="281"/>
          </a:xfrm>
        </p:grpSpPr>
        <p:sp>
          <p:nvSpPr>
            <p:cNvPr id="216073" name="Oval 9"/>
            <p:cNvSpPr>
              <a:spLocks noChangeArrowheads="1"/>
            </p:cNvSpPr>
            <p:nvPr/>
          </p:nvSpPr>
          <p:spPr bwMode="auto">
            <a:xfrm>
              <a:off x="4128" y="336"/>
              <a:ext cx="143" cy="13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074" name="Oval 10"/>
            <p:cNvSpPr>
              <a:spLocks noChangeArrowheads="1"/>
            </p:cNvSpPr>
            <p:nvPr/>
          </p:nvSpPr>
          <p:spPr bwMode="auto">
            <a:xfrm>
              <a:off x="4224" y="192"/>
              <a:ext cx="143" cy="13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075" name="Oval 11"/>
            <p:cNvSpPr>
              <a:spLocks noChangeArrowheads="1"/>
            </p:cNvSpPr>
            <p:nvPr/>
          </p:nvSpPr>
          <p:spPr bwMode="auto">
            <a:xfrm>
              <a:off x="4224" y="288"/>
              <a:ext cx="123" cy="122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6076" name="Oval 12"/>
            <p:cNvSpPr>
              <a:spLocks noChangeArrowheads="1"/>
            </p:cNvSpPr>
            <p:nvPr/>
          </p:nvSpPr>
          <p:spPr bwMode="auto">
            <a:xfrm>
              <a:off x="4176" y="240"/>
              <a:ext cx="123" cy="122"/>
            </a:xfrm>
            <a:prstGeom prst="ellipse">
              <a:avLst/>
            </a:prstGeom>
            <a:gradFill rotWithShape="0">
              <a:gsLst>
                <a:gs pos="0">
                  <a:srgbClr val="FF0000">
                    <a:gamma/>
                    <a:tint val="27451"/>
                    <a:invGamma/>
                  </a:srgbClr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16082" name="Text Box 18"/>
          <p:cNvSpPr txBox="1">
            <a:spLocks noChangeArrowheads="1"/>
          </p:cNvSpPr>
          <p:nvPr/>
        </p:nvSpPr>
        <p:spPr bwMode="auto">
          <a:xfrm>
            <a:off x="3505200" y="2667000"/>
            <a:ext cx="43434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FF0000"/>
                </a:solidFill>
                <a:latin typeface="Arial" charset="0"/>
              </a:rPr>
              <a:t>2 neutrons and 2 protons are emitted from the nucleus. </a:t>
            </a:r>
          </a:p>
        </p:txBody>
      </p:sp>
      <p:sp>
        <p:nvSpPr>
          <p:cNvPr id="216083" name="Text Box 19"/>
          <p:cNvSpPr txBox="1">
            <a:spLocks noChangeArrowheads="1"/>
          </p:cNvSpPr>
          <p:nvPr/>
        </p:nvSpPr>
        <p:spPr bwMode="auto">
          <a:xfrm>
            <a:off x="3200400" y="5334000"/>
            <a:ext cx="5181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CC00CC"/>
                </a:solidFill>
                <a:latin typeface="Arial" charset="0"/>
              </a:rPr>
              <a:t>Mass number decreases by 4, atomic number decreases by 2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CC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4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 animBg="1" autoUpdateAnimBg="0"/>
      <p:bldP spid="216069" grpId="0" animBg="1" autoUpdateAnimBg="0"/>
      <p:bldP spid="216071" grpId="0" animBg="1" autoUpdateAnimBg="0"/>
      <p:bldP spid="216082" grpId="0" animBg="1" autoUpdateAnimBg="0"/>
      <p:bldP spid="216083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Alpha, beta and gamma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2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6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1" name="RS_types_clickReveal.jpg" descr="RS_types_clickReve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48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77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61" name="Group 29"/>
          <p:cNvGrpSpPr>
            <a:grpSpLocks/>
          </p:cNvGrpSpPr>
          <p:nvPr/>
        </p:nvGrpSpPr>
        <p:grpSpPr bwMode="auto">
          <a:xfrm>
            <a:off x="1116013" y="5716588"/>
            <a:ext cx="6913562" cy="866775"/>
            <a:chOff x="703" y="3601"/>
            <a:chExt cx="4355" cy="546"/>
          </a:xfrm>
        </p:grpSpPr>
        <p:sp>
          <p:nvSpPr>
            <p:cNvPr id="172058" name="AutoShape 26"/>
            <p:cNvSpPr>
              <a:spLocks noChangeArrowheads="1"/>
            </p:cNvSpPr>
            <p:nvPr/>
          </p:nvSpPr>
          <p:spPr bwMode="auto">
            <a:xfrm>
              <a:off x="703" y="3601"/>
              <a:ext cx="4355" cy="546"/>
            </a:xfrm>
            <a:prstGeom prst="roundRect">
              <a:avLst>
                <a:gd name="adj" fmla="val 10727"/>
              </a:avLst>
            </a:prstGeom>
            <a:solidFill>
              <a:srgbClr val="FFFFCC"/>
            </a:solidFill>
            <a:ln w="38100" algn="ctr">
              <a:solidFill>
                <a:srgbClr val="286DA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72039" name="Text Box 7"/>
            <p:cNvSpPr txBox="1">
              <a:spLocks noChangeArrowheads="1"/>
            </p:cNvSpPr>
            <p:nvPr/>
          </p:nvSpPr>
          <p:spPr bwMode="auto">
            <a:xfrm>
              <a:off x="782" y="3615"/>
              <a:ext cx="419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1pPr>
              <a:lvl2pPr marL="808038"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2pPr>
              <a:lvl3pPr marL="987425"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3pPr>
              <a:lvl4pPr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4pPr>
              <a:lvl5pPr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5pPr>
              <a:lvl6pPr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6pPr>
              <a:lvl7pPr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7pPr>
              <a:lvl8pPr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8pPr>
              <a:lvl9pPr algn="ctr" eaLnBrk="0" fontAlgn="base" hangingPunct="0">
                <a:spcBef>
                  <a:spcPct val="50000"/>
                </a:spcBef>
                <a:spcAft>
                  <a:spcPct val="0"/>
                </a:spcAft>
                <a:tabLst>
                  <a:tab pos="2333625" algn="l"/>
                </a:tabLst>
                <a:defRPr sz="2400">
                  <a:solidFill>
                    <a:srgbClr val="010066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/>
                <a:t>The decayed atom has gained a proton </a:t>
              </a:r>
              <a:br>
                <a:rPr lang="en-GB"/>
              </a:br>
              <a:r>
                <a:rPr lang="en-GB"/>
                <a:t>and so has changed into a </a:t>
              </a:r>
              <a:r>
                <a:rPr lang="en-GB" b="1">
                  <a:solidFill>
                    <a:srgbClr val="286DA6"/>
                  </a:solidFill>
                </a:rPr>
                <a:t>new element</a:t>
              </a:r>
              <a:r>
                <a:rPr lang="en-GB"/>
                <a:t>.</a:t>
              </a:r>
            </a:p>
          </p:txBody>
        </p:sp>
      </p:grp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Beta decay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341313" y="773113"/>
            <a:ext cx="7445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808038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987425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/>
              <a:t>An </a:t>
            </a:r>
            <a:r>
              <a:rPr lang="en-GB" b="1">
                <a:solidFill>
                  <a:srgbClr val="286DA6"/>
                </a:solidFill>
              </a:rPr>
              <a:t>beta particle</a:t>
            </a:r>
            <a:r>
              <a:rPr lang="en-GB"/>
              <a:t> consists of a high energy electron, which is emitted by the nucleus of the decaying atom.</a:t>
            </a: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341313" y="1719263"/>
            <a:ext cx="85804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808038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987425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/>
              <a:t>When an atom’s nucleus decays and releases a beta particle, a neutron turns into a proton, which stays in the nucleus, </a:t>
            </a:r>
            <a:br>
              <a:rPr lang="en-GB"/>
            </a:br>
            <a:r>
              <a:rPr lang="en-GB"/>
              <a:t>and a high energy electron, which is emitted. </a:t>
            </a:r>
          </a:p>
        </p:txBody>
      </p:sp>
      <p:sp>
        <p:nvSpPr>
          <p:cNvPr id="172040" name="Text Box 8"/>
          <p:cNvSpPr txBox="1">
            <a:spLocks noChangeArrowheads="1"/>
          </p:cNvSpPr>
          <p:nvPr/>
        </p:nvSpPr>
        <p:spPr bwMode="auto">
          <a:xfrm>
            <a:off x="1422400" y="5186363"/>
            <a:ext cx="56070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286DA6"/>
                </a:solidFill>
                <a:cs typeface="Arial" charset="0"/>
              </a:rPr>
              <a:t>atomic number increases by 1</a:t>
            </a:r>
          </a:p>
        </p:txBody>
      </p:sp>
      <p:sp>
        <p:nvSpPr>
          <p:cNvPr id="172041" name="Text Box 9"/>
          <p:cNvSpPr txBox="1">
            <a:spLocks noChangeArrowheads="1"/>
          </p:cNvSpPr>
          <p:nvPr/>
        </p:nvSpPr>
        <p:spPr bwMode="auto">
          <a:xfrm>
            <a:off x="1422400" y="3014663"/>
            <a:ext cx="5337175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286DA6"/>
                </a:solidFill>
                <a:cs typeface="Arial" charset="0"/>
              </a:rPr>
              <a:t>mass number remains the same</a:t>
            </a:r>
          </a:p>
        </p:txBody>
      </p:sp>
      <p:pic>
        <p:nvPicPr>
          <p:cNvPr id="172042" name="Picture 10" descr="bendy_arrow_dow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384550"/>
            <a:ext cx="225425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43" name="Picture 11" descr="bendy_arrow_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527550"/>
            <a:ext cx="225425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2065" name="Group 33"/>
          <p:cNvGrpSpPr>
            <a:grpSpLocks/>
          </p:cNvGrpSpPr>
          <p:nvPr/>
        </p:nvGrpSpPr>
        <p:grpSpPr bwMode="auto">
          <a:xfrm>
            <a:off x="341313" y="3803650"/>
            <a:ext cx="884237" cy="950913"/>
            <a:chOff x="215" y="2396"/>
            <a:chExt cx="557" cy="599"/>
          </a:xfrm>
        </p:grpSpPr>
        <p:sp>
          <p:nvSpPr>
            <p:cNvPr id="172045" name="Text Box 13"/>
            <p:cNvSpPr txBox="1">
              <a:spLocks noChangeArrowheads="1"/>
            </p:cNvSpPr>
            <p:nvPr/>
          </p:nvSpPr>
          <p:spPr bwMode="auto">
            <a:xfrm>
              <a:off x="215" y="2396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14</a:t>
              </a:r>
            </a:p>
          </p:txBody>
        </p:sp>
        <p:sp>
          <p:nvSpPr>
            <p:cNvPr id="172046" name="Text Box 14"/>
            <p:cNvSpPr txBox="1">
              <a:spLocks noChangeArrowheads="1"/>
            </p:cNvSpPr>
            <p:nvPr/>
          </p:nvSpPr>
          <p:spPr bwMode="auto">
            <a:xfrm>
              <a:off x="340" y="266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6</a:t>
              </a:r>
            </a:p>
          </p:txBody>
        </p:sp>
        <p:sp>
          <p:nvSpPr>
            <p:cNvPr id="172050" name="Rectangle 18"/>
            <p:cNvSpPr>
              <a:spLocks noChangeArrowheads="1"/>
            </p:cNvSpPr>
            <p:nvPr/>
          </p:nvSpPr>
          <p:spPr bwMode="auto">
            <a:xfrm>
              <a:off x="448" y="2508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>
                  <a:solidFill>
                    <a:srgbClr val="010066"/>
                  </a:solidFill>
                  <a:cs typeface="Arial" charset="0"/>
                </a:rPr>
                <a:t>C</a:t>
              </a:r>
            </a:p>
          </p:txBody>
        </p:sp>
      </p:grpSp>
      <p:grpSp>
        <p:nvGrpSpPr>
          <p:cNvPr id="172066" name="Group 34"/>
          <p:cNvGrpSpPr>
            <a:grpSpLocks/>
          </p:cNvGrpSpPr>
          <p:nvPr/>
        </p:nvGrpSpPr>
        <p:grpSpPr bwMode="auto">
          <a:xfrm>
            <a:off x="2644775" y="3806825"/>
            <a:ext cx="942975" cy="947738"/>
            <a:chOff x="1666" y="2398"/>
            <a:chExt cx="594" cy="597"/>
          </a:xfrm>
        </p:grpSpPr>
        <p:sp>
          <p:nvSpPr>
            <p:cNvPr id="172047" name="Text Box 15"/>
            <p:cNvSpPr txBox="1">
              <a:spLocks noChangeArrowheads="1"/>
            </p:cNvSpPr>
            <p:nvPr/>
          </p:nvSpPr>
          <p:spPr bwMode="auto">
            <a:xfrm>
              <a:off x="1666" y="2398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14</a:t>
              </a:r>
            </a:p>
          </p:txBody>
        </p:sp>
        <p:sp>
          <p:nvSpPr>
            <p:cNvPr id="172048" name="Text Box 16"/>
            <p:cNvSpPr txBox="1">
              <a:spLocks noChangeArrowheads="1"/>
            </p:cNvSpPr>
            <p:nvPr/>
          </p:nvSpPr>
          <p:spPr bwMode="auto">
            <a:xfrm>
              <a:off x="1791" y="2668"/>
              <a:ext cx="24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7</a:t>
              </a:r>
            </a:p>
          </p:txBody>
        </p:sp>
        <p:sp>
          <p:nvSpPr>
            <p:cNvPr id="172051" name="Rectangle 19"/>
            <p:cNvSpPr>
              <a:spLocks noChangeArrowheads="1"/>
            </p:cNvSpPr>
            <p:nvPr/>
          </p:nvSpPr>
          <p:spPr bwMode="auto">
            <a:xfrm>
              <a:off x="1936" y="2508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>
                  <a:solidFill>
                    <a:srgbClr val="010066"/>
                  </a:solidFill>
                  <a:cs typeface="Arial" charset="0"/>
                </a:rPr>
                <a:t>N</a:t>
              </a:r>
            </a:p>
          </p:txBody>
        </p:sp>
      </p:grpSp>
      <p:grpSp>
        <p:nvGrpSpPr>
          <p:cNvPr id="172067" name="Group 35"/>
          <p:cNvGrpSpPr>
            <a:grpSpLocks/>
          </p:cNvGrpSpPr>
          <p:nvPr/>
        </p:nvGrpSpPr>
        <p:grpSpPr bwMode="auto">
          <a:xfrm>
            <a:off x="4044950" y="3981450"/>
            <a:ext cx="1419225" cy="641350"/>
            <a:chOff x="2548" y="2508"/>
            <a:chExt cx="894" cy="404"/>
          </a:xfrm>
        </p:grpSpPr>
        <p:sp>
          <p:nvSpPr>
            <p:cNvPr id="172052" name="Rectangle 20"/>
            <p:cNvSpPr>
              <a:spLocks noChangeArrowheads="1"/>
            </p:cNvSpPr>
            <p:nvPr/>
          </p:nvSpPr>
          <p:spPr bwMode="auto">
            <a:xfrm>
              <a:off x="2548" y="2508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>
                  <a:solidFill>
                    <a:srgbClr val="010066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72053" name="Rectangle 21"/>
            <p:cNvSpPr>
              <a:spLocks noChangeArrowheads="1"/>
            </p:cNvSpPr>
            <p:nvPr/>
          </p:nvSpPr>
          <p:spPr bwMode="auto">
            <a:xfrm>
              <a:off x="3150" y="2508"/>
              <a:ext cx="2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3600" b="1">
                  <a:solidFill>
                    <a:srgbClr val="010066"/>
                  </a:solidFill>
                  <a:cs typeface="Arial" charset="0"/>
                </a:rPr>
                <a:t>β</a:t>
              </a:r>
              <a:endParaRPr lang="en-GB" sz="3600" b="1">
                <a:solidFill>
                  <a:srgbClr val="010066"/>
                </a:solidFill>
                <a:cs typeface="Arial" charset="0"/>
              </a:endParaRPr>
            </a:p>
          </p:txBody>
        </p:sp>
      </p:grpSp>
      <p:sp>
        <p:nvSpPr>
          <p:cNvPr id="172060" name="Oval 28"/>
          <p:cNvSpPr>
            <a:spLocks noChangeArrowheads="1"/>
          </p:cNvSpPr>
          <p:nvPr/>
        </p:nvSpPr>
        <p:spPr bwMode="auto">
          <a:xfrm>
            <a:off x="6821488" y="3878263"/>
            <a:ext cx="900112" cy="900112"/>
          </a:xfrm>
          <a:prstGeom prst="ellipse">
            <a:avLst/>
          </a:prstGeom>
          <a:solidFill>
            <a:srgbClr val="6699CC"/>
          </a:solidFill>
          <a:ln w="254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72064" name="AutoShape 32"/>
          <p:cNvSpPr>
            <a:spLocks noChangeArrowheads="1"/>
          </p:cNvSpPr>
          <p:nvPr/>
        </p:nvSpPr>
        <p:spPr bwMode="auto">
          <a:xfrm>
            <a:off x="1376363" y="4103688"/>
            <a:ext cx="1219200" cy="330200"/>
          </a:xfrm>
          <a:prstGeom prst="rightArrow">
            <a:avLst>
              <a:gd name="adj1" fmla="val 50000"/>
              <a:gd name="adj2" fmla="val 92308"/>
            </a:avLst>
          </a:prstGeom>
          <a:solidFill>
            <a:srgbClr val="286DA6"/>
          </a:solidFill>
          <a:ln>
            <a:noFill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8" grpId="0"/>
      <p:bldP spid="172040" grpId="0"/>
      <p:bldP spid="172041" grpId="0"/>
      <p:bldP spid="1720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457200"/>
            <a:ext cx="2971800" cy="533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>
                <a:solidFill>
                  <a:schemeClr val="tx2"/>
                </a:solidFill>
                <a:latin typeface="Arial" charset="0"/>
              </a:rPr>
              <a:t>Beta decay</a:t>
            </a:r>
          </a:p>
        </p:txBody>
      </p:sp>
      <p:sp>
        <p:nvSpPr>
          <p:cNvPr id="217091" name="Text Box 3"/>
          <p:cNvSpPr txBox="1">
            <a:spLocks noChangeArrowheads="1"/>
          </p:cNvSpPr>
          <p:nvPr/>
        </p:nvSpPr>
        <p:spPr bwMode="auto">
          <a:xfrm>
            <a:off x="304800" y="0"/>
            <a:ext cx="7239000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Type of decay: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What is emitted?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Description of decay: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Example of decay: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Effect on A and Z: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17092" name="Text Box 4"/>
          <p:cNvSpPr txBox="1">
            <a:spLocks noChangeArrowheads="1"/>
          </p:cNvSpPr>
          <p:nvPr/>
        </p:nvSpPr>
        <p:spPr bwMode="auto">
          <a:xfrm>
            <a:off x="3124200" y="1600200"/>
            <a:ext cx="32766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3333CC"/>
                </a:solidFill>
                <a:latin typeface="Arial" charset="0"/>
              </a:rPr>
              <a:t>High energy </a:t>
            </a:r>
            <a:r>
              <a:rPr lang="en-GB" sz="2400" dirty="0" smtClean="0">
                <a:solidFill>
                  <a:srgbClr val="3333CC"/>
                </a:solidFill>
                <a:latin typeface="Arial" charset="0"/>
              </a:rPr>
              <a:t>electron-charge=1-</a:t>
            </a:r>
            <a:endParaRPr lang="en-GB" sz="24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17093" name="Text Box 5"/>
          <p:cNvSpPr txBox="1">
            <a:spLocks noChangeArrowheads="1"/>
          </p:cNvSpPr>
          <p:nvPr/>
        </p:nvSpPr>
        <p:spPr bwMode="auto">
          <a:xfrm>
            <a:off x="3200400" y="3886200"/>
            <a:ext cx="48006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aseline="-25000">
                <a:solidFill>
                  <a:srgbClr val="660066"/>
                </a:solidFill>
                <a:latin typeface="Arial" charset="0"/>
              </a:rPr>
              <a:t>     14</a:t>
            </a:r>
            <a:r>
              <a:rPr lang="en-GB" sz="2400">
                <a:solidFill>
                  <a:srgbClr val="660066"/>
                </a:solidFill>
                <a:latin typeface="Arial" charset="0"/>
              </a:rPr>
              <a:t>            </a:t>
            </a:r>
            <a:r>
              <a:rPr lang="en-GB" sz="2400" baseline="-25000">
                <a:solidFill>
                  <a:srgbClr val="660066"/>
                </a:solidFill>
                <a:latin typeface="Arial" charset="0"/>
              </a:rPr>
              <a:t>14              0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      </a:t>
            </a:r>
            <a:r>
              <a:rPr lang="en-GB" sz="2400" b="1">
                <a:solidFill>
                  <a:srgbClr val="660066"/>
                </a:solidFill>
                <a:latin typeface="Arial" charset="0"/>
              </a:rPr>
              <a:t>C</a:t>
            </a:r>
            <a:r>
              <a:rPr lang="en-GB" sz="2400">
                <a:solidFill>
                  <a:srgbClr val="660066"/>
                </a:solidFill>
                <a:latin typeface="Arial" charset="0"/>
              </a:rPr>
              <a:t>  </a:t>
            </a:r>
            <a:r>
              <a:rPr lang="en-GB" sz="2400">
                <a:solidFill>
                  <a:srgbClr val="660066"/>
                </a:solidFill>
                <a:latin typeface="Arial" charset="0"/>
                <a:sym typeface="Symbol" pitchFamily="18" charset="2"/>
              </a:rPr>
              <a:t></a:t>
            </a:r>
            <a:r>
              <a:rPr lang="en-GB" sz="2400" b="1">
                <a:solidFill>
                  <a:srgbClr val="660066"/>
                </a:solidFill>
                <a:latin typeface="Arial" charset="0"/>
                <a:sym typeface="Symbol" pitchFamily="18" charset="2"/>
              </a:rPr>
              <a:t>    N +    + energy</a:t>
            </a:r>
            <a:endParaRPr lang="en-GB" sz="2400" b="1">
              <a:solidFill>
                <a:srgbClr val="660066"/>
              </a:solidFill>
              <a:latin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     </a:t>
            </a:r>
            <a:r>
              <a:rPr lang="en-GB" sz="2400" baseline="30000">
                <a:solidFill>
                  <a:srgbClr val="660066"/>
                </a:solidFill>
                <a:latin typeface="Arial" charset="0"/>
              </a:rPr>
              <a:t>6                  7             -1</a:t>
            </a:r>
          </a:p>
        </p:txBody>
      </p:sp>
      <p:sp>
        <p:nvSpPr>
          <p:cNvPr id="217099" name="Text Box 11"/>
          <p:cNvSpPr txBox="1">
            <a:spLocks noChangeArrowheads="1"/>
          </p:cNvSpPr>
          <p:nvPr/>
        </p:nvSpPr>
        <p:spPr bwMode="auto">
          <a:xfrm>
            <a:off x="3581400" y="2514600"/>
            <a:ext cx="47244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FF0000"/>
                </a:solidFill>
                <a:latin typeface="Arial" charset="0"/>
              </a:rPr>
              <a:t>A neutron in the nucleus decays into a proton and a high energy electron which is emitted.</a:t>
            </a: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3429000" y="5334000"/>
            <a:ext cx="54102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CC00CC"/>
                </a:solidFill>
                <a:latin typeface="Arial" charset="0"/>
              </a:rPr>
              <a:t>Mass number stays the same, atomic number increases by 1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217101" name="Oval 13"/>
          <p:cNvSpPr>
            <a:spLocks noChangeArrowheads="1"/>
          </p:cNvSpPr>
          <p:nvPr/>
        </p:nvSpPr>
        <p:spPr bwMode="auto">
          <a:xfrm>
            <a:off x="8534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nimBg="1" autoUpdateAnimBg="0"/>
      <p:bldP spid="217092" grpId="0" animBg="1" autoUpdateAnimBg="0"/>
      <p:bldP spid="217093" grpId="0" animBg="1" autoUpdateAnimBg="0"/>
      <p:bldP spid="217099" grpId="0" animBg="1" autoUpdateAnimBg="0"/>
      <p:bldP spid="217100" grpId="0" animBg="1" autoUpdateAnimBg="0"/>
      <p:bldP spid="2171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Alpha, beta and gamma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2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6" descr="notes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61" name="RS_types_clickReveal.jpg" descr="RS_types_clickReve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172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177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Gamma decay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341313" y="773113"/>
            <a:ext cx="8461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808038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987425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b="1">
                <a:solidFill>
                  <a:srgbClr val="286DA6"/>
                </a:solidFill>
              </a:rPr>
              <a:t>Gamma radiation</a:t>
            </a:r>
            <a:r>
              <a:rPr lang="en-GB"/>
              <a:t> is a form of </a:t>
            </a:r>
            <a:r>
              <a:rPr lang="en-GB" b="1">
                <a:solidFill>
                  <a:srgbClr val="286DA6"/>
                </a:solidFill>
              </a:rPr>
              <a:t>electromagnetic radiation</a:t>
            </a:r>
            <a:r>
              <a:rPr lang="en-GB"/>
              <a:t>, </a:t>
            </a:r>
            <a:r>
              <a:rPr lang="en-GB" b="1"/>
              <a:t>not </a:t>
            </a:r>
            <a:r>
              <a:rPr lang="en-GB"/>
              <a:t>a type of particle. 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341313" y="1681163"/>
            <a:ext cx="85804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1pPr>
            <a:lvl2pPr marL="808038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2pPr>
            <a:lvl3pPr marL="987425"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3pPr>
            <a:lvl4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4pPr>
            <a:lvl5pPr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5pPr>
            <a:lvl6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6pPr>
            <a:lvl7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7pPr>
            <a:lvl8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8pPr>
            <a:lvl9pPr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2333625" algn="l"/>
              </a:tabLst>
              <a:defRPr sz="2400">
                <a:solidFill>
                  <a:srgbClr val="010066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/>
              <a:t>When an atom’s nucleus decays and emits gamma radiation, there is no change to the make-up of the nucleus and so a new element is </a:t>
            </a:r>
            <a:r>
              <a:rPr lang="en-GB" b="1"/>
              <a:t>not</a:t>
            </a:r>
            <a:r>
              <a:rPr lang="en-GB"/>
              <a:t> formed.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341313" y="3114675"/>
            <a:ext cx="88026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Gamma rays are usually emitted with alpha or beta particles. For example, cobalt-60 decays releasing a beta particle.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The nickel formed is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not stable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and so emits gamma radiation.</a:t>
            </a:r>
          </a:p>
        </p:txBody>
      </p:sp>
      <p:grpSp>
        <p:nvGrpSpPr>
          <p:cNvPr id="173091" name="Group 35"/>
          <p:cNvGrpSpPr>
            <a:grpSpLocks/>
          </p:cNvGrpSpPr>
          <p:nvPr/>
        </p:nvGrpSpPr>
        <p:grpSpPr bwMode="auto">
          <a:xfrm>
            <a:off x="5845175" y="4594225"/>
            <a:ext cx="1976438" cy="947738"/>
            <a:chOff x="3682" y="2894"/>
            <a:chExt cx="1245" cy="597"/>
          </a:xfrm>
        </p:grpSpPr>
        <p:grpSp>
          <p:nvGrpSpPr>
            <p:cNvPr id="173070" name="Group 14"/>
            <p:cNvGrpSpPr>
              <a:grpSpLocks/>
            </p:cNvGrpSpPr>
            <p:nvPr/>
          </p:nvGrpSpPr>
          <p:grpSpPr bwMode="auto">
            <a:xfrm>
              <a:off x="3682" y="2894"/>
              <a:ext cx="651" cy="597"/>
              <a:chOff x="3374" y="2994"/>
              <a:chExt cx="651" cy="597"/>
            </a:xfrm>
          </p:grpSpPr>
          <p:sp>
            <p:nvSpPr>
              <p:cNvPr id="173071" name="Text Box 15"/>
              <p:cNvSpPr txBox="1">
                <a:spLocks noChangeArrowheads="1"/>
              </p:cNvSpPr>
              <p:nvPr/>
            </p:nvSpPr>
            <p:spPr bwMode="auto">
              <a:xfrm>
                <a:off x="3374" y="2994"/>
                <a:ext cx="3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>
                    <a:solidFill>
                      <a:srgbClr val="010066"/>
                    </a:solidFill>
                    <a:cs typeface="Arial" charset="0"/>
                  </a:rPr>
                  <a:t>60</a:t>
                </a:r>
              </a:p>
            </p:txBody>
          </p:sp>
          <p:sp>
            <p:nvSpPr>
              <p:cNvPr id="173072" name="Text Box 16"/>
              <p:cNvSpPr txBox="1">
                <a:spLocks noChangeArrowheads="1"/>
              </p:cNvSpPr>
              <p:nvPr/>
            </p:nvSpPr>
            <p:spPr bwMode="auto">
              <a:xfrm>
                <a:off x="3374" y="3264"/>
                <a:ext cx="3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>
                    <a:solidFill>
                      <a:srgbClr val="010066"/>
                    </a:solidFill>
                    <a:cs typeface="Arial" charset="0"/>
                  </a:rPr>
                  <a:t>28</a:t>
                </a:r>
              </a:p>
            </p:txBody>
          </p:sp>
          <p:sp>
            <p:nvSpPr>
              <p:cNvPr id="173073" name="Rectangle 17"/>
              <p:cNvSpPr>
                <a:spLocks noChangeArrowheads="1"/>
              </p:cNvSpPr>
              <p:nvPr/>
            </p:nvSpPr>
            <p:spPr bwMode="auto">
              <a:xfrm>
                <a:off x="3621" y="3104"/>
                <a:ext cx="40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3600" b="1">
                    <a:solidFill>
                      <a:srgbClr val="010066"/>
                    </a:solidFill>
                    <a:cs typeface="Arial" charset="0"/>
                  </a:rPr>
                  <a:t>Ni</a:t>
                </a:r>
              </a:p>
            </p:txBody>
          </p:sp>
        </p:grpSp>
        <p:sp>
          <p:nvSpPr>
            <p:cNvPr id="173074" name="Rectangle 18"/>
            <p:cNvSpPr>
              <a:spLocks noChangeArrowheads="1"/>
            </p:cNvSpPr>
            <p:nvPr/>
          </p:nvSpPr>
          <p:spPr bwMode="auto">
            <a:xfrm>
              <a:off x="4377" y="2991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>
                  <a:solidFill>
                    <a:srgbClr val="010066"/>
                  </a:solidFill>
                  <a:cs typeface="Arial" charset="0"/>
                </a:rPr>
                <a:t>+</a:t>
              </a:r>
            </a:p>
          </p:txBody>
        </p:sp>
        <p:sp>
          <p:nvSpPr>
            <p:cNvPr id="173075" name="Rectangle 19"/>
            <p:cNvSpPr>
              <a:spLocks noChangeArrowheads="1"/>
            </p:cNvSpPr>
            <p:nvPr/>
          </p:nvSpPr>
          <p:spPr bwMode="auto">
            <a:xfrm>
              <a:off x="4666" y="2953"/>
              <a:ext cx="26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4400" b="1">
                  <a:solidFill>
                    <a:srgbClr val="010066"/>
                  </a:solidFill>
                  <a:cs typeface="Arial" charset="0"/>
                  <a:sym typeface="Symbol" pitchFamily="18" charset="2"/>
                </a:rPr>
                <a:t></a:t>
              </a:r>
            </a:p>
          </p:txBody>
        </p:sp>
      </p:grpSp>
      <p:grpSp>
        <p:nvGrpSpPr>
          <p:cNvPr id="173088" name="Group 32"/>
          <p:cNvGrpSpPr>
            <a:grpSpLocks/>
          </p:cNvGrpSpPr>
          <p:nvPr/>
        </p:nvGrpSpPr>
        <p:grpSpPr bwMode="auto">
          <a:xfrm>
            <a:off x="1116013" y="6018213"/>
            <a:ext cx="6913562" cy="588962"/>
            <a:chOff x="703" y="3791"/>
            <a:chExt cx="4355" cy="371"/>
          </a:xfrm>
        </p:grpSpPr>
        <p:sp>
          <p:nvSpPr>
            <p:cNvPr id="173087" name="AutoShape 31"/>
            <p:cNvSpPr>
              <a:spLocks noChangeArrowheads="1"/>
            </p:cNvSpPr>
            <p:nvPr/>
          </p:nvSpPr>
          <p:spPr bwMode="auto">
            <a:xfrm>
              <a:off x="703" y="3791"/>
              <a:ext cx="4355" cy="371"/>
            </a:xfrm>
            <a:prstGeom prst="roundRect">
              <a:avLst>
                <a:gd name="adj" fmla="val 10727"/>
              </a:avLst>
            </a:prstGeom>
            <a:solidFill>
              <a:srgbClr val="FFFFCC"/>
            </a:solidFill>
            <a:ln w="38100" algn="ctr">
              <a:solidFill>
                <a:srgbClr val="286DA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GB" sz="2400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73076" name="Rectangle 20"/>
            <p:cNvSpPr>
              <a:spLocks noChangeArrowheads="1"/>
            </p:cNvSpPr>
            <p:nvPr/>
          </p:nvSpPr>
          <p:spPr bwMode="auto">
            <a:xfrm>
              <a:off x="745" y="3833"/>
              <a:ext cx="42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GB" sz="2400">
                  <a:solidFill>
                    <a:srgbClr val="010066"/>
                  </a:solidFill>
                  <a:cs typeface="Arial" charset="0"/>
                </a:rPr>
                <a:t>The nickel </a:t>
              </a:r>
              <a:r>
                <a:rPr lang="en-GB" sz="2400" b="1">
                  <a:solidFill>
                    <a:srgbClr val="286DA6"/>
                  </a:solidFill>
                  <a:cs typeface="Arial" charset="0"/>
                </a:rPr>
                <a:t>does not</a:t>
              </a:r>
              <a:r>
                <a:rPr lang="en-GB" sz="2400">
                  <a:solidFill>
                    <a:srgbClr val="010066"/>
                  </a:solidFill>
                  <a:cs typeface="Arial" charset="0"/>
                </a:rPr>
                <a:t> change into a new element. </a:t>
              </a:r>
            </a:p>
          </p:txBody>
        </p:sp>
      </p:grpSp>
      <p:grpSp>
        <p:nvGrpSpPr>
          <p:cNvPr id="173078" name="Group 22"/>
          <p:cNvGrpSpPr>
            <a:grpSpLocks/>
          </p:cNvGrpSpPr>
          <p:nvPr/>
        </p:nvGrpSpPr>
        <p:grpSpPr bwMode="auto">
          <a:xfrm>
            <a:off x="738188" y="4592638"/>
            <a:ext cx="1177925" cy="950912"/>
            <a:chOff x="435" y="2993"/>
            <a:chExt cx="742" cy="599"/>
          </a:xfrm>
        </p:grpSpPr>
        <p:sp>
          <p:nvSpPr>
            <p:cNvPr id="173079" name="Text Box 23"/>
            <p:cNvSpPr txBox="1">
              <a:spLocks noChangeArrowheads="1"/>
            </p:cNvSpPr>
            <p:nvPr/>
          </p:nvSpPr>
          <p:spPr bwMode="auto">
            <a:xfrm>
              <a:off x="435" y="2993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60</a:t>
              </a:r>
            </a:p>
          </p:txBody>
        </p:sp>
        <p:sp>
          <p:nvSpPr>
            <p:cNvPr id="173080" name="Text Box 24"/>
            <p:cNvSpPr txBox="1">
              <a:spLocks noChangeArrowheads="1"/>
            </p:cNvSpPr>
            <p:nvPr/>
          </p:nvSpPr>
          <p:spPr bwMode="auto">
            <a:xfrm>
              <a:off x="435" y="3265"/>
              <a:ext cx="3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800" b="1">
                  <a:solidFill>
                    <a:srgbClr val="010066"/>
                  </a:solidFill>
                  <a:cs typeface="Arial" charset="0"/>
                </a:rPr>
                <a:t>27</a:t>
              </a:r>
            </a:p>
          </p:txBody>
        </p:sp>
        <p:sp>
          <p:nvSpPr>
            <p:cNvPr id="173081" name="Rectangle 25"/>
            <p:cNvSpPr>
              <a:spLocks noChangeArrowheads="1"/>
            </p:cNvSpPr>
            <p:nvPr/>
          </p:nvSpPr>
          <p:spPr bwMode="auto">
            <a:xfrm>
              <a:off x="677" y="3105"/>
              <a:ext cx="5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>
                  <a:solidFill>
                    <a:srgbClr val="010066"/>
                  </a:solidFill>
                  <a:cs typeface="Arial" charset="0"/>
                </a:rPr>
                <a:t>Co</a:t>
              </a:r>
            </a:p>
          </p:txBody>
        </p:sp>
      </p:grpSp>
      <p:grpSp>
        <p:nvGrpSpPr>
          <p:cNvPr id="173086" name="Group 30"/>
          <p:cNvGrpSpPr>
            <a:grpSpLocks/>
          </p:cNvGrpSpPr>
          <p:nvPr/>
        </p:nvGrpSpPr>
        <p:grpSpPr bwMode="auto">
          <a:xfrm>
            <a:off x="2840038" y="4592638"/>
            <a:ext cx="2081212" cy="950912"/>
            <a:chOff x="1719" y="2893"/>
            <a:chExt cx="1311" cy="599"/>
          </a:xfrm>
        </p:grpSpPr>
        <p:grpSp>
          <p:nvGrpSpPr>
            <p:cNvPr id="173066" name="Group 10"/>
            <p:cNvGrpSpPr>
              <a:grpSpLocks/>
            </p:cNvGrpSpPr>
            <p:nvPr/>
          </p:nvGrpSpPr>
          <p:grpSpPr bwMode="auto">
            <a:xfrm>
              <a:off x="1719" y="2893"/>
              <a:ext cx="766" cy="599"/>
              <a:chOff x="1859" y="2993"/>
              <a:chExt cx="766" cy="599"/>
            </a:xfrm>
          </p:grpSpPr>
          <p:sp>
            <p:nvSpPr>
              <p:cNvPr id="173067" name="Text Box 11"/>
              <p:cNvSpPr txBox="1">
                <a:spLocks noChangeArrowheads="1"/>
              </p:cNvSpPr>
              <p:nvPr/>
            </p:nvSpPr>
            <p:spPr bwMode="auto">
              <a:xfrm>
                <a:off x="1859" y="2993"/>
                <a:ext cx="3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>
                    <a:solidFill>
                      <a:srgbClr val="010066"/>
                    </a:solidFill>
                    <a:cs typeface="Arial" charset="0"/>
                  </a:rPr>
                  <a:t>60</a:t>
                </a:r>
              </a:p>
            </p:txBody>
          </p:sp>
          <p:sp>
            <p:nvSpPr>
              <p:cNvPr id="173068" name="Text Box 12"/>
              <p:cNvSpPr txBox="1">
                <a:spLocks noChangeArrowheads="1"/>
              </p:cNvSpPr>
              <p:nvPr/>
            </p:nvSpPr>
            <p:spPr bwMode="auto">
              <a:xfrm>
                <a:off x="1859" y="3265"/>
                <a:ext cx="36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800" b="1">
                    <a:solidFill>
                      <a:srgbClr val="010066"/>
                    </a:solidFill>
                    <a:cs typeface="Arial" charset="0"/>
                  </a:rPr>
                  <a:t>28</a:t>
                </a:r>
              </a:p>
            </p:txBody>
          </p:sp>
          <p:sp>
            <p:nvSpPr>
              <p:cNvPr id="173069" name="Rectangle 13"/>
              <p:cNvSpPr>
                <a:spLocks noChangeArrowheads="1"/>
              </p:cNvSpPr>
              <p:nvPr/>
            </p:nvSpPr>
            <p:spPr bwMode="auto">
              <a:xfrm>
                <a:off x="2093" y="3105"/>
                <a:ext cx="53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3600" b="1">
                    <a:solidFill>
                      <a:srgbClr val="010066"/>
                    </a:solidFill>
                    <a:cs typeface="Arial" charset="0"/>
                  </a:rPr>
                  <a:t>Ni*</a:t>
                </a:r>
              </a:p>
            </p:txBody>
          </p:sp>
        </p:grpSp>
        <p:sp>
          <p:nvSpPr>
            <p:cNvPr id="173083" name="Rectangle 27"/>
            <p:cNvSpPr>
              <a:spLocks noChangeArrowheads="1"/>
            </p:cNvSpPr>
            <p:nvPr/>
          </p:nvSpPr>
          <p:spPr bwMode="auto">
            <a:xfrm>
              <a:off x="2738" y="2990"/>
              <a:ext cx="2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3600" b="1">
                  <a:solidFill>
                    <a:srgbClr val="010066"/>
                  </a:solidFill>
                  <a:cs typeface="Arial" charset="0"/>
                </a:rPr>
                <a:t>β</a:t>
              </a:r>
              <a:endParaRPr lang="en-GB" sz="3600" b="1">
                <a:solidFill>
                  <a:srgbClr val="010066"/>
                </a:solidFill>
                <a:cs typeface="Arial" charset="0"/>
              </a:endParaRPr>
            </a:p>
          </p:txBody>
        </p:sp>
        <p:sp>
          <p:nvSpPr>
            <p:cNvPr id="173084" name="Rectangle 28"/>
            <p:cNvSpPr>
              <a:spLocks noChangeArrowheads="1"/>
            </p:cNvSpPr>
            <p:nvPr/>
          </p:nvSpPr>
          <p:spPr bwMode="auto">
            <a:xfrm>
              <a:off x="2483" y="2990"/>
              <a:ext cx="2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3600" b="1">
                  <a:solidFill>
                    <a:srgbClr val="010066"/>
                  </a:solidFill>
                  <a:cs typeface="Arial" charset="0"/>
                </a:rPr>
                <a:t>+</a:t>
              </a:r>
            </a:p>
          </p:txBody>
        </p:sp>
      </p:grpSp>
      <p:sp>
        <p:nvSpPr>
          <p:cNvPr id="173089" name="AutoShape 33"/>
          <p:cNvSpPr>
            <a:spLocks noChangeArrowheads="1"/>
          </p:cNvSpPr>
          <p:nvPr/>
        </p:nvSpPr>
        <p:spPr bwMode="auto">
          <a:xfrm>
            <a:off x="2105025" y="4903788"/>
            <a:ext cx="544513" cy="330200"/>
          </a:xfrm>
          <a:prstGeom prst="rightArrow">
            <a:avLst>
              <a:gd name="adj1" fmla="val 50000"/>
              <a:gd name="adj2" fmla="val 78368"/>
            </a:avLst>
          </a:prstGeom>
          <a:solidFill>
            <a:srgbClr val="286DA6"/>
          </a:solidFill>
          <a:ln>
            <a:noFill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sp>
        <p:nvSpPr>
          <p:cNvPr id="173090" name="AutoShape 34"/>
          <p:cNvSpPr>
            <a:spLocks noChangeArrowheads="1"/>
          </p:cNvSpPr>
          <p:nvPr/>
        </p:nvSpPr>
        <p:spPr bwMode="auto">
          <a:xfrm>
            <a:off x="5110163" y="4903788"/>
            <a:ext cx="544512" cy="330200"/>
          </a:xfrm>
          <a:prstGeom prst="rightArrow">
            <a:avLst>
              <a:gd name="adj1" fmla="val 50000"/>
              <a:gd name="adj2" fmla="val 78367"/>
            </a:avLst>
          </a:prstGeom>
          <a:solidFill>
            <a:srgbClr val="286DA6"/>
          </a:solidFill>
          <a:ln>
            <a:noFill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4D4D4D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10066"/>
              </a:solidFill>
              <a:cs typeface="Arial" charset="0"/>
            </a:endParaRPr>
          </a:p>
        </p:txBody>
      </p:sp>
      <p:pic>
        <p:nvPicPr>
          <p:cNvPr id="173092" name="Picture 6" descr="notes_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150813"/>
            <a:ext cx="442912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23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2" grpId="0"/>
      <p:bldP spid="173064" grpId="0"/>
      <p:bldP spid="173089" grpId="0" animBg="1"/>
      <p:bldP spid="1730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JJ Thomson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341313" y="773113"/>
            <a:ext cx="79708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In 1897, whilst studying cathode rays, JJ Thomson discovered tiny particles with a negative charge.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4122738" y="1897063"/>
            <a:ext cx="45291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These negative particles were given out by atoms and were much smaller than atoms.</a:t>
            </a:r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4149725" y="3422650"/>
            <a:ext cx="43386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Thomson had discovered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the existence of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electrons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This discovery contradicted Dalton’s theory that atoms were solid spheres of matter. 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341313" y="5716588"/>
            <a:ext cx="8640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This led Thomson to propose a new model of the atom.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70" name="Picture 10" descr="AtoIso_JJ_Thomson_PUB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808163"/>
            <a:ext cx="2560638" cy="36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3" name="Picture 13" descr="HSW icon_final_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0800"/>
            <a:ext cx="6048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8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  <p:bldP spid="1177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0" y="457200"/>
            <a:ext cx="2971800" cy="5334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>
                <a:solidFill>
                  <a:schemeClr val="tx2"/>
                </a:solidFill>
                <a:latin typeface="Arial" charset="0"/>
              </a:rPr>
              <a:t>Gamma decay</a:t>
            </a:r>
          </a:p>
        </p:txBody>
      </p:sp>
      <p:sp>
        <p:nvSpPr>
          <p:cNvPr id="218115" name="Text Box 3"/>
          <p:cNvSpPr txBox="1">
            <a:spLocks noChangeArrowheads="1"/>
          </p:cNvSpPr>
          <p:nvPr/>
        </p:nvSpPr>
        <p:spPr bwMode="auto">
          <a:xfrm>
            <a:off x="304800" y="0"/>
            <a:ext cx="7239000" cy="538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Type of decay: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What is emitted?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Description of decay: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3333CC"/>
              </a:solidFill>
              <a:latin typeface="Arial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3333CC"/>
                </a:solidFill>
                <a:latin typeface="Arial" charset="0"/>
              </a:rPr>
              <a:t>Effect on A and Z:</a:t>
            </a:r>
            <a:r>
              <a:rPr lang="en-GB" sz="2400">
                <a:solidFill>
                  <a:srgbClr val="FFFF00"/>
                </a:solidFill>
                <a:latin typeface="Arial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3124200" y="1600200"/>
            <a:ext cx="56388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3333CC"/>
                </a:solidFill>
                <a:latin typeface="Arial" charset="0"/>
              </a:rPr>
              <a:t>High energy electromagnetic radiation</a:t>
            </a:r>
            <a:r>
              <a:rPr lang="en-GB" sz="2400" dirty="0" smtClean="0">
                <a:solidFill>
                  <a:srgbClr val="3333CC"/>
                </a:solidFill>
                <a:latin typeface="Arial" charset="0"/>
              </a:rPr>
              <a:t>.-no charge</a:t>
            </a:r>
            <a:endParaRPr lang="en-GB" sz="2400" dirty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3581400" y="2514600"/>
            <a:ext cx="4343400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Nucleus changes shape into a more stable shape. Gamma radiation emitted as a result.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3352800" y="4114800"/>
            <a:ext cx="52578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dirty="0">
                <a:solidFill>
                  <a:srgbClr val="CC00CC"/>
                </a:solidFill>
                <a:latin typeface="Arial" charset="0"/>
              </a:rPr>
              <a:t>Mass number stays the same, atomic number stays the same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2400" dirty="0">
              <a:solidFill>
                <a:srgbClr val="CC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9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4" grpId="0" animBg="1" autoUpdateAnimBg="0"/>
      <p:bldP spid="218116" grpId="0" animBg="1" autoUpdateAnimBg="0"/>
      <p:bldP spid="218123" grpId="0" animBg="1" autoUpdateAnimBg="0"/>
      <p:bldP spid="21812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Nuclear equations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09" name="Picture 2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5113" name="Picture 9" descr="RD_nuclearequations_DragDropMul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8196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140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plum pudding model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418013" y="2160588"/>
            <a:ext cx="43195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This model became known as the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plum pudding model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, because the electrons in the atom were thought to be like raisins in a plum pudding.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418013" y="4643438"/>
            <a:ext cx="42497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Electrons had been proved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to exist but there were still doubts about this model.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341313" y="773113"/>
            <a:ext cx="8505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Thomson suggested that an atom is a positively-charged sphere with negative electrons distributed throughout it.</a:t>
            </a:r>
          </a:p>
        </p:txBody>
      </p:sp>
      <p:pic>
        <p:nvPicPr>
          <p:cNvPr id="118792" name="Picture 8" descr="plum pudding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079625"/>
            <a:ext cx="3870325" cy="38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4" descr="HSW icon_final_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0800"/>
            <a:ext cx="6048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1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Ernest Rutherford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16" name="Picture 8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17" name="Picture 9" descr="HSW icon_final_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50800"/>
            <a:ext cx="6048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821" name="AtoIso_rutherfordhistory.jpg" descr="AtoIso_rutherfordhistor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8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845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Geiger and Marsden’s experiment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7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40" name="Picture 8" descr="HSW icon_final_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50800"/>
            <a:ext cx="6048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2" name="Picture 10" descr="AtoIso_geiger_marsdenexperimen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2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6645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results</a:t>
            </a:r>
          </a:p>
        </p:txBody>
      </p:sp>
      <p:pic>
        <p:nvPicPr>
          <p:cNvPr id="122884" name="Picture 4" descr="geiger_marsden_apparatus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1314450"/>
            <a:ext cx="3635375" cy="363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341313" y="773113"/>
            <a:ext cx="7881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 results of Geiger and Marsden’s experiment were:</a:t>
            </a:r>
          </a:p>
        </p:txBody>
      </p:sp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341313" y="4914900"/>
            <a:ext cx="8301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 experiment was carried out in a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vacuum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, so deflection of the alpha particles must have been due to the gold foil.</a:t>
            </a: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5499100" y="2947988"/>
            <a:ext cx="36449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    1. 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Most alpha particles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     went straight through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   the gold foil,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without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solidFill>
                  <a:srgbClr val="286DA6"/>
                </a:solidFill>
                <a:cs typeface="Arial" charset="0"/>
              </a:rPr>
              <a:t> any deflection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</a:t>
            </a: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5232400" y="1425575"/>
            <a:ext cx="3911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2.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Some alpha particles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  were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slightly deflected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  </a:t>
            </a:r>
            <a:br>
              <a:rPr lang="en-GB" sz="2400">
                <a:solidFill>
                  <a:srgbClr val="010066"/>
                </a:solidFill>
                <a:cs typeface="Arial" charset="0"/>
              </a:rPr>
            </a:br>
            <a:r>
              <a:rPr lang="en-GB" sz="2400">
                <a:solidFill>
                  <a:srgbClr val="010066"/>
                </a:solidFill>
                <a:cs typeface="Arial" charset="0"/>
              </a:rPr>
              <a:t>    by the gold foil.</a:t>
            </a:r>
          </a:p>
        </p:txBody>
      </p:sp>
      <p:sp>
        <p:nvSpPr>
          <p:cNvPr id="122889" name="Rectangle 9"/>
          <p:cNvSpPr>
            <a:spLocks noChangeArrowheads="1"/>
          </p:cNvSpPr>
          <p:nvPr/>
        </p:nvSpPr>
        <p:spPr bwMode="auto">
          <a:xfrm>
            <a:off x="115888" y="3125788"/>
            <a:ext cx="2892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 eaLnBrk="0" fontAlgn="base" hangingPunct="0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sz="2400" b="1">
                <a:solidFill>
                  <a:srgbClr val="010066"/>
                </a:solidFill>
                <a:cs typeface="Arial" charset="0"/>
              </a:rPr>
              <a:t>3.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A few alpha particles were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bounced back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 from the gold foil.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341313" y="5716588"/>
            <a:ext cx="759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How can these results be explained in terms of atoms?</a:t>
            </a:r>
          </a:p>
        </p:txBody>
      </p:sp>
      <p:pic>
        <p:nvPicPr>
          <p:cNvPr id="122891" name="Picture 11" descr="position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637">
            <a:off x="4338638" y="1620838"/>
            <a:ext cx="992187" cy="9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2" name="Picture 12" descr="positio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490913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93" name="Picture 13" descr="position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817813"/>
            <a:ext cx="98901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7" grpId="0"/>
      <p:bldP spid="122888" grpId="0"/>
      <p:bldP spid="122889" grpId="0"/>
      <p:bldP spid="1228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Rutherford’s explanation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5" name="Picture 7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15888"/>
            <a:ext cx="38576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6" name="Picture 8" descr="HSW icon_final_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50800"/>
            <a:ext cx="6048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8" name="Picture 10" descr="AtoIso__rutherfordexplan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800100"/>
            <a:ext cx="86995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6" name="ShockwaveFlash1" r:id="rId2" imgW="8699400" imgH="5308560"/>
        </mc:Choice>
        <mc:Fallback>
          <p:control name="ShockwaveFlash1" r:id="rId2" imgW="869940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976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Rutherford’s interpretation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41313" y="773113"/>
            <a:ext cx="81454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Rutherford had expected all the alpha radiation to pass through the gold foil. He was surprised that some alpha particles were deflected slightly or bounced back. 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341313" y="2176463"/>
            <a:ext cx="81454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The plum pudding model could not explain these results, so Rutherford proposed his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nuclear model of the atom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</a:t>
            </a:r>
          </a:p>
        </p:txBody>
      </p:sp>
      <p:pic>
        <p:nvPicPr>
          <p:cNvPr id="123910" name="Picture 6" descr="nuclear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157538"/>
            <a:ext cx="301625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4437063" y="3216275"/>
            <a:ext cx="4445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>
                <a:solidFill>
                  <a:srgbClr val="010066"/>
                </a:solidFill>
                <a:cs typeface="Arial" charset="0"/>
              </a:rPr>
              <a:t>He suggested that an atom is mostly empty space with its positive charge and most of its mass in a tiny central </a:t>
            </a:r>
            <a:r>
              <a:rPr lang="en-GB" sz="2400" b="1">
                <a:solidFill>
                  <a:srgbClr val="286DA6"/>
                </a:solidFill>
                <a:cs typeface="Arial" charset="0"/>
              </a:rPr>
              <a:t>nucleus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.</a:t>
            </a:r>
          </a:p>
        </p:txBody>
      </p:sp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4491038" y="4986338"/>
            <a:ext cx="39957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GB" sz="2400" b="1">
                <a:solidFill>
                  <a:srgbClr val="286DA6"/>
                </a:solidFill>
                <a:cs typeface="Arial" charset="0"/>
              </a:rPr>
              <a:t>Electrons</a:t>
            </a:r>
            <a:r>
              <a:rPr lang="en-GB" sz="2400" b="1">
                <a:solidFill>
                  <a:srgbClr val="010066"/>
                </a:solidFill>
                <a:cs typeface="Arial" charset="0"/>
              </a:rPr>
              <a:t> </a:t>
            </a:r>
            <a:r>
              <a:rPr lang="en-GB" sz="2400">
                <a:solidFill>
                  <a:srgbClr val="010066"/>
                </a:solidFill>
                <a:cs typeface="Arial" charset="0"/>
              </a:rPr>
              <a:t>orbited this nucleus at a distance, like planets around the Sun.</a:t>
            </a:r>
          </a:p>
        </p:txBody>
      </p:sp>
      <p:pic>
        <p:nvPicPr>
          <p:cNvPr id="640026" name="Picture 26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0" descr="HSW icon_final_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50800"/>
            <a:ext cx="6048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31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9" grpId="0"/>
      <p:bldP spid="123911" grpId="0"/>
      <p:bldP spid="1239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adioactivity lesson 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adioactivity lesson 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1683</Words>
  <Application>Microsoft Office PowerPoint</Application>
  <PresentationFormat>On-screen Show (4:3)</PresentationFormat>
  <Paragraphs>279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Office Theme</vt:lpstr>
      <vt:lpstr>Default Design</vt:lpstr>
      <vt:lpstr>radioactivity lesson 1</vt:lpstr>
      <vt:lpstr>Blank Presentation</vt:lpstr>
      <vt:lpstr>1_radioactivity lesson 1</vt:lpstr>
      <vt:lpstr>1_Default Design</vt:lpstr>
      <vt:lpstr>Atomic structure and radioactive decay</vt:lpstr>
      <vt:lpstr>Models of the atom</vt:lpstr>
      <vt:lpstr>JJ Thomson</vt:lpstr>
      <vt:lpstr>The plum pudding model</vt:lpstr>
      <vt:lpstr>Ernest Rutherford</vt:lpstr>
      <vt:lpstr>Geiger and Marsden’s experiment</vt:lpstr>
      <vt:lpstr>The results</vt:lpstr>
      <vt:lpstr>Rutherford’s explanation</vt:lpstr>
      <vt:lpstr>Rutherford’s interpretation</vt:lpstr>
      <vt:lpstr>PowerPoint Presentation</vt:lpstr>
      <vt:lpstr>The modern model</vt:lpstr>
      <vt:lpstr>What are atoms made of?</vt:lpstr>
      <vt:lpstr>Mass and electrical charge</vt:lpstr>
      <vt:lpstr>PowerPoint Presentation</vt:lpstr>
      <vt:lpstr>Name the elements shown and calculate the numbers of protons, neutrons and electrons for the elements:</vt:lpstr>
      <vt:lpstr>Isotopes</vt:lpstr>
      <vt:lpstr>Calculate the number of protons, electrons and neutrons shown below -</vt:lpstr>
      <vt:lpstr>PowerPoint Presentation</vt:lpstr>
      <vt:lpstr>Key terms</vt:lpstr>
      <vt:lpstr>What are ions?</vt:lpstr>
      <vt:lpstr>What is radiation?</vt:lpstr>
      <vt:lpstr>Alpha, beta and gamma</vt:lpstr>
      <vt:lpstr>Alpha decay</vt:lpstr>
      <vt:lpstr>Alpha decay</vt:lpstr>
      <vt:lpstr>Alpha, beta and gamma</vt:lpstr>
      <vt:lpstr>Beta decay</vt:lpstr>
      <vt:lpstr>Beta decay</vt:lpstr>
      <vt:lpstr>Alpha, beta and gamma</vt:lpstr>
      <vt:lpstr>Gamma decay</vt:lpstr>
      <vt:lpstr>Gamma decay</vt:lpstr>
      <vt:lpstr>Nuclear equations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structure and radioactive decay</dc:title>
  <dc:creator>rosalyn</dc:creator>
  <cp:lastModifiedBy>rosalyn</cp:lastModifiedBy>
  <cp:revision>7</cp:revision>
  <dcterms:created xsi:type="dcterms:W3CDTF">2012-08-16T09:47:22Z</dcterms:created>
  <dcterms:modified xsi:type="dcterms:W3CDTF">2015-12-31T13:12:45Z</dcterms:modified>
</cp:coreProperties>
</file>