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49950-02A9-4AAB-9889-63101CEC36DF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1B90-8979-4794-BBFF-FD4B1E11E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9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200">
                <a:solidFill>
                  <a:prstClr val="black"/>
                </a:solidFill>
              </a:rPr>
              <a:t>Boardworks GCSE Science: Physics </a:t>
            </a:r>
          </a:p>
          <a:p>
            <a:r>
              <a:rPr lang="en-GB" sz="1200">
                <a:solidFill>
                  <a:prstClr val="black"/>
                </a:solidFill>
              </a:rPr>
              <a:t>Radioactivity</a:t>
            </a:r>
          </a:p>
        </p:txBody>
      </p:sp>
      <p:sp>
        <p:nvSpPr>
          <p:cNvPr id="6758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fld id="{26EBBE0D-6346-4795-86F2-C96B60234D9F}" type="slidenum">
              <a:rPr lang="en-GB" sz="1200">
                <a:solidFill>
                  <a:prstClr val="black"/>
                </a:solidFill>
              </a:rPr>
              <a:pPr/>
              <a:t>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twelve-stage interactive animation explains more about the sources of background radiation, and how to calculate your annual dose of radiation.</a:t>
            </a:r>
          </a:p>
          <a:p>
            <a:pPr eaLnBrk="1" hangingPunct="1"/>
            <a:r>
              <a:rPr lang="en-GB" smtClean="0"/>
              <a:t>At each stage of the animation, students should keep a running total of each radiation source that affects them, which will give them a final figure at the end of the sequence.</a:t>
            </a:r>
          </a:p>
          <a:p>
            <a:pPr eaLnBrk="1" hangingPunct="1"/>
            <a:r>
              <a:rPr lang="en-GB" smtClean="0"/>
              <a:t>At </a:t>
            </a:r>
            <a:r>
              <a:rPr lang="en-GB" b="1" smtClean="0"/>
              <a:t>stage 5</a:t>
            </a:r>
            <a:r>
              <a:rPr lang="en-GB" smtClean="0"/>
              <a:t>: the easiest way to calculate the amount of TV watched per year or time spent on the computer, is to calculate the number of hours spent watching TV or at a computer per day, and then multiply this by 365, which will give an average annual amount.</a:t>
            </a:r>
          </a:p>
        </p:txBody>
      </p:sp>
    </p:spTree>
    <p:extLst>
      <p:ext uri="{BB962C8B-B14F-4D97-AF65-F5344CB8AC3E}">
        <p14:creationId xmlns:p14="http://schemas.microsoft.com/office/powerpoint/2010/main" val="2461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496581F4-F977-405C-BADF-2BAB8CD443E0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650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6FEA0F03-42BF-4BD3-B27A-1E285F50F70A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096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46B26A2-3374-4CCF-AA23-C2F00406F0BA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i="1" smtClean="0"/>
              <a:t>This content is higher tier for OCR Gateway GCSE Additional Science.</a:t>
            </a:r>
          </a:p>
        </p:txBody>
      </p:sp>
    </p:spTree>
    <p:extLst>
      <p:ext uri="{BB962C8B-B14F-4D97-AF65-F5344CB8AC3E}">
        <p14:creationId xmlns:p14="http://schemas.microsoft.com/office/powerpoint/2010/main" val="226064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5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6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C16_title_slide_phy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2E8AA9DF-7A82-4CC3-A20A-03EC1035C41D}" type="slidenum">
              <a:rPr lang="en-GB" sz="1000">
                <a:solidFill>
                  <a:srgbClr val="5B0091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000">
                <a:solidFill>
                  <a:srgbClr val="5B0091"/>
                </a:solidFill>
              </a:rPr>
              <a:t> of 34</a:t>
            </a: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5B0091"/>
                </a:solidFill>
              </a:rPr>
              <a:t>© Boardworks Ltd 2006</a:t>
            </a:r>
          </a:p>
        </p:txBody>
      </p:sp>
      <p:pic>
        <p:nvPicPr>
          <p:cNvPr id="5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7006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234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4887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474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254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843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5333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872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8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850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300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72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C16E-2298-4705-B26D-B56CFECE6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3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9F74-CC9C-4766-ABE0-0D26704A9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13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89EFF-A5D1-40EE-9F14-FEF4F5020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25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D19C-8442-49CF-AE5D-F979F100AD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37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8EDE-0BAF-4395-A9FA-1750B37D4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68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06EF-159B-4E91-BEFC-0EDEC852B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58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4A58-4876-49A0-B786-C6F7DB1CE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0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53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4A185-D0A9-41F4-9E40-4272A5034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89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593E-014C-48DF-A7B8-7644E7F8E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10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1090-8CFE-4A62-BBB7-B1B25407E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72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7660-BC4F-4972-BFAA-10F63B94A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5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F89B-3E3B-4D99-8D5C-D604CE5BC8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39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7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7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667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18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7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17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81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226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293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765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49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02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15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39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470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8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5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43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11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72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822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563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41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6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1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2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2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331E-5A24-4531-BC97-0571A1699823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9D7F-3F7B-405E-8A7E-78EE70707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4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 userDrawn="1"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800" b="1">
              <a:solidFill>
                <a:srgbClr val="5B0091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53975"/>
            <a:ext cx="76850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3" name="Text Box 6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386EAA65-8145-4109-A440-9DA29B590EB7}" type="slidenum">
              <a:rPr lang="en-GB" sz="1000">
                <a:solidFill>
                  <a:srgbClr val="5B0091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000">
                <a:solidFill>
                  <a:srgbClr val="5B0091"/>
                </a:solidFill>
              </a:rPr>
              <a:t> of 34</a:t>
            </a:r>
          </a:p>
        </p:txBody>
      </p:sp>
      <p:sp>
        <p:nvSpPr>
          <p:cNvPr id="17414" name="Text Box 7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5B0091"/>
                </a:solidFill>
              </a:rPr>
              <a:t>© Boardworks Ltd 2006</a:t>
            </a:r>
          </a:p>
        </p:txBody>
      </p:sp>
      <p:pic>
        <p:nvPicPr>
          <p:cNvPr id="17415" name="Picture 8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Group 13"/>
          <p:cNvGrpSpPr>
            <a:grpSpLocks/>
          </p:cNvGrpSpPr>
          <p:nvPr userDrawn="1"/>
        </p:nvGrpSpPr>
        <p:grpSpPr bwMode="auto">
          <a:xfrm>
            <a:off x="222250" y="146050"/>
            <a:ext cx="360363" cy="360363"/>
            <a:chOff x="1210" y="814"/>
            <a:chExt cx="227" cy="227"/>
          </a:xfrm>
        </p:grpSpPr>
        <p:sp>
          <p:nvSpPr>
            <p:cNvPr id="17418" name="Oval 5"/>
            <p:cNvSpPr>
              <a:spLocks noChangeArrowheads="1"/>
            </p:cNvSpPr>
            <p:nvPr userDrawn="1"/>
          </p:nvSpPr>
          <p:spPr bwMode="auto">
            <a:xfrm>
              <a:off x="1210" y="814"/>
              <a:ext cx="227" cy="227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66"/>
                </a:solidFill>
              </a:endParaRPr>
            </a:p>
          </p:txBody>
        </p:sp>
        <p:pic>
          <p:nvPicPr>
            <p:cNvPr id="17419" name="Picture 12" descr="small circle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826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1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2810F-282B-4F5A-AA29-2F42CAAB4F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3" descr="slide_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593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881063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327D7C9E-F6E3-41C5-B35F-525C252CBA3F}" type="slidenum">
              <a:rPr lang="en-GB" sz="1000">
                <a:solidFill>
                  <a:srgbClr val="5B0091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000">
                <a:solidFill>
                  <a:srgbClr val="5B0091"/>
                </a:solidFill>
              </a:rPr>
              <a:t> of 15</a:t>
            </a:r>
          </a:p>
        </p:txBody>
      </p:sp>
      <p:sp>
        <p:nvSpPr>
          <p:cNvPr id="369679" name="Text Box 15"/>
          <p:cNvSpPr txBox="1">
            <a:spLocks noChangeArrowheads="1"/>
          </p:cNvSpPr>
          <p:nvPr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5B0091"/>
                </a:solidFill>
              </a:rPr>
              <a:t>© Boardworks Ltd 2011</a:t>
            </a:r>
          </a:p>
        </p:txBody>
      </p:sp>
      <p:pic>
        <p:nvPicPr>
          <p:cNvPr id="59399" name="Picture 16" descr="back_arrow_tra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23" descr="forward_arrow_gr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1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1588" y="6688138"/>
            <a:ext cx="9144000" cy="16986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-9525" y="6611938"/>
            <a:ext cx="9145588" cy="74612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9628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9325" y="62087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9629" name="AutoShape 1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rot="10801541">
            <a:off x="187325" y="62087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7023100" y="662781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latin typeface="Arial" charset="0"/>
              </a:rPr>
              <a:t>© Boardworks Ltd 2003</a:t>
            </a:r>
          </a:p>
        </p:txBody>
      </p:sp>
      <p:pic>
        <p:nvPicPr>
          <p:cNvPr id="239631" name="Picture 15" descr="boardworks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924800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5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earningzone/clips/radioactive-decay-and-half-life/4564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2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3.jpe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5.jpe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 radiation and half life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Uses of radiation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7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Calculating background radiation</a:t>
            </a:r>
          </a:p>
        </p:txBody>
      </p:sp>
      <p:pic>
        <p:nvPicPr>
          <p:cNvPr id="14340" name="Picture 20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0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924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274638"/>
            <a:ext cx="6286500" cy="1143000"/>
          </a:xfrm>
        </p:spPr>
        <p:txBody>
          <a:bodyPr/>
          <a:lstStyle/>
          <a:p>
            <a:pPr eaLnBrk="1" hangingPunct="1"/>
            <a:r>
              <a:rPr lang="en-GB" b="1" u="sng" smtClean="0">
                <a:latin typeface="Comic Sans MS" pitchFamily="66" charset="0"/>
              </a:rPr>
              <a:t>Background Radiation</a:t>
            </a:r>
            <a:endParaRPr lang="en-US" b="1" u="sng" smtClean="0">
              <a:latin typeface="Comic Sans MS" pitchFamily="66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042988" y="1674813"/>
            <a:ext cx="4440237" cy="4454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>
            <a:off x="3263900" y="1674813"/>
            <a:ext cx="2219325" cy="4441825"/>
          </a:xfrm>
          <a:custGeom>
            <a:avLst/>
            <a:gdLst>
              <a:gd name="T0" fmla="*/ 0 w 174"/>
              <a:gd name="T1" fmla="*/ 4429061 h 348"/>
              <a:gd name="T2" fmla="*/ 2219325 w 174"/>
              <a:gd name="T3" fmla="*/ 2220913 h 348"/>
              <a:gd name="T4" fmla="*/ 0 w 174"/>
              <a:gd name="T5" fmla="*/ 0 h 348"/>
              <a:gd name="T6" fmla="*/ 0 w 174"/>
              <a:gd name="T7" fmla="*/ 2220913 h 348"/>
              <a:gd name="T8" fmla="*/ 0 w 174"/>
              <a:gd name="T9" fmla="*/ 4429061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" h="348">
                <a:moveTo>
                  <a:pt x="0" y="347"/>
                </a:moveTo>
                <a:cubicBezTo>
                  <a:pt x="96" y="348"/>
                  <a:pt x="174" y="270"/>
                  <a:pt x="174" y="174"/>
                </a:cubicBezTo>
                <a:cubicBezTo>
                  <a:pt x="174" y="77"/>
                  <a:pt x="96" y="0"/>
                  <a:pt x="0" y="0"/>
                </a:cubicBezTo>
                <a:lnTo>
                  <a:pt x="0" y="174"/>
                </a:lnTo>
                <a:lnTo>
                  <a:pt x="0" y="347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1746250" y="3895725"/>
            <a:ext cx="1517650" cy="2208213"/>
          </a:xfrm>
          <a:custGeom>
            <a:avLst/>
            <a:gdLst>
              <a:gd name="T0" fmla="*/ 0 w 119"/>
              <a:gd name="T1" fmla="*/ 1608294 h 173"/>
              <a:gd name="T2" fmla="*/ 1517650 w 119"/>
              <a:gd name="T3" fmla="*/ 2208213 h 173"/>
              <a:gd name="T4" fmla="*/ 1517650 w 119"/>
              <a:gd name="T5" fmla="*/ 0 h 173"/>
              <a:gd name="T6" fmla="*/ 0 w 119"/>
              <a:gd name="T7" fmla="*/ 1608294 h 1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9" h="173">
                <a:moveTo>
                  <a:pt x="0" y="126"/>
                </a:moveTo>
                <a:cubicBezTo>
                  <a:pt x="32" y="157"/>
                  <a:pt x="74" y="173"/>
                  <a:pt x="119" y="173"/>
                </a:cubicBezTo>
                <a:lnTo>
                  <a:pt x="119" y="0"/>
                </a:lnTo>
                <a:lnTo>
                  <a:pt x="0" y="126"/>
                </a:lnTo>
                <a:close/>
              </a:path>
            </a:pathLst>
          </a:custGeom>
          <a:solidFill>
            <a:srgbClr val="339966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72710" name="Freeform 6"/>
          <p:cNvSpPr>
            <a:spLocks/>
          </p:cNvSpPr>
          <p:nvPr/>
        </p:nvSpPr>
        <p:spPr bwMode="auto">
          <a:xfrm>
            <a:off x="1042988" y="3895725"/>
            <a:ext cx="2220912" cy="1608138"/>
          </a:xfrm>
          <a:custGeom>
            <a:avLst/>
            <a:gdLst>
              <a:gd name="T0" fmla="*/ 0 w 174"/>
              <a:gd name="T1" fmla="*/ 140393 h 126"/>
              <a:gd name="T2" fmla="*/ 702012 w 174"/>
              <a:gd name="T3" fmla="*/ 1608138 h 126"/>
              <a:gd name="T4" fmla="*/ 2220912 w 174"/>
              <a:gd name="T5" fmla="*/ 0 h 126"/>
              <a:gd name="T6" fmla="*/ 0 w 174"/>
              <a:gd name="T7" fmla="*/ 140393 h 1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4" h="126">
                <a:moveTo>
                  <a:pt x="0" y="11"/>
                </a:moveTo>
                <a:cubicBezTo>
                  <a:pt x="3" y="55"/>
                  <a:pt x="22" y="96"/>
                  <a:pt x="55" y="126"/>
                </a:cubicBezTo>
                <a:lnTo>
                  <a:pt x="174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1030288" y="2378075"/>
            <a:ext cx="2233612" cy="1657350"/>
          </a:xfrm>
          <a:custGeom>
            <a:avLst/>
            <a:gdLst>
              <a:gd name="T0" fmla="*/ 612648 w 175"/>
              <a:gd name="T1" fmla="*/ 0 h 130"/>
              <a:gd name="T2" fmla="*/ 12763 w 175"/>
              <a:gd name="T3" fmla="*/ 1504364 h 130"/>
              <a:gd name="T4" fmla="*/ 12763 w 175"/>
              <a:gd name="T5" fmla="*/ 1657350 h 130"/>
              <a:gd name="T6" fmla="*/ 2233612 w 175"/>
              <a:gd name="T7" fmla="*/ 1517113 h 130"/>
              <a:gd name="T8" fmla="*/ 612648 w 175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" h="130">
                <a:moveTo>
                  <a:pt x="48" y="0"/>
                </a:moveTo>
                <a:cubicBezTo>
                  <a:pt x="17" y="32"/>
                  <a:pt x="1" y="74"/>
                  <a:pt x="1" y="118"/>
                </a:cubicBezTo>
                <a:cubicBezTo>
                  <a:pt x="0" y="122"/>
                  <a:pt x="1" y="126"/>
                  <a:pt x="1" y="130"/>
                </a:cubicBezTo>
                <a:lnTo>
                  <a:pt x="175" y="119"/>
                </a:lnTo>
                <a:lnTo>
                  <a:pt x="48" y="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1643063" y="1674813"/>
            <a:ext cx="1620837" cy="2220912"/>
          </a:xfrm>
          <a:custGeom>
            <a:avLst/>
            <a:gdLst>
              <a:gd name="T0" fmla="*/ 1467687 w 127"/>
              <a:gd name="T1" fmla="*/ 0 h 174"/>
              <a:gd name="T2" fmla="*/ 0 w 127"/>
              <a:gd name="T3" fmla="*/ 702012 h 174"/>
              <a:gd name="T4" fmla="*/ 1620837 w 127"/>
              <a:gd name="T5" fmla="*/ 2220912 h 174"/>
              <a:gd name="T6" fmla="*/ 1467687 w 127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" h="174">
                <a:moveTo>
                  <a:pt x="115" y="0"/>
                </a:moveTo>
                <a:cubicBezTo>
                  <a:pt x="71" y="3"/>
                  <a:pt x="30" y="22"/>
                  <a:pt x="0" y="55"/>
                </a:cubicBezTo>
                <a:lnTo>
                  <a:pt x="127" y="174"/>
                </a:lnTo>
                <a:lnTo>
                  <a:pt x="115" y="0"/>
                </a:lnTo>
                <a:close/>
              </a:path>
            </a:pathLst>
          </a:custGeom>
          <a:solidFill>
            <a:srgbClr val="8000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72713" name="Freeform 9"/>
          <p:cNvSpPr>
            <a:spLocks/>
          </p:cNvSpPr>
          <p:nvPr/>
        </p:nvSpPr>
        <p:spPr bwMode="auto">
          <a:xfrm>
            <a:off x="3111500" y="1674813"/>
            <a:ext cx="152400" cy="2220912"/>
          </a:xfrm>
          <a:custGeom>
            <a:avLst/>
            <a:gdLst>
              <a:gd name="T0" fmla="*/ 139700 w 12"/>
              <a:gd name="T1" fmla="*/ 0 h 174"/>
              <a:gd name="T2" fmla="*/ 0 w 12"/>
              <a:gd name="T3" fmla="*/ 0 h 174"/>
              <a:gd name="T4" fmla="*/ 152400 w 12"/>
              <a:gd name="T5" fmla="*/ 2220912 h 174"/>
              <a:gd name="T6" fmla="*/ 139700 w 12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74">
                <a:moveTo>
                  <a:pt x="11" y="0"/>
                </a:moveTo>
                <a:cubicBezTo>
                  <a:pt x="8" y="0"/>
                  <a:pt x="4" y="0"/>
                  <a:pt x="0" y="0"/>
                </a:cubicBezTo>
                <a:lnTo>
                  <a:pt x="12" y="174"/>
                </a:lnTo>
                <a:lnTo>
                  <a:pt x="11" y="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</a:endParaRPr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6070600" y="2312988"/>
            <a:ext cx="1795463" cy="365125"/>
            <a:chOff x="3800" y="1294"/>
            <a:chExt cx="1131" cy="230"/>
          </a:xfrm>
        </p:grpSpPr>
        <p:sp>
          <p:nvSpPr>
            <p:cNvPr id="49182" name="Rectangle 11"/>
            <p:cNvSpPr>
              <a:spLocks noChangeArrowheads="1"/>
            </p:cNvSpPr>
            <p:nvPr/>
          </p:nvSpPr>
          <p:spPr bwMode="auto">
            <a:xfrm>
              <a:off x="3800" y="1367"/>
              <a:ext cx="137" cy="1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49183" name="Rectangle 12"/>
            <p:cNvSpPr>
              <a:spLocks noChangeArrowheads="1"/>
            </p:cNvSpPr>
            <p:nvPr/>
          </p:nvSpPr>
          <p:spPr bwMode="auto">
            <a:xfrm>
              <a:off x="4001" y="1294"/>
              <a:ext cx="93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Radon gas</a:t>
              </a:r>
            </a:p>
          </p:txBody>
        </p:sp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6070600" y="2862263"/>
            <a:ext cx="1004888" cy="365125"/>
            <a:chOff x="3800" y="1640"/>
            <a:chExt cx="633" cy="230"/>
          </a:xfrm>
        </p:grpSpPr>
        <p:sp>
          <p:nvSpPr>
            <p:cNvPr id="49180" name="Rectangle 14"/>
            <p:cNvSpPr>
              <a:spLocks noChangeArrowheads="1"/>
            </p:cNvSpPr>
            <p:nvPr/>
          </p:nvSpPr>
          <p:spPr bwMode="auto">
            <a:xfrm>
              <a:off x="3800" y="1712"/>
              <a:ext cx="137" cy="137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49181" name="Rectangle 15"/>
            <p:cNvSpPr>
              <a:spLocks noChangeArrowheads="1"/>
            </p:cNvSpPr>
            <p:nvPr/>
          </p:nvSpPr>
          <p:spPr bwMode="auto">
            <a:xfrm>
              <a:off x="4001" y="1640"/>
              <a:ext cx="4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Food</a:t>
              </a:r>
            </a:p>
          </p:txBody>
        </p:sp>
      </p:grp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6070600" y="3411538"/>
            <a:ext cx="2058988" cy="365125"/>
            <a:chOff x="3800" y="1986"/>
            <a:chExt cx="1297" cy="230"/>
          </a:xfrm>
        </p:grpSpPr>
        <p:sp>
          <p:nvSpPr>
            <p:cNvPr id="49178" name="Rectangle 17"/>
            <p:cNvSpPr>
              <a:spLocks noChangeArrowheads="1"/>
            </p:cNvSpPr>
            <p:nvPr/>
          </p:nvSpPr>
          <p:spPr bwMode="auto">
            <a:xfrm>
              <a:off x="3800" y="2058"/>
              <a:ext cx="137" cy="137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49179" name="Rectangle 18"/>
            <p:cNvSpPr>
              <a:spLocks noChangeArrowheads="1"/>
            </p:cNvSpPr>
            <p:nvPr/>
          </p:nvSpPr>
          <p:spPr bwMode="auto">
            <a:xfrm>
              <a:off x="4001" y="1986"/>
              <a:ext cx="10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Cosmic rays</a:t>
              </a:r>
            </a:p>
          </p:txBody>
        </p:sp>
      </p:grpSp>
      <p:grpSp>
        <p:nvGrpSpPr>
          <p:cNvPr id="72723" name="Group 19"/>
          <p:cNvGrpSpPr>
            <a:grpSpLocks/>
          </p:cNvGrpSpPr>
          <p:nvPr/>
        </p:nvGrpSpPr>
        <p:grpSpPr bwMode="auto">
          <a:xfrm>
            <a:off x="6070600" y="3959225"/>
            <a:ext cx="2103438" cy="365125"/>
            <a:chOff x="3800" y="2331"/>
            <a:chExt cx="1325" cy="230"/>
          </a:xfrm>
        </p:grpSpPr>
        <p:sp>
          <p:nvSpPr>
            <p:cNvPr id="49176" name="Rectangle 20"/>
            <p:cNvSpPr>
              <a:spLocks noChangeArrowheads="1"/>
            </p:cNvSpPr>
            <p:nvPr/>
          </p:nvSpPr>
          <p:spPr bwMode="auto">
            <a:xfrm>
              <a:off x="3800" y="2404"/>
              <a:ext cx="137" cy="13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49177" name="Rectangle 21"/>
            <p:cNvSpPr>
              <a:spLocks noChangeArrowheads="1"/>
            </p:cNvSpPr>
            <p:nvPr/>
          </p:nvSpPr>
          <p:spPr bwMode="auto">
            <a:xfrm>
              <a:off x="4001" y="2331"/>
              <a:ext cx="1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Gamma rays</a:t>
              </a:r>
            </a:p>
          </p:txBody>
        </p:sp>
      </p:grpSp>
      <p:grpSp>
        <p:nvGrpSpPr>
          <p:cNvPr id="72726" name="Group 22"/>
          <p:cNvGrpSpPr>
            <a:grpSpLocks/>
          </p:cNvGrpSpPr>
          <p:nvPr/>
        </p:nvGrpSpPr>
        <p:grpSpPr bwMode="auto">
          <a:xfrm>
            <a:off x="6070600" y="4508500"/>
            <a:ext cx="1435100" cy="365125"/>
            <a:chOff x="3800" y="2677"/>
            <a:chExt cx="904" cy="230"/>
          </a:xfrm>
        </p:grpSpPr>
        <p:sp>
          <p:nvSpPr>
            <p:cNvPr id="49174" name="Rectangle 23"/>
            <p:cNvSpPr>
              <a:spLocks noChangeArrowheads="1"/>
            </p:cNvSpPr>
            <p:nvPr/>
          </p:nvSpPr>
          <p:spPr bwMode="auto">
            <a:xfrm>
              <a:off x="3800" y="2749"/>
              <a:ext cx="137" cy="137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49175" name="Rectangle 24"/>
            <p:cNvSpPr>
              <a:spLocks noChangeArrowheads="1"/>
            </p:cNvSpPr>
            <p:nvPr/>
          </p:nvSpPr>
          <p:spPr bwMode="auto">
            <a:xfrm>
              <a:off x="4001" y="2677"/>
              <a:ext cx="70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Medical</a:t>
              </a:r>
            </a:p>
          </p:txBody>
        </p:sp>
      </p:grpSp>
      <p:grpSp>
        <p:nvGrpSpPr>
          <p:cNvPr id="72729" name="Group 25"/>
          <p:cNvGrpSpPr>
            <a:grpSpLocks/>
          </p:cNvGrpSpPr>
          <p:nvPr/>
        </p:nvGrpSpPr>
        <p:grpSpPr bwMode="auto">
          <a:xfrm>
            <a:off x="6070600" y="5056188"/>
            <a:ext cx="2432050" cy="365125"/>
            <a:chOff x="3800" y="3022"/>
            <a:chExt cx="1532" cy="230"/>
          </a:xfrm>
        </p:grpSpPr>
        <p:sp>
          <p:nvSpPr>
            <p:cNvPr id="49172" name="Rectangle 26"/>
            <p:cNvSpPr>
              <a:spLocks noChangeArrowheads="1"/>
            </p:cNvSpPr>
            <p:nvPr/>
          </p:nvSpPr>
          <p:spPr bwMode="auto">
            <a:xfrm>
              <a:off x="3800" y="3095"/>
              <a:ext cx="137" cy="13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49173" name="Rectangle 27"/>
            <p:cNvSpPr>
              <a:spLocks noChangeArrowheads="1"/>
            </p:cNvSpPr>
            <p:nvPr/>
          </p:nvSpPr>
          <p:spPr bwMode="auto">
            <a:xfrm>
              <a:off x="4001" y="3022"/>
              <a:ext cx="133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Nuclear power</a:t>
              </a:r>
            </a:p>
          </p:txBody>
        </p:sp>
      </p:grpSp>
      <p:grpSp>
        <p:nvGrpSpPr>
          <p:cNvPr id="72732" name="Group 28"/>
          <p:cNvGrpSpPr>
            <a:grpSpLocks/>
          </p:cNvGrpSpPr>
          <p:nvPr/>
        </p:nvGrpSpPr>
        <p:grpSpPr bwMode="auto">
          <a:xfrm>
            <a:off x="309563" y="885825"/>
            <a:ext cx="2819400" cy="1135063"/>
            <a:chOff x="195" y="558"/>
            <a:chExt cx="1776" cy="715"/>
          </a:xfrm>
        </p:grpSpPr>
        <p:sp>
          <p:nvSpPr>
            <p:cNvPr id="49169" name="Text Box 29"/>
            <p:cNvSpPr txBox="1">
              <a:spLocks noChangeArrowheads="1"/>
            </p:cNvSpPr>
            <p:nvPr/>
          </p:nvSpPr>
          <p:spPr bwMode="auto">
            <a:xfrm>
              <a:off x="195" y="558"/>
              <a:ext cx="1158" cy="5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 b="1">
                  <a:solidFill>
                    <a:srgbClr val="000000"/>
                  </a:solidFill>
                  <a:latin typeface="Comic Sans MS" pitchFamily="66" charset="0"/>
                </a:rPr>
                <a:t>13% are man-made</a:t>
              </a:r>
              <a:endParaRPr lang="en-US" sz="2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9170" name="Line 30"/>
            <p:cNvSpPr>
              <a:spLocks noChangeShapeType="1"/>
            </p:cNvSpPr>
            <p:nvPr/>
          </p:nvSpPr>
          <p:spPr bwMode="auto">
            <a:xfrm>
              <a:off x="1140" y="1097"/>
              <a:ext cx="91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49171" name="Line 31"/>
            <p:cNvSpPr>
              <a:spLocks noChangeShapeType="1"/>
            </p:cNvSpPr>
            <p:nvPr/>
          </p:nvSpPr>
          <p:spPr bwMode="auto">
            <a:xfrm>
              <a:off x="1352" y="637"/>
              <a:ext cx="619" cy="4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7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09" grpId="0" animBg="1"/>
      <p:bldP spid="72710" grpId="0" animBg="1"/>
      <p:bldP spid="72711" grpId="0" animBg="1"/>
      <p:bldP spid="72712" grpId="0" animBg="1"/>
      <p:bldP spid="727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76511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When doing experiments with radioactive sources you</a:t>
            </a:r>
          </a:p>
          <a:p>
            <a:r>
              <a:rPr lang="en-GB" sz="2400" dirty="0"/>
              <a:t>m</a:t>
            </a:r>
            <a:r>
              <a:rPr lang="en-GB" sz="2400" dirty="0" smtClean="0"/>
              <a:t>ust subtract the background count to obtain the correct</a:t>
            </a:r>
          </a:p>
          <a:p>
            <a:r>
              <a:rPr lang="en-GB" sz="2400" dirty="0" smtClean="0"/>
              <a:t>reading from the source.</a:t>
            </a:r>
          </a:p>
          <a:p>
            <a:endParaRPr lang="en-GB" sz="2400" dirty="0"/>
          </a:p>
          <a:p>
            <a:r>
              <a:rPr lang="en-GB" sz="2400" dirty="0" smtClean="0"/>
              <a:t>You must take various readings of the background radiation 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nd take an average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12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http://www.bbc.co.uk/learningzone/clips/radioactive-decay-and-half-life/4564.html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7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Decreasing radioactivity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2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1" name="HL_activity_decrease.jpg" descr="HL_activity_decre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5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815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038600" cy="533400"/>
          </a:xfrm>
          <a:solidFill>
            <a:srgbClr val="0000FF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Half life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6477000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The time it takes the number of radioactive nuclei in a sample to decrease by 50%.  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600200" y="3810000"/>
            <a:ext cx="5943600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The time it takes the count rate from a radioisotope to decrease by 50%.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304800" y="914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There are two definitions of half life:</a:t>
            </a: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1295400" y="5562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You must learn both of these definitions!</a:t>
            </a:r>
          </a:p>
        </p:txBody>
      </p:sp>
    </p:spTree>
    <p:extLst>
      <p:ext uri="{BB962C8B-B14F-4D97-AF65-F5344CB8AC3E}">
        <p14:creationId xmlns:p14="http://schemas.microsoft.com/office/powerpoint/2010/main" val="14490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 autoUpdateAnimBg="0"/>
      <p:bldP spid="220166" grpId="0" animBg="1" autoUpdateAnimBg="0"/>
      <p:bldP spid="22016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Calculating half-life</a:t>
            </a:r>
          </a:p>
        </p:txBody>
      </p:sp>
      <p:pic>
        <p:nvPicPr>
          <p:cNvPr id="180228" name="Picture 2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2" name="HL_animationcurve.jpg" descr="HL_animationcur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099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9388" y="836613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6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Half-life calculations</a:t>
            </a:r>
          </a:p>
        </p:txBody>
      </p:sp>
      <p:pic>
        <p:nvPicPr>
          <p:cNvPr id="183300" name="Picture 2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6" name="HL_half_life_mmc_quiz.jpg" descr="HL_half_life_mmc_qui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3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468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oval" w="sm" len="sm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oval" w="sm" len="sm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257</Words>
  <Application>Microsoft Office PowerPoint</Application>
  <PresentationFormat>On-screen Show (4:3)</PresentationFormat>
  <Paragraphs>37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Office Theme</vt:lpstr>
      <vt:lpstr>1_master</vt:lpstr>
      <vt:lpstr>Default Design</vt:lpstr>
      <vt:lpstr>1_Default Design</vt:lpstr>
      <vt:lpstr>Blank Presentation</vt:lpstr>
      <vt:lpstr>Background radiation and half life</vt:lpstr>
      <vt:lpstr>Calculating background radiation</vt:lpstr>
      <vt:lpstr>Background Radiation</vt:lpstr>
      <vt:lpstr>PowerPoint Presentation</vt:lpstr>
      <vt:lpstr>PowerPoint Presentation</vt:lpstr>
      <vt:lpstr>Decreasing radioactivity</vt:lpstr>
      <vt:lpstr>Half life</vt:lpstr>
      <vt:lpstr>Calculating half-life</vt:lpstr>
      <vt:lpstr>Half-life calculations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radiation and half life</dc:title>
  <dc:creator>rosalyn</dc:creator>
  <cp:lastModifiedBy>rosalyn</cp:lastModifiedBy>
  <cp:revision>8</cp:revision>
  <dcterms:created xsi:type="dcterms:W3CDTF">2012-08-21T09:51:59Z</dcterms:created>
  <dcterms:modified xsi:type="dcterms:W3CDTF">2015-12-31T17:55:44Z</dcterms:modified>
</cp:coreProperties>
</file>