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  <p:sldMasterId id="2147483769" r:id="rId11"/>
    <p:sldMasterId id="2147483781" r:id="rId12"/>
    <p:sldMasterId id="2147483793" r:id="rId13"/>
  </p:sldMasterIdLst>
  <p:notesMasterIdLst>
    <p:notesMasterId r:id="rId50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6" r:id="rId22"/>
    <p:sldId id="267" r:id="rId23"/>
    <p:sldId id="271" r:id="rId24"/>
    <p:sldId id="264" r:id="rId25"/>
    <p:sldId id="270" r:id="rId26"/>
    <p:sldId id="268" r:id="rId27"/>
    <p:sldId id="269" r:id="rId28"/>
    <p:sldId id="265" r:id="rId29"/>
    <p:sldId id="274" r:id="rId30"/>
    <p:sldId id="272" r:id="rId31"/>
    <p:sldId id="273" r:id="rId32"/>
    <p:sldId id="275" r:id="rId33"/>
    <p:sldId id="276" r:id="rId34"/>
    <p:sldId id="277" r:id="rId35"/>
    <p:sldId id="278" r:id="rId36"/>
    <p:sldId id="279" r:id="rId37"/>
    <p:sldId id="281" r:id="rId38"/>
    <p:sldId id="282" r:id="rId39"/>
    <p:sldId id="280" r:id="rId40"/>
    <p:sldId id="283" r:id="rId41"/>
    <p:sldId id="284" r:id="rId42"/>
    <p:sldId id="285" r:id="rId43"/>
    <p:sldId id="287" r:id="rId44"/>
    <p:sldId id="286" r:id="rId45"/>
    <p:sldId id="291" r:id="rId46"/>
    <p:sldId id="288" r:id="rId47"/>
    <p:sldId id="289" r:id="rId48"/>
    <p:sldId id="29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FAE7-304A-47FD-80CA-DF7850F20989}" type="datetimeFigureOut">
              <a:rPr lang="en-US" smtClean="0"/>
              <a:t>1/9/2016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5E323-4F02-4715-A7A8-3CDD9CA65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7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91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0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2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81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09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657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517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46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3D1196-77DA-44E1-BB0E-6A4FD590EF60}" type="slidenum">
              <a:rPr lang="en-US" alt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28668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32470D-44D3-46D4-B5ED-C3C5981028E7}" type="slidenum">
              <a:rPr lang="en-US" alt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24413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Model three.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FB51A-78AB-46EE-A313-BCA4BDF964D4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9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56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A5A3B-4C3C-45FB-A373-B09CAB4F08BA}" type="slidenum">
              <a:rPr lang="en-GB" altLang="en-US">
                <a:solidFill>
                  <a:srgbClr val="000000"/>
                </a:solidFill>
              </a:rPr>
              <a:pPr/>
              <a:t>21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465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A2F00-7B4B-4880-8BF0-70FC007D6A29}" type="slidenum">
              <a:rPr lang="en-GB" altLang="en-US">
                <a:solidFill>
                  <a:srgbClr val="000000"/>
                </a:solidFill>
              </a:rPr>
              <a:pPr/>
              <a:t>22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94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27A7E-CDEE-4149-A496-3F9DB36037DB}" type="slidenum">
              <a:rPr lang="en-GB" altLang="en-US">
                <a:solidFill>
                  <a:srgbClr val="000000"/>
                </a:solidFill>
              </a:rPr>
              <a:pPr/>
              <a:t>23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828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8690E-BDA2-432D-8C5E-69F336A75E7F}" type="slidenum">
              <a:rPr lang="en-GB" altLang="en-US">
                <a:solidFill>
                  <a:srgbClr val="000000"/>
                </a:solidFill>
              </a:rPr>
              <a:pPr/>
              <a:t>24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10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5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9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47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189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53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E323-4F02-4715-A7A8-3CDD9CA65C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0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A756-7E53-4A75-98CE-7F9CAC58D2AD}" type="datetimeFigureOut">
              <a:rPr lang="en-US" smtClean="0"/>
              <a:t>1/9/2016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C8F7-9D5F-4709-8599-75EC723429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A756-7E53-4A75-98CE-7F9CAC58D2AD}" type="datetimeFigureOut">
              <a:rPr lang="en-US" smtClean="0"/>
              <a:t>1/9/2016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C8F7-9D5F-4709-8599-75EC723429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821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549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758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032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485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575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097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567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128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1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A756-7E53-4A75-98CE-7F9CAC58D2AD}" type="datetimeFigureOut">
              <a:rPr lang="en-US" smtClean="0"/>
              <a:t>1/9/2016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C8F7-9D5F-4709-8599-75EC723429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235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27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641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669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186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875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44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556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163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5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Gly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048000"/>
            <a:ext cx="11239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163481-49CE-40BE-AFF5-CC8F377625E6}" type="datetime1">
              <a:rPr lang="en-US"/>
              <a:pPr>
                <a:defRPr/>
              </a:pPr>
              <a:t>1/9/2016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39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241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699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712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039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831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66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167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830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939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15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D028BC-A79A-4DF6-828E-8147AA0EAF45}" type="datetime1">
              <a:rPr lang="en-US"/>
              <a:pPr>
                <a:defRPr/>
              </a:pPr>
              <a:t>1/9/2016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DB91C2-35F3-4242-849F-F36DFF44F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4076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020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63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80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595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455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033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654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808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78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48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lyph-Section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73413"/>
            <a:ext cx="1066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/>
          <a:lstStyle>
            <a:lvl1pPr algn="ctr">
              <a:defRPr sz="5400" b="0" i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79E8D2-41BA-4CF1-B397-0777DD17ACDB}" type="datetime1">
              <a:rPr lang="en-US"/>
              <a:pPr>
                <a:defRPr/>
              </a:pPr>
              <a:t>1/9/2016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DC81E7-D72A-44B1-B141-CCBD45D53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74293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004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885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168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848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58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FF8464-B549-4E21-8D4E-88C3CC6E18CF}" type="datetime1">
              <a:rPr lang="en-US"/>
              <a:pPr>
                <a:defRPr/>
              </a:pPr>
              <a:t>1/9/2016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0EB882-ED4E-486E-99F9-BBFA23720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7374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R-Glyph-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D47962-D991-4998-9D92-1D622717BA50}" type="datetime1">
              <a:rPr lang="en-US"/>
              <a:pPr>
                <a:defRPr/>
              </a:pPr>
              <a:t>1/9/2016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0AF2FD-AC7C-40FA-9D98-1906F01F2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096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R-Glyph-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1768FB-11F4-4CDB-A9BA-9EE45AC27FB0}" type="datetime1">
              <a:rPr lang="en-US"/>
              <a:pPr>
                <a:defRPr/>
              </a:pPr>
              <a:t>1/9/2016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7554A0-00E1-4226-8D18-146D01012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752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AE92-0F30-4CB3-81A6-08243A465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8D67-7643-495D-B4A1-98F26300B061}" type="datetime1">
              <a:rPr lang="en-US"/>
              <a:pPr>
                <a:defRPr/>
              </a:pPr>
              <a:t>1/9/2016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6777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2286000"/>
            <a:ext cx="1644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834ABE-EF55-467E-B347-0AFA797D4E55}" type="datetime1">
              <a:rPr lang="en-US"/>
              <a:pPr>
                <a:defRPr/>
              </a:pPr>
              <a:t>1/9/2016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C91817-F3BD-495D-AD41-56AF10446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969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A756-7E53-4A75-98CE-7F9CAC58D2AD}" type="datetimeFigureOut">
              <a:rPr lang="en-US" smtClean="0"/>
              <a:t>1/9/2016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C8F7-9D5F-4709-8599-75EC723429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286000"/>
            <a:ext cx="1644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9470C0-9FBD-454B-972A-305DD514E0EE}" type="datetime1">
              <a:rPr lang="en-US"/>
              <a:pPr>
                <a:defRPr/>
              </a:pPr>
              <a:t>1/9/2016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E21A1B-400B-456B-82E5-F6671D347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32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4889500"/>
            <a:ext cx="16446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6044D1-EE7E-4644-9DBD-8748D2BCB13E}" type="datetime1">
              <a:rPr lang="en-US"/>
              <a:pPr>
                <a:defRPr/>
              </a:pPr>
              <a:t>1/9/2016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E3CD0-51E7-4B80-AD3C-4CA0D48E3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129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657145-A219-4A7E-87B9-D17172B3E863}" type="datetime1">
              <a:rPr lang="en-US"/>
              <a:pPr>
                <a:defRPr/>
              </a:pPr>
              <a:t>1/9/2016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66E2D9-A1B8-4886-8C11-4653031AE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9771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2378075"/>
            <a:ext cx="16986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61DB6-BE35-453F-A269-8853F6EAC02F}" type="datetime1">
              <a:rPr lang="en-US"/>
              <a:pPr>
                <a:defRPr/>
              </a:pPr>
              <a:t>1/9/2016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3B83C7-A415-4339-A11F-3AA81B45C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3164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1456-6BA9-4A33-865D-1181DA383A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82C-E3E7-4124-9954-597FEC11F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7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1456-6BA9-4A33-865D-1181DA383A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82C-E3E7-4124-9954-597FEC11F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63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1456-6BA9-4A33-865D-1181DA383A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82C-E3E7-4124-9954-597FEC11F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50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1456-6BA9-4A33-865D-1181DA383A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82C-E3E7-4124-9954-597FEC11F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04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1456-6BA9-4A33-865D-1181DA383A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82C-E3E7-4124-9954-597FEC11F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76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1456-6BA9-4A33-865D-1181DA383A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82C-E3E7-4124-9954-597FEC11F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A756-7E53-4A75-98CE-7F9CAC58D2AD}" type="datetimeFigureOut">
              <a:rPr lang="en-US" smtClean="0"/>
              <a:t>1/9/2016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C8F7-9D5F-4709-8599-75EC723429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1456-6BA9-4A33-865D-1181DA383A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82C-E3E7-4124-9954-597FEC11F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95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1456-6BA9-4A33-865D-1181DA383A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82C-E3E7-4124-9954-597FEC11F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04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1456-6BA9-4A33-865D-1181DA383A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82C-E3E7-4124-9954-597FEC11F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0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1456-6BA9-4A33-865D-1181DA383A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82C-E3E7-4124-9954-597FEC11F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30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1456-6BA9-4A33-865D-1181DA383A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82C-E3E7-4124-9954-597FEC11F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16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B3375-C44C-4D2A-9A0F-908B11478EA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93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62D2-21BB-4C8E-B0F3-CC5ECFD3CBF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22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4B607-C785-4B8D-A120-AE0EB550201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9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59880-A46B-41D2-97A9-1F27F7F2EB9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03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57960-5B1E-4DD6-913E-2E42FE405D3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6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A756-7E53-4A75-98CE-7F9CAC58D2AD}" type="datetimeFigureOut">
              <a:rPr lang="en-US" smtClean="0"/>
              <a:t>1/9/2016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C8F7-9D5F-4709-8599-75EC723429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ED9CD-282C-454C-834D-BF57BC99A9D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31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5726-FAC5-4648-A6D8-F194DAD2273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58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4CB37-8DFE-47FD-8979-D8B9BF971B4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58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C7F4C-15F6-4813-A4E6-66A86E3247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81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1AB27-C38F-4497-B8F0-905010DBED4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44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FCA0B-2685-49D3-A961-42E406C65FC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17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B3375-C44C-4D2A-9A0F-908B11478EA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02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62D2-21BB-4C8E-B0F3-CC5ECFD3CBF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88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4B607-C785-4B8D-A120-AE0EB550201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05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59880-A46B-41D2-97A9-1F27F7F2EB9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8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A756-7E53-4A75-98CE-7F9CAC58D2AD}" type="datetimeFigureOut">
              <a:rPr lang="en-US" smtClean="0"/>
              <a:t>1/9/2016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C8F7-9D5F-4709-8599-75EC723429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57960-5B1E-4DD6-913E-2E42FE405D3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82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ED9CD-282C-454C-834D-BF57BC99A9D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1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5726-FAC5-4648-A6D8-F194DAD2273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76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4CB37-8DFE-47FD-8979-D8B9BF971B4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72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C7F4C-15F6-4813-A4E6-66A86E3247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54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1AB27-C38F-4497-B8F0-905010DBED4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816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FCA0B-2685-49D3-A961-42E406C65FC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56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B3375-C44C-4D2A-9A0F-908B11478EA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012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62D2-21BB-4C8E-B0F3-CC5ECFD3CBF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30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4B607-C785-4B8D-A120-AE0EB550201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4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A756-7E53-4A75-98CE-7F9CAC58D2AD}" type="datetimeFigureOut">
              <a:rPr lang="en-US" smtClean="0"/>
              <a:t>1/9/2016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C8F7-9D5F-4709-8599-75EC723429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59880-A46B-41D2-97A9-1F27F7F2EB9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23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57960-5B1E-4DD6-913E-2E42FE405D3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8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ED9CD-282C-454C-834D-BF57BC99A9D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7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5726-FAC5-4648-A6D8-F194DAD2273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6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4CB37-8DFE-47FD-8979-D8B9BF971B4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61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C7F4C-15F6-4813-A4E6-66A86E3247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287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1AB27-C38F-4497-B8F0-905010DBED4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22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FCA0B-2685-49D3-A961-42E406C65FC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700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B3375-C44C-4D2A-9A0F-908B11478EA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473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62D2-21BB-4C8E-B0F3-CC5ECFD3CBF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A756-7E53-4A75-98CE-7F9CAC58D2AD}" type="datetimeFigureOut">
              <a:rPr lang="en-US" smtClean="0"/>
              <a:t>1/9/2016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C8F7-9D5F-4709-8599-75EC723429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4B607-C785-4B8D-A120-AE0EB550201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79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59880-A46B-41D2-97A9-1F27F7F2EB9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9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57960-5B1E-4DD6-913E-2E42FE405D3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297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ED9CD-282C-454C-834D-BF57BC99A9D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766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5726-FAC5-4648-A6D8-F194DAD2273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58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4CB37-8DFE-47FD-8979-D8B9BF971B4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18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C7F4C-15F6-4813-A4E6-66A86E3247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052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1AB27-C38F-4497-B8F0-905010DBED4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49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FCA0B-2685-49D3-A961-42E406C65FC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187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7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A756-7E53-4A75-98CE-7F9CAC58D2AD}" type="datetimeFigureOut">
              <a:rPr lang="en-US" smtClean="0"/>
              <a:t>1/9/2016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C8F7-9D5F-4709-8599-75EC723429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26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446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241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081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922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702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521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309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884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4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A756-7E53-4A75-98CE-7F9CAC58D2AD}" type="datetimeFigureOut">
              <a:rPr lang="en-US" smtClean="0"/>
              <a:t>1/9/2016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C8F7-9D5F-4709-8599-75EC723429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742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64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25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982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466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639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947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250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69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2A756-7E53-4A75-98CE-7F9CAC58D2AD}" type="datetimeFigureOut">
              <a:rPr lang="en-US" smtClean="0"/>
              <a:t>1/9/2016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C8F7-9D5F-4709-8599-75EC7234297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5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5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9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4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6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sto MT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49F56E3-C0E0-4710-A436-02535F23903F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6675"/>
            <a:ext cx="7770813" cy="1371600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209800"/>
            <a:ext cx="77708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675"/>
            <a:ext cx="2374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sto MT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453B46F-AEBA-4C85-832A-446FCF160D28}" type="datetime1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1/9/2016</a:t>
            </a:fld>
            <a:endParaRPr lang="en-US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250" y="6289675"/>
            <a:ext cx="3155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sto MT" pitchFamily="36" charset="0"/>
                <a:ea typeface="ＭＳ Ｐゴシック" pitchFamily="36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9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457200" indent="-457200" algn="l" rtl="0" eaLnBrk="0" fontAlgn="base" hangingPunct="0">
        <a:spcBef>
          <a:spcPts val="2000"/>
        </a:spcBef>
        <a:spcAft>
          <a:spcPct val="0"/>
        </a:spcAft>
        <a:buClr>
          <a:srgbClr val="8E887C"/>
        </a:buClr>
        <a:buFont typeface="Wingdings" charset="2"/>
        <a:buChar char=""/>
        <a:defRPr sz="2400" kern="1200">
          <a:solidFill>
            <a:schemeClr val="tx2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7443E"/>
        </a:buClr>
        <a:buFont typeface="Wingdings" charset="2"/>
        <a:buChar char=""/>
        <a:defRPr sz="2200" kern="1200">
          <a:solidFill>
            <a:schemeClr val="tx2"/>
          </a:solidFill>
          <a:latin typeface="+mn-lt"/>
          <a:ea typeface="ＭＳ Ｐゴシック" pitchFamily="24" charset="-128"/>
          <a:cs typeface="+mn-cs"/>
        </a:defRPr>
      </a:lvl2pPr>
      <a:lvl3pPr marL="1371600" indent="-457200" algn="l" rtl="0" eaLnBrk="0" fontAlgn="base" hangingPunct="0">
        <a:spcBef>
          <a:spcPts val="600"/>
        </a:spcBef>
        <a:spcAft>
          <a:spcPct val="0"/>
        </a:spcAft>
        <a:buClr>
          <a:srgbClr val="8E887C"/>
        </a:buClr>
        <a:buFont typeface="Wingdings" charset="2"/>
        <a:buChar char=""/>
        <a:defRPr sz="2000" kern="1200">
          <a:solidFill>
            <a:schemeClr val="tx2"/>
          </a:solidFill>
          <a:latin typeface="+mn-lt"/>
          <a:ea typeface="ＭＳ Ｐゴシック" pitchFamily="24" charset="-128"/>
          <a:cs typeface="+mn-cs"/>
        </a:defRPr>
      </a:lvl3pPr>
      <a:lvl4pPr marL="1828800" indent="-457200" algn="l" rtl="0" eaLnBrk="0" fontAlgn="base" hangingPunct="0">
        <a:spcBef>
          <a:spcPts val="600"/>
        </a:spcBef>
        <a:spcAft>
          <a:spcPct val="0"/>
        </a:spcAft>
        <a:buClr>
          <a:srgbClr val="47443E"/>
        </a:buClr>
        <a:buFont typeface="Wingdings" charset="2"/>
        <a:buChar char=""/>
        <a:defRPr sz="2000" kern="1200">
          <a:solidFill>
            <a:schemeClr val="tx2"/>
          </a:solidFill>
          <a:latin typeface="+mn-lt"/>
          <a:ea typeface="ＭＳ Ｐゴシック" pitchFamily="24" charset="-128"/>
          <a:cs typeface="+mn-cs"/>
        </a:defRPr>
      </a:lvl4pPr>
      <a:lvl5pPr marL="2286000" indent="-457200" algn="l" rtl="0" eaLnBrk="0" fontAlgn="base" hangingPunct="0">
        <a:spcBef>
          <a:spcPts val="600"/>
        </a:spcBef>
        <a:spcAft>
          <a:spcPct val="0"/>
        </a:spcAft>
        <a:buClr>
          <a:srgbClr val="8E887C"/>
        </a:buClr>
        <a:buFont typeface="Wingdings" charset="2"/>
        <a:buChar char=""/>
        <a:defRPr sz="2000" kern="1200">
          <a:solidFill>
            <a:schemeClr val="tx2"/>
          </a:solidFill>
          <a:latin typeface="+mn-lt"/>
          <a:ea typeface="ＭＳ Ｐゴシック" pitchFamily="2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F1456-6BA9-4A33-865D-1181DA383A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E982C-E3E7-4124-9954-597FEC11F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5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940105-6E37-4A15-B3CA-E92DF9AEABA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2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940105-6E37-4A15-B3CA-E92DF9AEABA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7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940105-6E37-4A15-B3CA-E92DF9AEABA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940105-6E37-4A15-B3CA-E92DF9AEABA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1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2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8C02-0C18-473D-9E41-28A4B74B74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12D6D-D44D-48B9-B187-0CAEB75023F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1671" y="0"/>
            <a:ext cx="103273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92D050"/>
                </a:solidFill>
              </a:rPr>
              <a:t>Circuit Symbols</a:t>
            </a:r>
            <a:endParaRPr lang="en-GB" sz="6600" b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893" y="4143380"/>
            <a:ext cx="3786214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buzzer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79025" y="1428736"/>
            <a:ext cx="1785950" cy="1357322"/>
            <a:chOff x="3500430" y="1357298"/>
            <a:chExt cx="1785950" cy="1357322"/>
          </a:xfrm>
        </p:grpSpPr>
        <p:grpSp>
          <p:nvGrpSpPr>
            <p:cNvPr id="14" name="Group 13"/>
            <p:cNvGrpSpPr/>
            <p:nvPr/>
          </p:nvGrpSpPr>
          <p:grpSpPr>
            <a:xfrm>
              <a:off x="3500430" y="2285992"/>
              <a:ext cx="714380" cy="428628"/>
              <a:chOff x="3500430" y="2285992"/>
              <a:chExt cx="714380" cy="428628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500430" y="2714620"/>
                <a:ext cx="7143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4000496" y="2500306"/>
                <a:ext cx="4286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flipH="1">
              <a:off x="4572000" y="2285992"/>
              <a:ext cx="714380" cy="428628"/>
              <a:chOff x="4572000" y="2500306"/>
              <a:chExt cx="714380" cy="428628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572000" y="2928934"/>
                <a:ext cx="7143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5072066" y="2714620"/>
                <a:ext cx="4286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714744" y="1357298"/>
              <a:ext cx="1285884" cy="954822"/>
              <a:chOff x="6410520" y="1259732"/>
              <a:chExt cx="1285884" cy="954822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643702" y="1357298"/>
                <a:ext cx="857256" cy="85725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" name="Straight Connector 20"/>
              <p:cNvCxnSpPr>
                <a:stCxn id="19" idx="2"/>
                <a:endCxn id="19" idx="6"/>
              </p:cNvCxnSpPr>
              <p:nvPr/>
            </p:nvCxnSpPr>
            <p:spPr>
              <a:xfrm rot="10800000" flipH="1">
                <a:off x="6643702" y="1785926"/>
                <a:ext cx="8572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6410520" y="1259732"/>
                <a:ext cx="1285884" cy="500066"/>
              </a:xfrm>
              <a:prstGeom prst="rect">
                <a:avLst/>
              </a:prstGeom>
              <a:solidFill>
                <a:srgbClr val="FF0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893" y="4143380"/>
            <a:ext cx="3786214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fuse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6182" y="2000240"/>
            <a:ext cx="1571636" cy="4286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>
            <a:off x="5357818" y="2214554"/>
            <a:ext cx="78581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00364" y="2214554"/>
            <a:ext cx="25003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893" y="4143380"/>
            <a:ext cx="3786214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 variable resistor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000364" y="2000240"/>
            <a:ext cx="3143272" cy="428628"/>
            <a:chOff x="3000364" y="2000240"/>
            <a:chExt cx="3143272" cy="428628"/>
          </a:xfrm>
        </p:grpSpPr>
        <p:sp>
          <p:nvSpPr>
            <p:cNvPr id="6" name="Rectangle 5"/>
            <p:cNvSpPr/>
            <p:nvPr/>
          </p:nvSpPr>
          <p:spPr>
            <a:xfrm>
              <a:off x="3786182" y="2000240"/>
              <a:ext cx="1571636" cy="42862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>
              <a:stCxn id="6" idx="3"/>
            </p:cNvCxnSpPr>
            <p:nvPr/>
          </p:nvCxnSpPr>
          <p:spPr>
            <a:xfrm>
              <a:off x="5357818" y="2214554"/>
              <a:ext cx="78581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00364" y="2214554"/>
              <a:ext cx="78581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 rot="5400000" flipH="1" flipV="1">
            <a:off x="4071934" y="1785926"/>
            <a:ext cx="1143008" cy="857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893" y="4143380"/>
            <a:ext cx="3786214" cy="107721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light-dependent resistor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3372" y="1643050"/>
            <a:ext cx="857256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6248" y="2000240"/>
            <a:ext cx="571504" cy="1428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857911" y="2062154"/>
            <a:ext cx="704697" cy="10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1"/>
          </p:cNvCxnSpPr>
          <p:nvPr/>
        </p:nvCxnSpPr>
        <p:spPr>
          <a:xfrm rot="10800000">
            <a:off x="3714744" y="2071678"/>
            <a:ext cx="5715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919666" y="1419212"/>
            <a:ext cx="285752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072066" y="1571612"/>
            <a:ext cx="285752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893" y="4143380"/>
            <a:ext cx="3786214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diode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14744" y="1571612"/>
            <a:ext cx="1714512" cy="857256"/>
            <a:chOff x="3714744" y="1571612"/>
            <a:chExt cx="1714512" cy="857256"/>
          </a:xfrm>
        </p:grpSpPr>
        <p:sp>
          <p:nvSpPr>
            <p:cNvPr id="11" name="Oval 10"/>
            <p:cNvSpPr/>
            <p:nvPr/>
          </p:nvSpPr>
          <p:spPr>
            <a:xfrm>
              <a:off x="4143372" y="1571612"/>
              <a:ext cx="857256" cy="8572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714876" y="2000240"/>
              <a:ext cx="7143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3714744" y="2000240"/>
              <a:ext cx="7143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143372" y="2000240"/>
              <a:ext cx="5715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429124" y="1714488"/>
              <a:ext cx="285752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9124" y="2000240"/>
              <a:ext cx="285752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572000" y="2000240"/>
              <a:ext cx="2857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893" y="4143380"/>
            <a:ext cx="3786214" cy="107721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light-emitting diode (LED)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3714744" y="1857364"/>
            <a:ext cx="1714512" cy="857256"/>
            <a:chOff x="3714744" y="1571612"/>
            <a:chExt cx="1714512" cy="857256"/>
          </a:xfrm>
        </p:grpSpPr>
        <p:sp>
          <p:nvSpPr>
            <p:cNvPr id="11" name="Oval 10"/>
            <p:cNvSpPr/>
            <p:nvPr/>
          </p:nvSpPr>
          <p:spPr>
            <a:xfrm>
              <a:off x="4143372" y="1571612"/>
              <a:ext cx="857256" cy="8572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714876" y="2000240"/>
              <a:ext cx="7143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3714744" y="2000240"/>
              <a:ext cx="7143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143372" y="2000240"/>
              <a:ext cx="5715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429124" y="1714488"/>
              <a:ext cx="285752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9124" y="2000240"/>
              <a:ext cx="285752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572000" y="2000240"/>
              <a:ext cx="2857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786314" y="1500174"/>
            <a:ext cx="590552" cy="590552"/>
            <a:chOff x="6643702" y="1571612"/>
            <a:chExt cx="590552" cy="590552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6643702" y="1571612"/>
              <a:ext cx="285752" cy="2857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6796102" y="1724012"/>
              <a:ext cx="285752" cy="2857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6948502" y="1876412"/>
              <a:ext cx="285752" cy="2857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893" y="4143380"/>
            <a:ext cx="3786214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 thermistor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000364" y="2000240"/>
            <a:ext cx="3143272" cy="428628"/>
            <a:chOff x="3000364" y="2000240"/>
            <a:chExt cx="3143272" cy="428628"/>
          </a:xfrm>
        </p:grpSpPr>
        <p:sp>
          <p:nvSpPr>
            <p:cNvPr id="6" name="Rectangle 5"/>
            <p:cNvSpPr/>
            <p:nvPr/>
          </p:nvSpPr>
          <p:spPr>
            <a:xfrm>
              <a:off x="3786182" y="2000240"/>
              <a:ext cx="1571636" cy="42862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>
              <a:stCxn id="6" idx="3"/>
            </p:cNvCxnSpPr>
            <p:nvPr/>
          </p:nvCxnSpPr>
          <p:spPr>
            <a:xfrm>
              <a:off x="5357818" y="2214554"/>
              <a:ext cx="78581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00364" y="2214554"/>
              <a:ext cx="78581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>
            <a:off x="4071934" y="2571744"/>
            <a:ext cx="5000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321967" y="1750207"/>
            <a:ext cx="107157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24744"/>
            <a:ext cx="6637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Using models to describe the way electricity works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7917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cs typeface="Arial" panose="020B0604020202020204" pitchFamily="34" charset="0"/>
              </a:rPr>
              <a:t>We use models to help us understand things that we can’t see</a:t>
            </a:r>
          </a:p>
          <a:p>
            <a:r>
              <a:rPr lang="en-GB" sz="2400" dirty="0">
                <a:cs typeface="Arial" panose="020B0604020202020204" pitchFamily="34" charset="0"/>
              </a:rPr>
              <a:t>b</a:t>
            </a:r>
            <a:r>
              <a:rPr lang="en-GB" sz="2400" dirty="0" smtClean="0">
                <a:cs typeface="Arial" panose="020B0604020202020204" pitchFamily="34" charset="0"/>
              </a:rPr>
              <a:t>y trying to explain what happens with things we can imagine</a:t>
            </a:r>
          </a:p>
          <a:p>
            <a:r>
              <a:rPr lang="en-GB" sz="2400" dirty="0" smtClean="0">
                <a:cs typeface="Arial" panose="020B0604020202020204" pitchFamily="34" charset="0"/>
              </a:rPr>
              <a:t> and understand.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3" y="3245999"/>
            <a:ext cx="8815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Model 1</a:t>
            </a:r>
          </a:p>
          <a:p>
            <a:r>
              <a:rPr lang="en-GB" sz="2400" dirty="0" smtClean="0"/>
              <a:t>Pupils are the electrons in the wires.</a:t>
            </a:r>
          </a:p>
          <a:p>
            <a:r>
              <a:rPr lang="en-GB" sz="2400" dirty="0" smtClean="0"/>
              <a:t>The person representing the cell puts energy cards into their hands</a:t>
            </a:r>
          </a:p>
          <a:p>
            <a:r>
              <a:rPr lang="en-GB" sz="2400" dirty="0" smtClean="0"/>
              <a:t> as they pass by.</a:t>
            </a:r>
          </a:p>
          <a:p>
            <a:r>
              <a:rPr lang="en-GB" sz="2400" dirty="0" smtClean="0"/>
              <a:t>The pupils pass the energy cards to the person representing the lamp</a:t>
            </a:r>
          </a:p>
          <a:p>
            <a:r>
              <a:rPr lang="en-GB" sz="2400" dirty="0" smtClean="0"/>
              <a:t>And continue back to the ‘cell’ for more.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55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 flipH="1">
            <a:off x="6400800" y="914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19811" name="Oval 3"/>
          <p:cNvSpPr>
            <a:spLocks noChangeArrowheads="1"/>
          </p:cNvSpPr>
          <p:nvPr/>
        </p:nvSpPr>
        <p:spPr bwMode="auto">
          <a:xfrm>
            <a:off x="5562600" y="4572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round/>
            <a:headEnd/>
            <a:tailEnd/>
          </a:ln>
          <a:effectLst/>
          <a:scene3d>
            <a:camera prst="legacyObliqueTopRight">
              <a:rot lat="20399998" lon="4800000" rev="0"/>
            </a:camera>
            <a:lightRig rig="legacyFlat3" dir="b"/>
          </a:scene3d>
          <a:sp3d extrusionH="7985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752600" y="38100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752600" y="9144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7391400" y="914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1752600" y="914400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752600" y="6019800"/>
            <a:ext cx="563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7391400" y="5181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6248400" y="1676400"/>
            <a:ext cx="2209800" cy="304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6248400" y="4876800"/>
            <a:ext cx="2209800" cy="3048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6248400" y="1828800"/>
            <a:ext cx="0" cy="3200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8458200" y="1828800"/>
            <a:ext cx="0" cy="3200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6934200" y="1371600"/>
            <a:ext cx="838200" cy="457200"/>
          </a:xfrm>
          <a:prstGeom prst="ellipse">
            <a:avLst/>
          </a:prstGeom>
          <a:solidFill>
            <a:srgbClr val="FFCC00"/>
          </a:solidFill>
          <a:ln w="9525">
            <a:round/>
            <a:headEnd/>
            <a:tailEnd/>
          </a:ln>
          <a:effectLst/>
          <a:scene3d>
            <a:camera prst="legacyPerspectiveFront">
              <a:rot lat="16800000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19823" name="Oval 15"/>
          <p:cNvSpPr>
            <a:spLocks noChangeArrowheads="1"/>
          </p:cNvSpPr>
          <p:nvPr/>
        </p:nvSpPr>
        <p:spPr bwMode="auto">
          <a:xfrm>
            <a:off x="-990600" y="914400"/>
            <a:ext cx="5562600" cy="4953000"/>
          </a:xfrm>
          <a:prstGeom prst="ellipse">
            <a:avLst/>
          </a:prstGeom>
          <a:gradFill rotWithShape="1">
            <a:gsLst>
              <a:gs pos="0">
                <a:srgbClr val="FFFF00">
                  <a:alpha val="79999"/>
                </a:srgbClr>
              </a:gs>
              <a:gs pos="100000">
                <a:srgbClr val="FFFFB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grpSp>
        <p:nvGrpSpPr>
          <p:cNvPr id="119824" name="Group 16"/>
          <p:cNvGrpSpPr>
            <a:grpSpLocks/>
          </p:cNvGrpSpPr>
          <p:nvPr/>
        </p:nvGrpSpPr>
        <p:grpSpPr bwMode="auto">
          <a:xfrm>
            <a:off x="6858000" y="3048000"/>
            <a:ext cx="1143000" cy="838200"/>
            <a:chOff x="4128" y="2112"/>
            <a:chExt cx="720" cy="528"/>
          </a:xfrm>
        </p:grpSpPr>
        <p:sp>
          <p:nvSpPr>
            <p:cNvPr id="3188" name="Oval 17"/>
            <p:cNvSpPr>
              <a:spLocks noChangeArrowheads="1"/>
            </p:cNvSpPr>
            <p:nvPr/>
          </p:nvSpPr>
          <p:spPr bwMode="auto">
            <a:xfrm>
              <a:off x="4272" y="2112"/>
              <a:ext cx="384" cy="33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89" name="Line 18"/>
            <p:cNvSpPr>
              <a:spLocks noChangeShapeType="1"/>
            </p:cNvSpPr>
            <p:nvPr/>
          </p:nvSpPr>
          <p:spPr bwMode="auto">
            <a:xfrm flipH="1">
              <a:off x="4320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90" name="Line 19"/>
            <p:cNvSpPr>
              <a:spLocks noChangeShapeType="1"/>
            </p:cNvSpPr>
            <p:nvPr/>
          </p:nvSpPr>
          <p:spPr bwMode="auto">
            <a:xfrm>
              <a:off x="4320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91" name="Oval 20"/>
            <p:cNvSpPr>
              <a:spLocks noChangeArrowheads="1"/>
            </p:cNvSpPr>
            <p:nvPr/>
          </p:nvSpPr>
          <p:spPr bwMode="auto">
            <a:xfrm>
              <a:off x="432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92" name="Line 21"/>
            <p:cNvSpPr>
              <a:spLocks noChangeShapeType="1"/>
            </p:cNvSpPr>
            <p:nvPr/>
          </p:nvSpPr>
          <p:spPr bwMode="auto">
            <a:xfrm>
              <a:off x="4512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93" name="Line 22"/>
            <p:cNvSpPr>
              <a:spLocks noChangeShapeType="1"/>
            </p:cNvSpPr>
            <p:nvPr/>
          </p:nvSpPr>
          <p:spPr bwMode="auto">
            <a:xfrm>
              <a:off x="460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94" name="Oval 23"/>
            <p:cNvSpPr>
              <a:spLocks noChangeArrowheads="1"/>
            </p:cNvSpPr>
            <p:nvPr/>
          </p:nvSpPr>
          <p:spPr bwMode="auto">
            <a:xfrm>
              <a:off x="456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95" name="Line 24"/>
            <p:cNvSpPr>
              <a:spLocks noChangeShapeType="1"/>
            </p:cNvSpPr>
            <p:nvPr/>
          </p:nvSpPr>
          <p:spPr bwMode="auto">
            <a:xfrm flipH="1">
              <a:off x="4224" y="230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96" name="Line 25"/>
            <p:cNvSpPr>
              <a:spLocks noChangeShapeType="1"/>
            </p:cNvSpPr>
            <p:nvPr/>
          </p:nvSpPr>
          <p:spPr bwMode="auto">
            <a:xfrm flipH="1" flipV="1">
              <a:off x="4128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97" name="Line 26"/>
            <p:cNvSpPr>
              <a:spLocks noChangeShapeType="1"/>
            </p:cNvSpPr>
            <p:nvPr/>
          </p:nvSpPr>
          <p:spPr bwMode="auto">
            <a:xfrm>
              <a:off x="4656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98" name="Line 27"/>
            <p:cNvSpPr>
              <a:spLocks noChangeShapeType="1"/>
            </p:cNvSpPr>
            <p:nvPr/>
          </p:nvSpPr>
          <p:spPr bwMode="auto">
            <a:xfrm flipV="1">
              <a:off x="4752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9836" name="Oval 28"/>
          <p:cNvSpPr>
            <a:spLocks noChangeArrowheads="1"/>
          </p:cNvSpPr>
          <p:nvPr/>
        </p:nvSpPr>
        <p:spPr bwMode="auto">
          <a:xfrm>
            <a:off x="7848600" y="31242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19837" name="Oval 29"/>
          <p:cNvSpPr>
            <a:spLocks noChangeArrowheads="1"/>
          </p:cNvSpPr>
          <p:nvPr/>
        </p:nvSpPr>
        <p:spPr bwMode="auto">
          <a:xfrm>
            <a:off x="7924800" y="6096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grpSp>
        <p:nvGrpSpPr>
          <p:cNvPr id="119838" name="Group 30"/>
          <p:cNvGrpSpPr>
            <a:grpSpLocks/>
          </p:cNvGrpSpPr>
          <p:nvPr/>
        </p:nvGrpSpPr>
        <p:grpSpPr bwMode="auto">
          <a:xfrm>
            <a:off x="4038600" y="5638800"/>
            <a:ext cx="1143000" cy="838200"/>
            <a:chOff x="4128" y="2112"/>
            <a:chExt cx="720" cy="528"/>
          </a:xfrm>
        </p:grpSpPr>
        <p:sp>
          <p:nvSpPr>
            <p:cNvPr id="3177" name="Oval 31"/>
            <p:cNvSpPr>
              <a:spLocks noChangeArrowheads="1"/>
            </p:cNvSpPr>
            <p:nvPr/>
          </p:nvSpPr>
          <p:spPr bwMode="auto">
            <a:xfrm>
              <a:off x="4272" y="2112"/>
              <a:ext cx="384" cy="33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78" name="Line 32"/>
            <p:cNvSpPr>
              <a:spLocks noChangeShapeType="1"/>
            </p:cNvSpPr>
            <p:nvPr/>
          </p:nvSpPr>
          <p:spPr bwMode="auto">
            <a:xfrm flipH="1">
              <a:off x="4320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79" name="Line 33"/>
            <p:cNvSpPr>
              <a:spLocks noChangeShapeType="1"/>
            </p:cNvSpPr>
            <p:nvPr/>
          </p:nvSpPr>
          <p:spPr bwMode="auto">
            <a:xfrm>
              <a:off x="4320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80" name="Oval 34"/>
            <p:cNvSpPr>
              <a:spLocks noChangeArrowheads="1"/>
            </p:cNvSpPr>
            <p:nvPr/>
          </p:nvSpPr>
          <p:spPr bwMode="auto">
            <a:xfrm>
              <a:off x="432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81" name="Line 35"/>
            <p:cNvSpPr>
              <a:spLocks noChangeShapeType="1"/>
            </p:cNvSpPr>
            <p:nvPr/>
          </p:nvSpPr>
          <p:spPr bwMode="auto">
            <a:xfrm>
              <a:off x="4512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82" name="Line 36"/>
            <p:cNvSpPr>
              <a:spLocks noChangeShapeType="1"/>
            </p:cNvSpPr>
            <p:nvPr/>
          </p:nvSpPr>
          <p:spPr bwMode="auto">
            <a:xfrm>
              <a:off x="460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83" name="Oval 37"/>
            <p:cNvSpPr>
              <a:spLocks noChangeArrowheads="1"/>
            </p:cNvSpPr>
            <p:nvPr/>
          </p:nvSpPr>
          <p:spPr bwMode="auto">
            <a:xfrm>
              <a:off x="456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84" name="Line 38"/>
            <p:cNvSpPr>
              <a:spLocks noChangeShapeType="1"/>
            </p:cNvSpPr>
            <p:nvPr/>
          </p:nvSpPr>
          <p:spPr bwMode="auto">
            <a:xfrm flipH="1">
              <a:off x="4224" y="230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85" name="Line 39"/>
            <p:cNvSpPr>
              <a:spLocks noChangeShapeType="1"/>
            </p:cNvSpPr>
            <p:nvPr/>
          </p:nvSpPr>
          <p:spPr bwMode="auto">
            <a:xfrm flipH="1" flipV="1">
              <a:off x="4128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86" name="Line 40"/>
            <p:cNvSpPr>
              <a:spLocks noChangeShapeType="1"/>
            </p:cNvSpPr>
            <p:nvPr/>
          </p:nvSpPr>
          <p:spPr bwMode="auto">
            <a:xfrm>
              <a:off x="4656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87" name="Line 41"/>
            <p:cNvSpPr>
              <a:spLocks noChangeShapeType="1"/>
            </p:cNvSpPr>
            <p:nvPr/>
          </p:nvSpPr>
          <p:spPr bwMode="auto">
            <a:xfrm flipV="1">
              <a:off x="4752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9850" name="Group 42"/>
          <p:cNvGrpSpPr>
            <a:grpSpLocks/>
          </p:cNvGrpSpPr>
          <p:nvPr/>
        </p:nvGrpSpPr>
        <p:grpSpPr bwMode="auto">
          <a:xfrm>
            <a:off x="6858000" y="533400"/>
            <a:ext cx="1143000" cy="838200"/>
            <a:chOff x="4128" y="2112"/>
            <a:chExt cx="720" cy="528"/>
          </a:xfrm>
        </p:grpSpPr>
        <p:sp>
          <p:nvSpPr>
            <p:cNvPr id="3166" name="Oval 43"/>
            <p:cNvSpPr>
              <a:spLocks noChangeArrowheads="1"/>
            </p:cNvSpPr>
            <p:nvPr/>
          </p:nvSpPr>
          <p:spPr bwMode="auto">
            <a:xfrm>
              <a:off x="4272" y="2112"/>
              <a:ext cx="384" cy="33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67" name="Line 44"/>
            <p:cNvSpPr>
              <a:spLocks noChangeShapeType="1"/>
            </p:cNvSpPr>
            <p:nvPr/>
          </p:nvSpPr>
          <p:spPr bwMode="auto">
            <a:xfrm flipH="1">
              <a:off x="4320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68" name="Line 45"/>
            <p:cNvSpPr>
              <a:spLocks noChangeShapeType="1"/>
            </p:cNvSpPr>
            <p:nvPr/>
          </p:nvSpPr>
          <p:spPr bwMode="auto">
            <a:xfrm>
              <a:off x="4320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69" name="Oval 46"/>
            <p:cNvSpPr>
              <a:spLocks noChangeArrowheads="1"/>
            </p:cNvSpPr>
            <p:nvPr/>
          </p:nvSpPr>
          <p:spPr bwMode="auto">
            <a:xfrm>
              <a:off x="432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70" name="Line 47"/>
            <p:cNvSpPr>
              <a:spLocks noChangeShapeType="1"/>
            </p:cNvSpPr>
            <p:nvPr/>
          </p:nvSpPr>
          <p:spPr bwMode="auto">
            <a:xfrm>
              <a:off x="4512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71" name="Line 48"/>
            <p:cNvSpPr>
              <a:spLocks noChangeShapeType="1"/>
            </p:cNvSpPr>
            <p:nvPr/>
          </p:nvSpPr>
          <p:spPr bwMode="auto">
            <a:xfrm>
              <a:off x="460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72" name="Oval 49"/>
            <p:cNvSpPr>
              <a:spLocks noChangeArrowheads="1"/>
            </p:cNvSpPr>
            <p:nvPr/>
          </p:nvSpPr>
          <p:spPr bwMode="auto">
            <a:xfrm>
              <a:off x="456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73" name="Line 50"/>
            <p:cNvSpPr>
              <a:spLocks noChangeShapeType="1"/>
            </p:cNvSpPr>
            <p:nvPr/>
          </p:nvSpPr>
          <p:spPr bwMode="auto">
            <a:xfrm flipH="1">
              <a:off x="4224" y="230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74" name="Line 51"/>
            <p:cNvSpPr>
              <a:spLocks noChangeShapeType="1"/>
            </p:cNvSpPr>
            <p:nvPr/>
          </p:nvSpPr>
          <p:spPr bwMode="auto">
            <a:xfrm flipH="1" flipV="1">
              <a:off x="4128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75" name="Line 52"/>
            <p:cNvSpPr>
              <a:spLocks noChangeShapeType="1"/>
            </p:cNvSpPr>
            <p:nvPr/>
          </p:nvSpPr>
          <p:spPr bwMode="auto">
            <a:xfrm>
              <a:off x="4656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76" name="Line 53"/>
            <p:cNvSpPr>
              <a:spLocks noChangeShapeType="1"/>
            </p:cNvSpPr>
            <p:nvPr/>
          </p:nvSpPr>
          <p:spPr bwMode="auto">
            <a:xfrm flipV="1">
              <a:off x="4752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9862" name="Group 54"/>
          <p:cNvGrpSpPr>
            <a:grpSpLocks/>
          </p:cNvGrpSpPr>
          <p:nvPr/>
        </p:nvGrpSpPr>
        <p:grpSpPr bwMode="auto">
          <a:xfrm>
            <a:off x="1219200" y="609600"/>
            <a:ext cx="1143000" cy="838200"/>
            <a:chOff x="4128" y="2112"/>
            <a:chExt cx="720" cy="528"/>
          </a:xfrm>
        </p:grpSpPr>
        <p:sp>
          <p:nvSpPr>
            <p:cNvPr id="3155" name="Oval 55"/>
            <p:cNvSpPr>
              <a:spLocks noChangeArrowheads="1"/>
            </p:cNvSpPr>
            <p:nvPr/>
          </p:nvSpPr>
          <p:spPr bwMode="auto">
            <a:xfrm>
              <a:off x="4272" y="2112"/>
              <a:ext cx="384" cy="33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56" name="Line 56"/>
            <p:cNvSpPr>
              <a:spLocks noChangeShapeType="1"/>
            </p:cNvSpPr>
            <p:nvPr/>
          </p:nvSpPr>
          <p:spPr bwMode="auto">
            <a:xfrm flipH="1">
              <a:off x="4320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57" name="Line 57"/>
            <p:cNvSpPr>
              <a:spLocks noChangeShapeType="1"/>
            </p:cNvSpPr>
            <p:nvPr/>
          </p:nvSpPr>
          <p:spPr bwMode="auto">
            <a:xfrm>
              <a:off x="4320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58" name="Oval 58"/>
            <p:cNvSpPr>
              <a:spLocks noChangeArrowheads="1"/>
            </p:cNvSpPr>
            <p:nvPr/>
          </p:nvSpPr>
          <p:spPr bwMode="auto">
            <a:xfrm>
              <a:off x="432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59" name="Line 59"/>
            <p:cNvSpPr>
              <a:spLocks noChangeShapeType="1"/>
            </p:cNvSpPr>
            <p:nvPr/>
          </p:nvSpPr>
          <p:spPr bwMode="auto">
            <a:xfrm>
              <a:off x="4512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60" name="Line 60"/>
            <p:cNvSpPr>
              <a:spLocks noChangeShapeType="1"/>
            </p:cNvSpPr>
            <p:nvPr/>
          </p:nvSpPr>
          <p:spPr bwMode="auto">
            <a:xfrm>
              <a:off x="460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61" name="Oval 61"/>
            <p:cNvSpPr>
              <a:spLocks noChangeArrowheads="1"/>
            </p:cNvSpPr>
            <p:nvPr/>
          </p:nvSpPr>
          <p:spPr bwMode="auto">
            <a:xfrm>
              <a:off x="456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62" name="Line 62"/>
            <p:cNvSpPr>
              <a:spLocks noChangeShapeType="1"/>
            </p:cNvSpPr>
            <p:nvPr/>
          </p:nvSpPr>
          <p:spPr bwMode="auto">
            <a:xfrm flipH="1">
              <a:off x="4224" y="230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63" name="Line 63"/>
            <p:cNvSpPr>
              <a:spLocks noChangeShapeType="1"/>
            </p:cNvSpPr>
            <p:nvPr/>
          </p:nvSpPr>
          <p:spPr bwMode="auto">
            <a:xfrm flipH="1" flipV="1">
              <a:off x="4128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64" name="Line 64"/>
            <p:cNvSpPr>
              <a:spLocks noChangeShapeType="1"/>
            </p:cNvSpPr>
            <p:nvPr/>
          </p:nvSpPr>
          <p:spPr bwMode="auto">
            <a:xfrm>
              <a:off x="4656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65" name="Line 65"/>
            <p:cNvSpPr>
              <a:spLocks noChangeShapeType="1"/>
            </p:cNvSpPr>
            <p:nvPr/>
          </p:nvSpPr>
          <p:spPr bwMode="auto">
            <a:xfrm flipV="1">
              <a:off x="4752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9874" name="Group 66"/>
          <p:cNvGrpSpPr>
            <a:grpSpLocks/>
          </p:cNvGrpSpPr>
          <p:nvPr/>
        </p:nvGrpSpPr>
        <p:grpSpPr bwMode="auto">
          <a:xfrm>
            <a:off x="4038600" y="533400"/>
            <a:ext cx="1143000" cy="838200"/>
            <a:chOff x="4128" y="2112"/>
            <a:chExt cx="720" cy="528"/>
          </a:xfrm>
        </p:grpSpPr>
        <p:sp>
          <p:nvSpPr>
            <p:cNvPr id="3144" name="Oval 67"/>
            <p:cNvSpPr>
              <a:spLocks noChangeArrowheads="1"/>
            </p:cNvSpPr>
            <p:nvPr/>
          </p:nvSpPr>
          <p:spPr bwMode="auto">
            <a:xfrm>
              <a:off x="4272" y="2112"/>
              <a:ext cx="384" cy="33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45" name="Line 68"/>
            <p:cNvSpPr>
              <a:spLocks noChangeShapeType="1"/>
            </p:cNvSpPr>
            <p:nvPr/>
          </p:nvSpPr>
          <p:spPr bwMode="auto">
            <a:xfrm flipH="1">
              <a:off x="4320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46" name="Line 69"/>
            <p:cNvSpPr>
              <a:spLocks noChangeShapeType="1"/>
            </p:cNvSpPr>
            <p:nvPr/>
          </p:nvSpPr>
          <p:spPr bwMode="auto">
            <a:xfrm>
              <a:off x="4320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47" name="Oval 70"/>
            <p:cNvSpPr>
              <a:spLocks noChangeArrowheads="1"/>
            </p:cNvSpPr>
            <p:nvPr/>
          </p:nvSpPr>
          <p:spPr bwMode="auto">
            <a:xfrm>
              <a:off x="432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48" name="Line 71"/>
            <p:cNvSpPr>
              <a:spLocks noChangeShapeType="1"/>
            </p:cNvSpPr>
            <p:nvPr/>
          </p:nvSpPr>
          <p:spPr bwMode="auto">
            <a:xfrm>
              <a:off x="4512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49" name="Line 72"/>
            <p:cNvSpPr>
              <a:spLocks noChangeShapeType="1"/>
            </p:cNvSpPr>
            <p:nvPr/>
          </p:nvSpPr>
          <p:spPr bwMode="auto">
            <a:xfrm>
              <a:off x="460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50" name="Oval 73"/>
            <p:cNvSpPr>
              <a:spLocks noChangeArrowheads="1"/>
            </p:cNvSpPr>
            <p:nvPr/>
          </p:nvSpPr>
          <p:spPr bwMode="auto">
            <a:xfrm>
              <a:off x="456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51" name="Line 74"/>
            <p:cNvSpPr>
              <a:spLocks noChangeShapeType="1"/>
            </p:cNvSpPr>
            <p:nvPr/>
          </p:nvSpPr>
          <p:spPr bwMode="auto">
            <a:xfrm flipH="1">
              <a:off x="4224" y="230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52" name="Line 75"/>
            <p:cNvSpPr>
              <a:spLocks noChangeShapeType="1"/>
            </p:cNvSpPr>
            <p:nvPr/>
          </p:nvSpPr>
          <p:spPr bwMode="auto">
            <a:xfrm flipH="1" flipV="1">
              <a:off x="4128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53" name="Line 76"/>
            <p:cNvSpPr>
              <a:spLocks noChangeShapeType="1"/>
            </p:cNvSpPr>
            <p:nvPr/>
          </p:nvSpPr>
          <p:spPr bwMode="auto">
            <a:xfrm>
              <a:off x="4656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54" name="Line 77"/>
            <p:cNvSpPr>
              <a:spLocks noChangeShapeType="1"/>
            </p:cNvSpPr>
            <p:nvPr/>
          </p:nvSpPr>
          <p:spPr bwMode="auto">
            <a:xfrm flipV="1">
              <a:off x="4752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9886" name="Group 78"/>
          <p:cNvGrpSpPr>
            <a:grpSpLocks/>
          </p:cNvGrpSpPr>
          <p:nvPr/>
        </p:nvGrpSpPr>
        <p:grpSpPr bwMode="auto">
          <a:xfrm>
            <a:off x="1219200" y="3048000"/>
            <a:ext cx="1143000" cy="838200"/>
            <a:chOff x="4128" y="2112"/>
            <a:chExt cx="720" cy="528"/>
          </a:xfrm>
        </p:grpSpPr>
        <p:sp>
          <p:nvSpPr>
            <p:cNvPr id="3133" name="Oval 79"/>
            <p:cNvSpPr>
              <a:spLocks noChangeArrowheads="1"/>
            </p:cNvSpPr>
            <p:nvPr/>
          </p:nvSpPr>
          <p:spPr bwMode="auto">
            <a:xfrm>
              <a:off x="4272" y="2112"/>
              <a:ext cx="384" cy="33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34" name="Line 80"/>
            <p:cNvSpPr>
              <a:spLocks noChangeShapeType="1"/>
            </p:cNvSpPr>
            <p:nvPr/>
          </p:nvSpPr>
          <p:spPr bwMode="auto">
            <a:xfrm flipH="1">
              <a:off x="4320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35" name="Line 81"/>
            <p:cNvSpPr>
              <a:spLocks noChangeShapeType="1"/>
            </p:cNvSpPr>
            <p:nvPr/>
          </p:nvSpPr>
          <p:spPr bwMode="auto">
            <a:xfrm>
              <a:off x="4320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36" name="Oval 82"/>
            <p:cNvSpPr>
              <a:spLocks noChangeArrowheads="1"/>
            </p:cNvSpPr>
            <p:nvPr/>
          </p:nvSpPr>
          <p:spPr bwMode="auto">
            <a:xfrm>
              <a:off x="432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37" name="Line 83"/>
            <p:cNvSpPr>
              <a:spLocks noChangeShapeType="1"/>
            </p:cNvSpPr>
            <p:nvPr/>
          </p:nvSpPr>
          <p:spPr bwMode="auto">
            <a:xfrm>
              <a:off x="4512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38" name="Line 84"/>
            <p:cNvSpPr>
              <a:spLocks noChangeShapeType="1"/>
            </p:cNvSpPr>
            <p:nvPr/>
          </p:nvSpPr>
          <p:spPr bwMode="auto">
            <a:xfrm>
              <a:off x="460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39" name="Oval 85"/>
            <p:cNvSpPr>
              <a:spLocks noChangeArrowheads="1"/>
            </p:cNvSpPr>
            <p:nvPr/>
          </p:nvSpPr>
          <p:spPr bwMode="auto">
            <a:xfrm>
              <a:off x="456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40" name="Line 86"/>
            <p:cNvSpPr>
              <a:spLocks noChangeShapeType="1"/>
            </p:cNvSpPr>
            <p:nvPr/>
          </p:nvSpPr>
          <p:spPr bwMode="auto">
            <a:xfrm flipH="1">
              <a:off x="4224" y="230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41" name="Line 87"/>
            <p:cNvSpPr>
              <a:spLocks noChangeShapeType="1"/>
            </p:cNvSpPr>
            <p:nvPr/>
          </p:nvSpPr>
          <p:spPr bwMode="auto">
            <a:xfrm flipH="1" flipV="1">
              <a:off x="4128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42" name="Line 88"/>
            <p:cNvSpPr>
              <a:spLocks noChangeShapeType="1"/>
            </p:cNvSpPr>
            <p:nvPr/>
          </p:nvSpPr>
          <p:spPr bwMode="auto">
            <a:xfrm>
              <a:off x="4656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43" name="Line 89"/>
            <p:cNvSpPr>
              <a:spLocks noChangeShapeType="1"/>
            </p:cNvSpPr>
            <p:nvPr/>
          </p:nvSpPr>
          <p:spPr bwMode="auto">
            <a:xfrm flipV="1">
              <a:off x="4752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9898" name="Group 90"/>
          <p:cNvGrpSpPr>
            <a:grpSpLocks/>
          </p:cNvGrpSpPr>
          <p:nvPr/>
        </p:nvGrpSpPr>
        <p:grpSpPr bwMode="auto">
          <a:xfrm>
            <a:off x="1181100" y="5638800"/>
            <a:ext cx="1143000" cy="838200"/>
            <a:chOff x="4128" y="2112"/>
            <a:chExt cx="720" cy="528"/>
          </a:xfrm>
        </p:grpSpPr>
        <p:sp>
          <p:nvSpPr>
            <p:cNvPr id="3122" name="Oval 91"/>
            <p:cNvSpPr>
              <a:spLocks noChangeArrowheads="1"/>
            </p:cNvSpPr>
            <p:nvPr/>
          </p:nvSpPr>
          <p:spPr bwMode="auto">
            <a:xfrm>
              <a:off x="4272" y="2112"/>
              <a:ext cx="384" cy="33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23" name="Line 92"/>
            <p:cNvSpPr>
              <a:spLocks noChangeShapeType="1"/>
            </p:cNvSpPr>
            <p:nvPr/>
          </p:nvSpPr>
          <p:spPr bwMode="auto">
            <a:xfrm flipH="1">
              <a:off x="4320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24" name="Line 93"/>
            <p:cNvSpPr>
              <a:spLocks noChangeShapeType="1"/>
            </p:cNvSpPr>
            <p:nvPr/>
          </p:nvSpPr>
          <p:spPr bwMode="auto">
            <a:xfrm>
              <a:off x="4320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25" name="Oval 94"/>
            <p:cNvSpPr>
              <a:spLocks noChangeArrowheads="1"/>
            </p:cNvSpPr>
            <p:nvPr/>
          </p:nvSpPr>
          <p:spPr bwMode="auto">
            <a:xfrm>
              <a:off x="432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26" name="Line 95"/>
            <p:cNvSpPr>
              <a:spLocks noChangeShapeType="1"/>
            </p:cNvSpPr>
            <p:nvPr/>
          </p:nvSpPr>
          <p:spPr bwMode="auto">
            <a:xfrm>
              <a:off x="4512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27" name="Line 96"/>
            <p:cNvSpPr>
              <a:spLocks noChangeShapeType="1"/>
            </p:cNvSpPr>
            <p:nvPr/>
          </p:nvSpPr>
          <p:spPr bwMode="auto">
            <a:xfrm>
              <a:off x="460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28" name="Oval 97"/>
            <p:cNvSpPr>
              <a:spLocks noChangeArrowheads="1"/>
            </p:cNvSpPr>
            <p:nvPr/>
          </p:nvSpPr>
          <p:spPr bwMode="auto">
            <a:xfrm>
              <a:off x="456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29" name="Line 98"/>
            <p:cNvSpPr>
              <a:spLocks noChangeShapeType="1"/>
            </p:cNvSpPr>
            <p:nvPr/>
          </p:nvSpPr>
          <p:spPr bwMode="auto">
            <a:xfrm flipH="1">
              <a:off x="4224" y="230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30" name="Line 99"/>
            <p:cNvSpPr>
              <a:spLocks noChangeShapeType="1"/>
            </p:cNvSpPr>
            <p:nvPr/>
          </p:nvSpPr>
          <p:spPr bwMode="auto">
            <a:xfrm flipH="1" flipV="1">
              <a:off x="4128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31" name="Line 100"/>
            <p:cNvSpPr>
              <a:spLocks noChangeShapeType="1"/>
            </p:cNvSpPr>
            <p:nvPr/>
          </p:nvSpPr>
          <p:spPr bwMode="auto">
            <a:xfrm>
              <a:off x="4656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32" name="Line 101"/>
            <p:cNvSpPr>
              <a:spLocks noChangeShapeType="1"/>
            </p:cNvSpPr>
            <p:nvPr/>
          </p:nvSpPr>
          <p:spPr bwMode="auto">
            <a:xfrm flipV="1">
              <a:off x="4752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9910" name="Group 102"/>
          <p:cNvGrpSpPr>
            <a:grpSpLocks/>
          </p:cNvGrpSpPr>
          <p:nvPr/>
        </p:nvGrpSpPr>
        <p:grpSpPr bwMode="auto">
          <a:xfrm>
            <a:off x="6858000" y="5638800"/>
            <a:ext cx="1143000" cy="838200"/>
            <a:chOff x="4128" y="2112"/>
            <a:chExt cx="720" cy="528"/>
          </a:xfrm>
        </p:grpSpPr>
        <p:sp>
          <p:nvSpPr>
            <p:cNvPr id="3111" name="Oval 103"/>
            <p:cNvSpPr>
              <a:spLocks noChangeArrowheads="1"/>
            </p:cNvSpPr>
            <p:nvPr/>
          </p:nvSpPr>
          <p:spPr bwMode="auto">
            <a:xfrm>
              <a:off x="4272" y="2112"/>
              <a:ext cx="384" cy="33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12" name="Line 104"/>
            <p:cNvSpPr>
              <a:spLocks noChangeShapeType="1"/>
            </p:cNvSpPr>
            <p:nvPr/>
          </p:nvSpPr>
          <p:spPr bwMode="auto">
            <a:xfrm flipH="1">
              <a:off x="4320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13" name="Line 105"/>
            <p:cNvSpPr>
              <a:spLocks noChangeShapeType="1"/>
            </p:cNvSpPr>
            <p:nvPr/>
          </p:nvSpPr>
          <p:spPr bwMode="auto">
            <a:xfrm>
              <a:off x="4320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14" name="Oval 106"/>
            <p:cNvSpPr>
              <a:spLocks noChangeArrowheads="1"/>
            </p:cNvSpPr>
            <p:nvPr/>
          </p:nvSpPr>
          <p:spPr bwMode="auto">
            <a:xfrm>
              <a:off x="432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15" name="Line 107"/>
            <p:cNvSpPr>
              <a:spLocks noChangeShapeType="1"/>
            </p:cNvSpPr>
            <p:nvPr/>
          </p:nvSpPr>
          <p:spPr bwMode="auto">
            <a:xfrm>
              <a:off x="4512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16" name="Line 108"/>
            <p:cNvSpPr>
              <a:spLocks noChangeShapeType="1"/>
            </p:cNvSpPr>
            <p:nvPr/>
          </p:nvSpPr>
          <p:spPr bwMode="auto">
            <a:xfrm>
              <a:off x="460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17" name="Oval 109"/>
            <p:cNvSpPr>
              <a:spLocks noChangeArrowheads="1"/>
            </p:cNvSpPr>
            <p:nvPr/>
          </p:nvSpPr>
          <p:spPr bwMode="auto">
            <a:xfrm>
              <a:off x="456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18" name="Line 110"/>
            <p:cNvSpPr>
              <a:spLocks noChangeShapeType="1"/>
            </p:cNvSpPr>
            <p:nvPr/>
          </p:nvSpPr>
          <p:spPr bwMode="auto">
            <a:xfrm flipH="1">
              <a:off x="4224" y="230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19" name="Line 111"/>
            <p:cNvSpPr>
              <a:spLocks noChangeShapeType="1"/>
            </p:cNvSpPr>
            <p:nvPr/>
          </p:nvSpPr>
          <p:spPr bwMode="auto">
            <a:xfrm flipH="1" flipV="1">
              <a:off x="4128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20" name="Line 112"/>
            <p:cNvSpPr>
              <a:spLocks noChangeShapeType="1"/>
            </p:cNvSpPr>
            <p:nvPr/>
          </p:nvSpPr>
          <p:spPr bwMode="auto">
            <a:xfrm>
              <a:off x="4656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121" name="Line 113"/>
            <p:cNvSpPr>
              <a:spLocks noChangeShapeType="1"/>
            </p:cNvSpPr>
            <p:nvPr/>
          </p:nvSpPr>
          <p:spPr bwMode="auto">
            <a:xfrm flipV="1">
              <a:off x="4752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9922" name="Oval 114"/>
          <p:cNvSpPr>
            <a:spLocks noChangeArrowheads="1"/>
          </p:cNvSpPr>
          <p:nvPr/>
        </p:nvSpPr>
        <p:spPr bwMode="auto">
          <a:xfrm>
            <a:off x="5105400" y="6096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19923" name="Oval 115"/>
          <p:cNvSpPr>
            <a:spLocks noChangeArrowheads="1"/>
          </p:cNvSpPr>
          <p:nvPr/>
        </p:nvSpPr>
        <p:spPr bwMode="auto">
          <a:xfrm>
            <a:off x="2209800" y="6096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19924" name="Oval 116"/>
          <p:cNvSpPr>
            <a:spLocks noChangeArrowheads="1"/>
          </p:cNvSpPr>
          <p:nvPr/>
        </p:nvSpPr>
        <p:spPr bwMode="auto">
          <a:xfrm>
            <a:off x="7848600" y="31242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19925" name="Oval 117"/>
          <p:cNvSpPr>
            <a:spLocks noChangeArrowheads="1"/>
          </p:cNvSpPr>
          <p:nvPr/>
        </p:nvSpPr>
        <p:spPr bwMode="auto">
          <a:xfrm>
            <a:off x="7848600" y="31242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19926" name="Oval 118"/>
          <p:cNvSpPr>
            <a:spLocks noChangeArrowheads="1"/>
          </p:cNvSpPr>
          <p:nvPr/>
        </p:nvSpPr>
        <p:spPr bwMode="auto">
          <a:xfrm>
            <a:off x="7848600" y="31242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19927" name="Oval 119"/>
          <p:cNvSpPr>
            <a:spLocks noChangeArrowheads="1"/>
          </p:cNvSpPr>
          <p:nvPr/>
        </p:nvSpPr>
        <p:spPr bwMode="auto">
          <a:xfrm>
            <a:off x="7848600" y="31242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19928" name="Oval 120"/>
          <p:cNvSpPr>
            <a:spLocks noChangeArrowheads="1"/>
          </p:cNvSpPr>
          <p:nvPr/>
        </p:nvSpPr>
        <p:spPr bwMode="auto">
          <a:xfrm>
            <a:off x="7848600" y="31242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19929" name="Oval 121"/>
          <p:cNvSpPr>
            <a:spLocks noChangeArrowheads="1"/>
          </p:cNvSpPr>
          <p:nvPr/>
        </p:nvSpPr>
        <p:spPr bwMode="auto">
          <a:xfrm>
            <a:off x="7848600" y="31242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19930" name="Oval 122"/>
          <p:cNvSpPr>
            <a:spLocks noChangeArrowheads="1"/>
          </p:cNvSpPr>
          <p:nvPr/>
        </p:nvSpPr>
        <p:spPr bwMode="auto">
          <a:xfrm>
            <a:off x="7848600" y="31242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3107" name="Oval 123"/>
          <p:cNvSpPr>
            <a:spLocks noChangeArrowheads="1"/>
          </p:cNvSpPr>
          <p:nvPr/>
        </p:nvSpPr>
        <p:spPr bwMode="auto">
          <a:xfrm>
            <a:off x="838200" y="2590800"/>
            <a:ext cx="1752600" cy="1676400"/>
          </a:xfrm>
          <a:prstGeom prst="ellipse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2E2E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19932" name="Text Box 124"/>
          <p:cNvSpPr txBox="1">
            <a:spLocks noChangeArrowheads="1"/>
          </p:cNvSpPr>
          <p:nvPr/>
        </p:nvSpPr>
        <p:spPr bwMode="auto">
          <a:xfrm>
            <a:off x="3238500" y="36513"/>
            <a:ext cx="2630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</a:rPr>
              <a:t>Animation 7.1</a:t>
            </a:r>
            <a:r>
              <a:rPr lang="en-US" altLang="en-US" sz="36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9933" name="Freeform 125">
            <a:hlinkClick r:id="" action="ppaction://hlinkshowjump?jump=nextslide">
              <a:snd r:embed="rId3" name="click.wav"/>
            </a:hlinkClick>
          </p:cNvPr>
          <p:cNvSpPr>
            <a:spLocks/>
          </p:cNvSpPr>
          <p:nvPr/>
        </p:nvSpPr>
        <p:spPr bwMode="auto">
          <a:xfrm>
            <a:off x="5743575" y="193675"/>
            <a:ext cx="358775" cy="396875"/>
          </a:xfrm>
          <a:custGeom>
            <a:avLst/>
            <a:gdLst>
              <a:gd name="T0" fmla="*/ 0 w 226"/>
              <a:gd name="T1" fmla="*/ 0 h 250"/>
              <a:gd name="T2" fmla="*/ 0 w 226"/>
              <a:gd name="T3" fmla="*/ 396875 h 250"/>
              <a:gd name="T4" fmla="*/ 358775 w 226"/>
              <a:gd name="T5" fmla="*/ 168275 h 250"/>
              <a:gd name="T6" fmla="*/ 0 w 226"/>
              <a:gd name="T7" fmla="*/ 0 h 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250">
                <a:moveTo>
                  <a:pt x="0" y="0"/>
                </a:moveTo>
                <a:lnTo>
                  <a:pt x="0" y="250"/>
                </a:lnTo>
                <a:lnTo>
                  <a:pt x="226" y="10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4" dir="b"/>
          </a:scene3d>
          <a:sp3d extrusionH="36500" prstMaterial="legacyMatte">
            <a:bevelT w="13500" h="13500" prst="angle"/>
            <a:bevelB w="13500" h="13500" prst="angle"/>
            <a:extrusionClr>
              <a:srgbClr val="00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19934" name="Freeform 126">
            <a:hlinkClick r:id="rId4" action="ppaction://hlinksldjump">
              <a:snd r:embed="rId3" name="click.wav"/>
            </a:hlinkClick>
          </p:cNvPr>
          <p:cNvSpPr>
            <a:spLocks/>
          </p:cNvSpPr>
          <p:nvPr/>
        </p:nvSpPr>
        <p:spPr bwMode="auto">
          <a:xfrm rot="10800000">
            <a:off x="2927350" y="180975"/>
            <a:ext cx="358775" cy="396875"/>
          </a:xfrm>
          <a:custGeom>
            <a:avLst/>
            <a:gdLst>
              <a:gd name="T0" fmla="*/ 0 w 226"/>
              <a:gd name="T1" fmla="*/ 0 h 250"/>
              <a:gd name="T2" fmla="*/ 0 w 226"/>
              <a:gd name="T3" fmla="*/ 396875 h 250"/>
              <a:gd name="T4" fmla="*/ 358775 w 226"/>
              <a:gd name="T5" fmla="*/ 168275 h 250"/>
              <a:gd name="T6" fmla="*/ 0 w 226"/>
              <a:gd name="T7" fmla="*/ 0 h 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250">
                <a:moveTo>
                  <a:pt x="0" y="0"/>
                </a:moveTo>
                <a:lnTo>
                  <a:pt x="0" y="250"/>
                </a:lnTo>
                <a:lnTo>
                  <a:pt x="226" y="10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36500" prstMaterial="legacyMatte">
            <a:bevelT w="13500" h="13500" prst="angle"/>
            <a:bevelB w="13500" h="13500" prst="angle"/>
            <a:extrusionClr>
              <a:srgbClr val="00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13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6 L 0.00417 0.0611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0.00174 -0.74675 L -0.6184 -0.74675 L -0.61666 5.55556E-6 L -3.33333E-6 5.55556E-6 Z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4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2963E-6 L 0.00174 -0.36228 L -0.61823 -0.36228 L -0.61666 0.38217 L -0.0033 0.38448 L -1.94444E-6 -6.2963E-6 Z " pathEditMode="relative" ptsTypes="AAAAAA">
                                      <p:cBhvr>
                                        <p:cTn id="20" dur="5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2.22222E-6 L 0.00086 -0.36667 L -0.6158 -0.37107 L -0.6158 0.04444 " pathEditMode="relative" ptsTypes="AAAA">
                                      <p:cBhvr>
                                        <p:cTn id="22" dur="2500" fill="hold"/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61996 1.85185E-6 L -0.61666 0.74444 L -0.00156 0.74884 L -1.94444E-6 1.85185E-6 Z " pathEditMode="relative" ptsTypes="AAAAA">
                                      <p:cBhvr>
                                        <p:cTn id="29" dur="5000" fill="hold"/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62674 -0.0044 L -0.625 0.41574 " pathEditMode="relative" ptsTypes="AAA">
                                      <p:cBhvr>
                                        <p:cTn id="33" dur="1900" fill="hold"/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30833 -1.48148E-6 L -0.3066 0.74236 L 0.31163 0.74236 L 0.31163 -0.0044 L -3.33333E-6 -1.48148E-6 Z " pathEditMode="relative" ptsTypes="AAAAAA">
                                      <p:cBhvr>
                                        <p:cTn id="38" dur="5000" fill="hold"/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1.11111E-6 L -0.31754 -0.00231 L -0.31754 0.42222 " pathEditMode="relative" ptsTypes="AAA">
                                      <p:cBhvr>
                                        <p:cTn id="42" dur="1300" fill="hold"/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9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5 L 0.00157 0.73889 L 0.61997 0.73889 L 0.61823 -0.00787 L -3.33333E-6 -0.00995 Z " pathEditMode="relative" rAng="0" ptsTypes="AAAAA">
                                      <p:cBhvr>
                                        <p:cTn id="47" dur="5000" fill="hold"/>
                                        <p:tgtEl>
                                          <p:spTgt spid="119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3743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1.11111E-6 L 0.00104 0.43333 " pathEditMode="relative" ptsTypes="AA">
                                      <p:cBhvr>
                                        <p:cTn id="51" dur="800" fill="hold"/>
                                        <p:tgtEl>
                                          <p:spTgt spid="119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"/>
                                        <p:tgtEl>
                                          <p:spTgt spid="119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2963E-6 L -0.00156 0.38217 L 0.61841 0.37985 L 0.61841 -0.36228 L -0.00156 -0.35996 L 8.05556E-6 -6.2963E-6 Z " pathEditMode="relative" ptsTypes="AAAAAA">
                                      <p:cBhvr>
                                        <p:cTn id="56" dur="5000" fill="hold"/>
                                        <p:tgtEl>
                                          <p:spTgt spid="119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7.40741E-7 L 0.61492 7.40741E-7 L 0.61996 -0.74236 L 0.00329 -0.74236 L -6.11111E-6 7.40741E-7 Z " pathEditMode="relative" ptsTypes="AAAAA">
                                      <p:cBhvr>
                                        <p:cTn id="58" dur="5000" fill="hold"/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6 L 0.30989 -0.00208 L 0.30989 -0.74652 L -0.31007 -0.74212 L -0.31181 0.00232 L 5.55556E-7 7.40741E-6 Z " pathEditMode="relative" ptsTypes="AAAAAA">
                                      <p:cBhvr>
                                        <p:cTn id="60" dur="5000" fill="hold"/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086 2.22222E-6 L 0.00086 -0.36667 L -0.6158 -0.37107 L -0.6158 0.04444 " pathEditMode="relative" ptsTypes="AAAA">
                                      <p:cBhvr>
                                        <p:cTn id="62" dur="2500" fill="hold"/>
                                        <p:tgtEl>
                                          <p:spTgt spid="119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/>
                                        <p:tgtEl>
                                          <p:spTgt spid="119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086 2.22222E-6 L 0.00086 -0.36667 L -0.6158 -0.37107 L -0.6158 0.04444 " pathEditMode="relative" ptsTypes="AAAA">
                                      <p:cBhvr>
                                        <p:cTn id="69" dur="2500" fill="hold"/>
                                        <p:tgtEl>
                                          <p:spTgt spid="119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400"/>
                                        <p:tgtEl>
                                          <p:spTgt spid="119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086 2.22222E-6 L 0.00086 -0.36667 L -0.6158 -0.37107 L -0.6158 0.04444 " pathEditMode="relative" ptsTypes="AAAA">
                                      <p:cBhvr>
                                        <p:cTn id="76" dur="2600" fill="hold"/>
                                        <p:tgtEl>
                                          <p:spTgt spid="119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9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086 2.22222E-6 L 0.00086 -0.36667 L -0.6158 -0.37107 L -0.6158 0.04444 " pathEditMode="relative" ptsTypes="AAAA">
                                      <p:cBhvr>
                                        <p:cTn id="83" dur="2600" fill="hold"/>
                                        <p:tgtEl>
                                          <p:spTgt spid="119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9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8.33333E-7 2.59259E-6 L 0.00173 -0.37269 L -0.61858 -0.37269 " pathEditMode="relative" ptsTypes="AAA">
                                      <p:cBhvr>
                                        <p:cTn id="90" dur="1800" fill="hold"/>
                                        <p:tgtEl>
                                          <p:spTgt spid="119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8.33333E-7 2.59259E-6 L -8.33333E-7 -0.37269 L -0.3 -0.37269 " pathEditMode="relative" ptsTypes="AAA">
                                      <p:cBhvr>
                                        <p:cTn id="96" dur="1300" fill="hold"/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8.33333E-7 2.59259E-6 L 0.00173 -0.37524 " pathEditMode="relative" ptsTypes="AA">
                                      <p:cBhvr>
                                        <p:cTn id="102" dur="700" fill="hold"/>
                                        <p:tgtEl>
                                          <p:spTgt spid="119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4" presetClass="path" presetSubtype="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0.00417 0.06111 L 0.00417 0.00556 " pathEditMode="relative" rAng="0" ptsTypes="AA">
                                      <p:cBhvr>
                                        <p:cTn id="108" dur="4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1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nimBg="1"/>
      <p:bldP spid="119811" grpId="1" animBg="1"/>
      <p:bldP spid="119811" grpId="2" animBg="1"/>
      <p:bldP spid="119823" grpId="0" animBg="1"/>
      <p:bldP spid="119836" grpId="0" animBg="1"/>
      <p:bldP spid="119836" grpId="1" animBg="1"/>
      <p:bldP spid="119836" grpId="2" animBg="1"/>
      <p:bldP spid="119837" grpId="0" animBg="1"/>
      <p:bldP spid="119837" grpId="1" animBg="1"/>
      <p:bldP spid="119837" grpId="2" animBg="1"/>
      <p:bldP spid="119922" grpId="0" animBg="1"/>
      <p:bldP spid="119922" grpId="1" animBg="1"/>
      <p:bldP spid="119922" grpId="2" animBg="1"/>
      <p:bldP spid="119922" grpId="3" animBg="1"/>
      <p:bldP spid="119923" grpId="0" animBg="1"/>
      <p:bldP spid="119923" grpId="1" animBg="1"/>
      <p:bldP spid="119923" grpId="2" animBg="1"/>
      <p:bldP spid="119924" grpId="0" animBg="1"/>
      <p:bldP spid="119924" grpId="1" animBg="1"/>
      <p:bldP spid="119924" grpId="2" animBg="1"/>
      <p:bldP spid="119925" grpId="0" animBg="1"/>
      <p:bldP spid="119925" grpId="1" animBg="1"/>
      <p:bldP spid="119925" grpId="2" animBg="1"/>
      <p:bldP spid="119926" grpId="0" animBg="1"/>
      <p:bldP spid="119926" grpId="1" animBg="1"/>
      <p:bldP spid="119926" grpId="2" animBg="1"/>
      <p:bldP spid="119927" grpId="0" animBg="1"/>
      <p:bldP spid="119927" grpId="1" animBg="1"/>
      <p:bldP spid="119927" grpId="2" animBg="1"/>
      <p:bldP spid="119928" grpId="0" animBg="1"/>
      <p:bldP spid="119928" grpId="1" animBg="1"/>
      <p:bldP spid="119928" grpId="2" animBg="1"/>
      <p:bldP spid="119929" grpId="0" animBg="1"/>
      <p:bldP spid="119929" grpId="1" animBg="1"/>
      <p:bldP spid="119929" grpId="2" animBg="1"/>
      <p:bldP spid="119930" grpId="0" animBg="1"/>
      <p:bldP spid="119930" grpId="1" animBg="1"/>
      <p:bldP spid="119930" grpId="2" animBg="1"/>
      <p:bldP spid="119932" grpId="0"/>
      <p:bldP spid="119932" grpId="1"/>
      <p:bldP spid="119933" grpId="0" animBg="1"/>
      <p:bldP spid="119933" grpId="1" animBg="1"/>
      <p:bldP spid="119934" grpId="0" animBg="1"/>
      <p:bldP spid="11993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6400800" y="914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21859" name="Oval 3"/>
          <p:cNvSpPr>
            <a:spLocks noChangeArrowheads="1"/>
          </p:cNvSpPr>
          <p:nvPr/>
        </p:nvSpPr>
        <p:spPr bwMode="auto">
          <a:xfrm>
            <a:off x="5562600" y="4572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round/>
            <a:headEnd/>
            <a:tailEnd/>
          </a:ln>
          <a:effectLst/>
          <a:scene3d>
            <a:camera prst="legacyObliqueTopRight">
              <a:rot lat="20399998" lon="4800000" rev="0"/>
            </a:camera>
            <a:lightRig rig="legacyFlat3" dir="b"/>
          </a:scene3d>
          <a:sp3d extrusionH="7985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752600" y="38100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752600" y="9144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7391400" y="914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1752600" y="914400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752600" y="6019800"/>
            <a:ext cx="563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7391400" y="5181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6248400" y="1676400"/>
            <a:ext cx="2209800" cy="304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6248400" y="4876800"/>
            <a:ext cx="2209800" cy="3048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6248400" y="1828800"/>
            <a:ext cx="0" cy="3200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8458200" y="1828800"/>
            <a:ext cx="0" cy="3200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6934200" y="1371600"/>
            <a:ext cx="838200" cy="457200"/>
          </a:xfrm>
          <a:prstGeom prst="ellipse">
            <a:avLst/>
          </a:prstGeom>
          <a:solidFill>
            <a:srgbClr val="FFCC00"/>
          </a:solidFill>
          <a:ln w="9525">
            <a:round/>
            <a:headEnd/>
            <a:tailEnd/>
          </a:ln>
          <a:effectLst/>
          <a:scene3d>
            <a:camera prst="legacyPerspectiveFront">
              <a:rot lat="16800000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838200" y="1447800"/>
            <a:ext cx="1752600" cy="1676400"/>
          </a:xfrm>
          <a:prstGeom prst="ellipse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2E2E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21872" name="Oval 16"/>
          <p:cNvSpPr>
            <a:spLocks noChangeArrowheads="1"/>
          </p:cNvSpPr>
          <p:nvPr/>
        </p:nvSpPr>
        <p:spPr bwMode="auto">
          <a:xfrm>
            <a:off x="-152400" y="685800"/>
            <a:ext cx="3886200" cy="3581400"/>
          </a:xfrm>
          <a:prstGeom prst="ellipse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100000">
                <a:srgbClr val="FFFFB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21873" name="Oval 17"/>
          <p:cNvSpPr>
            <a:spLocks noChangeArrowheads="1"/>
          </p:cNvSpPr>
          <p:nvPr/>
        </p:nvSpPr>
        <p:spPr bwMode="auto">
          <a:xfrm>
            <a:off x="7924800" y="6096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grpSp>
        <p:nvGrpSpPr>
          <p:cNvPr id="121874" name="Group 18"/>
          <p:cNvGrpSpPr>
            <a:grpSpLocks/>
          </p:cNvGrpSpPr>
          <p:nvPr/>
        </p:nvGrpSpPr>
        <p:grpSpPr bwMode="auto">
          <a:xfrm>
            <a:off x="6858000" y="533400"/>
            <a:ext cx="1143000" cy="838200"/>
            <a:chOff x="4128" y="2112"/>
            <a:chExt cx="720" cy="528"/>
          </a:xfrm>
        </p:grpSpPr>
        <p:sp>
          <p:nvSpPr>
            <p:cNvPr id="4161" name="Oval 19"/>
            <p:cNvSpPr>
              <a:spLocks noChangeArrowheads="1"/>
            </p:cNvSpPr>
            <p:nvPr/>
          </p:nvSpPr>
          <p:spPr bwMode="auto">
            <a:xfrm>
              <a:off x="4272" y="2112"/>
              <a:ext cx="384" cy="33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62" name="Line 20"/>
            <p:cNvSpPr>
              <a:spLocks noChangeShapeType="1"/>
            </p:cNvSpPr>
            <p:nvPr/>
          </p:nvSpPr>
          <p:spPr bwMode="auto">
            <a:xfrm flipH="1">
              <a:off x="4320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63" name="Line 21"/>
            <p:cNvSpPr>
              <a:spLocks noChangeShapeType="1"/>
            </p:cNvSpPr>
            <p:nvPr/>
          </p:nvSpPr>
          <p:spPr bwMode="auto">
            <a:xfrm>
              <a:off x="4320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64" name="Oval 22"/>
            <p:cNvSpPr>
              <a:spLocks noChangeArrowheads="1"/>
            </p:cNvSpPr>
            <p:nvPr/>
          </p:nvSpPr>
          <p:spPr bwMode="auto">
            <a:xfrm>
              <a:off x="432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65" name="Line 23"/>
            <p:cNvSpPr>
              <a:spLocks noChangeShapeType="1"/>
            </p:cNvSpPr>
            <p:nvPr/>
          </p:nvSpPr>
          <p:spPr bwMode="auto">
            <a:xfrm>
              <a:off x="4512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66" name="Line 24"/>
            <p:cNvSpPr>
              <a:spLocks noChangeShapeType="1"/>
            </p:cNvSpPr>
            <p:nvPr/>
          </p:nvSpPr>
          <p:spPr bwMode="auto">
            <a:xfrm>
              <a:off x="460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67" name="Oval 25"/>
            <p:cNvSpPr>
              <a:spLocks noChangeArrowheads="1"/>
            </p:cNvSpPr>
            <p:nvPr/>
          </p:nvSpPr>
          <p:spPr bwMode="auto">
            <a:xfrm>
              <a:off x="456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68" name="Line 26"/>
            <p:cNvSpPr>
              <a:spLocks noChangeShapeType="1"/>
            </p:cNvSpPr>
            <p:nvPr/>
          </p:nvSpPr>
          <p:spPr bwMode="auto">
            <a:xfrm flipH="1">
              <a:off x="4224" y="230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69" name="Line 27"/>
            <p:cNvSpPr>
              <a:spLocks noChangeShapeType="1"/>
            </p:cNvSpPr>
            <p:nvPr/>
          </p:nvSpPr>
          <p:spPr bwMode="auto">
            <a:xfrm flipH="1" flipV="1">
              <a:off x="4128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70" name="Line 28"/>
            <p:cNvSpPr>
              <a:spLocks noChangeShapeType="1"/>
            </p:cNvSpPr>
            <p:nvPr/>
          </p:nvSpPr>
          <p:spPr bwMode="auto">
            <a:xfrm>
              <a:off x="4656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71" name="Line 29"/>
            <p:cNvSpPr>
              <a:spLocks noChangeShapeType="1"/>
            </p:cNvSpPr>
            <p:nvPr/>
          </p:nvSpPr>
          <p:spPr bwMode="auto">
            <a:xfrm flipV="1">
              <a:off x="4752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1886" name="Group 30"/>
          <p:cNvGrpSpPr>
            <a:grpSpLocks/>
          </p:cNvGrpSpPr>
          <p:nvPr/>
        </p:nvGrpSpPr>
        <p:grpSpPr bwMode="auto">
          <a:xfrm>
            <a:off x="1219200" y="609600"/>
            <a:ext cx="1143000" cy="838200"/>
            <a:chOff x="4128" y="2112"/>
            <a:chExt cx="720" cy="528"/>
          </a:xfrm>
        </p:grpSpPr>
        <p:sp>
          <p:nvSpPr>
            <p:cNvPr id="4150" name="Oval 31"/>
            <p:cNvSpPr>
              <a:spLocks noChangeArrowheads="1"/>
            </p:cNvSpPr>
            <p:nvPr/>
          </p:nvSpPr>
          <p:spPr bwMode="auto">
            <a:xfrm>
              <a:off x="4272" y="2112"/>
              <a:ext cx="384" cy="33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51" name="Line 32"/>
            <p:cNvSpPr>
              <a:spLocks noChangeShapeType="1"/>
            </p:cNvSpPr>
            <p:nvPr/>
          </p:nvSpPr>
          <p:spPr bwMode="auto">
            <a:xfrm flipH="1">
              <a:off x="4320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52" name="Line 33"/>
            <p:cNvSpPr>
              <a:spLocks noChangeShapeType="1"/>
            </p:cNvSpPr>
            <p:nvPr/>
          </p:nvSpPr>
          <p:spPr bwMode="auto">
            <a:xfrm>
              <a:off x="4320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53" name="Oval 34"/>
            <p:cNvSpPr>
              <a:spLocks noChangeArrowheads="1"/>
            </p:cNvSpPr>
            <p:nvPr/>
          </p:nvSpPr>
          <p:spPr bwMode="auto">
            <a:xfrm>
              <a:off x="432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54" name="Line 35"/>
            <p:cNvSpPr>
              <a:spLocks noChangeShapeType="1"/>
            </p:cNvSpPr>
            <p:nvPr/>
          </p:nvSpPr>
          <p:spPr bwMode="auto">
            <a:xfrm>
              <a:off x="4512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55" name="Line 36"/>
            <p:cNvSpPr>
              <a:spLocks noChangeShapeType="1"/>
            </p:cNvSpPr>
            <p:nvPr/>
          </p:nvSpPr>
          <p:spPr bwMode="auto">
            <a:xfrm>
              <a:off x="460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56" name="Oval 37"/>
            <p:cNvSpPr>
              <a:spLocks noChangeArrowheads="1"/>
            </p:cNvSpPr>
            <p:nvPr/>
          </p:nvSpPr>
          <p:spPr bwMode="auto">
            <a:xfrm>
              <a:off x="456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57" name="Line 38"/>
            <p:cNvSpPr>
              <a:spLocks noChangeShapeType="1"/>
            </p:cNvSpPr>
            <p:nvPr/>
          </p:nvSpPr>
          <p:spPr bwMode="auto">
            <a:xfrm flipH="1">
              <a:off x="4224" y="230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58" name="Line 39"/>
            <p:cNvSpPr>
              <a:spLocks noChangeShapeType="1"/>
            </p:cNvSpPr>
            <p:nvPr/>
          </p:nvSpPr>
          <p:spPr bwMode="auto">
            <a:xfrm flipH="1" flipV="1">
              <a:off x="4128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59" name="Line 40"/>
            <p:cNvSpPr>
              <a:spLocks noChangeShapeType="1"/>
            </p:cNvSpPr>
            <p:nvPr/>
          </p:nvSpPr>
          <p:spPr bwMode="auto">
            <a:xfrm>
              <a:off x="4656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60" name="Line 41"/>
            <p:cNvSpPr>
              <a:spLocks noChangeShapeType="1"/>
            </p:cNvSpPr>
            <p:nvPr/>
          </p:nvSpPr>
          <p:spPr bwMode="auto">
            <a:xfrm flipV="1">
              <a:off x="4752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1898" name="Group 42"/>
          <p:cNvGrpSpPr>
            <a:grpSpLocks/>
          </p:cNvGrpSpPr>
          <p:nvPr/>
        </p:nvGrpSpPr>
        <p:grpSpPr bwMode="auto">
          <a:xfrm>
            <a:off x="1181100" y="5638800"/>
            <a:ext cx="1143000" cy="838200"/>
            <a:chOff x="4128" y="2112"/>
            <a:chExt cx="720" cy="528"/>
          </a:xfrm>
        </p:grpSpPr>
        <p:sp>
          <p:nvSpPr>
            <p:cNvPr id="4139" name="Oval 43"/>
            <p:cNvSpPr>
              <a:spLocks noChangeArrowheads="1"/>
            </p:cNvSpPr>
            <p:nvPr/>
          </p:nvSpPr>
          <p:spPr bwMode="auto">
            <a:xfrm>
              <a:off x="4272" y="2112"/>
              <a:ext cx="384" cy="33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 flipH="1">
              <a:off x="4320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41" name="Line 45"/>
            <p:cNvSpPr>
              <a:spLocks noChangeShapeType="1"/>
            </p:cNvSpPr>
            <p:nvPr/>
          </p:nvSpPr>
          <p:spPr bwMode="auto">
            <a:xfrm>
              <a:off x="4320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auto">
            <a:xfrm>
              <a:off x="432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>
              <a:off x="4512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>
              <a:off x="460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auto">
            <a:xfrm>
              <a:off x="456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 flipH="1">
              <a:off x="4224" y="230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47" name="Line 51"/>
            <p:cNvSpPr>
              <a:spLocks noChangeShapeType="1"/>
            </p:cNvSpPr>
            <p:nvPr/>
          </p:nvSpPr>
          <p:spPr bwMode="auto">
            <a:xfrm flipH="1" flipV="1">
              <a:off x="4128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>
              <a:off x="4656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 flipV="1">
              <a:off x="4752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1910" name="Group 54"/>
          <p:cNvGrpSpPr>
            <a:grpSpLocks/>
          </p:cNvGrpSpPr>
          <p:nvPr/>
        </p:nvGrpSpPr>
        <p:grpSpPr bwMode="auto">
          <a:xfrm>
            <a:off x="6858000" y="5638800"/>
            <a:ext cx="1143000" cy="838200"/>
            <a:chOff x="4128" y="2112"/>
            <a:chExt cx="720" cy="528"/>
          </a:xfrm>
        </p:grpSpPr>
        <p:sp>
          <p:nvSpPr>
            <p:cNvPr id="4128" name="Oval 55"/>
            <p:cNvSpPr>
              <a:spLocks noChangeArrowheads="1"/>
            </p:cNvSpPr>
            <p:nvPr/>
          </p:nvSpPr>
          <p:spPr bwMode="auto">
            <a:xfrm>
              <a:off x="4272" y="2112"/>
              <a:ext cx="384" cy="33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29" name="Line 56"/>
            <p:cNvSpPr>
              <a:spLocks noChangeShapeType="1"/>
            </p:cNvSpPr>
            <p:nvPr/>
          </p:nvSpPr>
          <p:spPr bwMode="auto">
            <a:xfrm flipH="1">
              <a:off x="4320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30" name="Line 57"/>
            <p:cNvSpPr>
              <a:spLocks noChangeShapeType="1"/>
            </p:cNvSpPr>
            <p:nvPr/>
          </p:nvSpPr>
          <p:spPr bwMode="auto">
            <a:xfrm>
              <a:off x="4320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31" name="Oval 58"/>
            <p:cNvSpPr>
              <a:spLocks noChangeArrowheads="1"/>
            </p:cNvSpPr>
            <p:nvPr/>
          </p:nvSpPr>
          <p:spPr bwMode="auto">
            <a:xfrm>
              <a:off x="432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32" name="Line 59"/>
            <p:cNvSpPr>
              <a:spLocks noChangeShapeType="1"/>
            </p:cNvSpPr>
            <p:nvPr/>
          </p:nvSpPr>
          <p:spPr bwMode="auto">
            <a:xfrm>
              <a:off x="4512" y="244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33" name="Line 60"/>
            <p:cNvSpPr>
              <a:spLocks noChangeShapeType="1"/>
            </p:cNvSpPr>
            <p:nvPr/>
          </p:nvSpPr>
          <p:spPr bwMode="auto">
            <a:xfrm>
              <a:off x="460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34" name="Oval 61"/>
            <p:cNvSpPr>
              <a:spLocks noChangeArrowheads="1"/>
            </p:cNvSpPr>
            <p:nvPr/>
          </p:nvSpPr>
          <p:spPr bwMode="auto">
            <a:xfrm>
              <a:off x="4560" y="2592"/>
              <a:ext cx="96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35" name="Line 62"/>
            <p:cNvSpPr>
              <a:spLocks noChangeShapeType="1"/>
            </p:cNvSpPr>
            <p:nvPr/>
          </p:nvSpPr>
          <p:spPr bwMode="auto">
            <a:xfrm flipH="1">
              <a:off x="4224" y="230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36" name="Line 63"/>
            <p:cNvSpPr>
              <a:spLocks noChangeShapeType="1"/>
            </p:cNvSpPr>
            <p:nvPr/>
          </p:nvSpPr>
          <p:spPr bwMode="auto">
            <a:xfrm flipH="1" flipV="1">
              <a:off x="4128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37" name="Line 64"/>
            <p:cNvSpPr>
              <a:spLocks noChangeShapeType="1"/>
            </p:cNvSpPr>
            <p:nvPr/>
          </p:nvSpPr>
          <p:spPr bwMode="auto">
            <a:xfrm>
              <a:off x="4656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138" name="Line 65"/>
            <p:cNvSpPr>
              <a:spLocks noChangeShapeType="1"/>
            </p:cNvSpPr>
            <p:nvPr/>
          </p:nvSpPr>
          <p:spPr bwMode="auto">
            <a:xfrm flipV="1">
              <a:off x="4752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1922" name="Oval 66"/>
          <p:cNvSpPr>
            <a:spLocks noChangeArrowheads="1"/>
          </p:cNvSpPr>
          <p:nvPr/>
        </p:nvSpPr>
        <p:spPr bwMode="auto">
          <a:xfrm>
            <a:off x="2209800" y="6096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21923" name="Oval 67"/>
          <p:cNvSpPr>
            <a:spLocks noChangeArrowheads="1"/>
          </p:cNvSpPr>
          <p:nvPr/>
        </p:nvSpPr>
        <p:spPr bwMode="auto">
          <a:xfrm>
            <a:off x="7924800" y="31242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21924" name="Oval 68"/>
          <p:cNvSpPr>
            <a:spLocks noChangeArrowheads="1"/>
          </p:cNvSpPr>
          <p:nvPr/>
        </p:nvSpPr>
        <p:spPr bwMode="auto">
          <a:xfrm>
            <a:off x="7924800" y="31242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21925" name="Oval 69"/>
          <p:cNvSpPr>
            <a:spLocks noChangeArrowheads="1"/>
          </p:cNvSpPr>
          <p:nvPr/>
        </p:nvSpPr>
        <p:spPr bwMode="auto">
          <a:xfrm>
            <a:off x="7924800" y="31242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21926" name="Oval 70"/>
          <p:cNvSpPr>
            <a:spLocks noChangeArrowheads="1"/>
          </p:cNvSpPr>
          <p:nvPr/>
        </p:nvSpPr>
        <p:spPr bwMode="auto">
          <a:xfrm>
            <a:off x="7924800" y="3124200"/>
            <a:ext cx="381000" cy="304800"/>
          </a:xfrm>
          <a:prstGeom prst="ellipse">
            <a:avLst/>
          </a:prstGeom>
          <a:gradFill rotWithShape="1">
            <a:gsLst>
              <a:gs pos="0">
                <a:srgbClr val="EBD6CC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4123" name="Oval 71"/>
          <p:cNvSpPr>
            <a:spLocks noChangeArrowheads="1"/>
          </p:cNvSpPr>
          <p:nvPr/>
        </p:nvSpPr>
        <p:spPr bwMode="auto">
          <a:xfrm>
            <a:off x="838200" y="3886200"/>
            <a:ext cx="1752600" cy="1676400"/>
          </a:xfrm>
          <a:prstGeom prst="ellipse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2E2E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21928" name="Oval 72"/>
          <p:cNvSpPr>
            <a:spLocks noChangeArrowheads="1"/>
          </p:cNvSpPr>
          <p:nvPr/>
        </p:nvSpPr>
        <p:spPr bwMode="auto">
          <a:xfrm>
            <a:off x="-152400" y="2971800"/>
            <a:ext cx="3886200" cy="3581400"/>
          </a:xfrm>
          <a:prstGeom prst="ellipse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100000">
                <a:srgbClr val="FFFFB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21929" name="Text Box 73"/>
          <p:cNvSpPr txBox="1">
            <a:spLocks noChangeArrowheads="1"/>
          </p:cNvSpPr>
          <p:nvPr/>
        </p:nvSpPr>
        <p:spPr bwMode="auto">
          <a:xfrm>
            <a:off x="3238500" y="36513"/>
            <a:ext cx="2630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</a:rPr>
              <a:t>Animation 7.2</a:t>
            </a:r>
            <a:r>
              <a:rPr lang="en-US" altLang="en-US" sz="36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1930" name="Freeform 74">
            <a:hlinkClick r:id="" action="ppaction://hlinkshowjump?jump=nextslide">
              <a:snd r:embed="rId3" name="click.wav"/>
            </a:hlinkClick>
          </p:cNvPr>
          <p:cNvSpPr>
            <a:spLocks/>
          </p:cNvSpPr>
          <p:nvPr/>
        </p:nvSpPr>
        <p:spPr bwMode="auto">
          <a:xfrm>
            <a:off x="5743575" y="193675"/>
            <a:ext cx="358775" cy="396875"/>
          </a:xfrm>
          <a:custGeom>
            <a:avLst/>
            <a:gdLst>
              <a:gd name="T0" fmla="*/ 0 w 226"/>
              <a:gd name="T1" fmla="*/ 0 h 250"/>
              <a:gd name="T2" fmla="*/ 0 w 226"/>
              <a:gd name="T3" fmla="*/ 396875 h 250"/>
              <a:gd name="T4" fmla="*/ 358775 w 226"/>
              <a:gd name="T5" fmla="*/ 168275 h 250"/>
              <a:gd name="T6" fmla="*/ 0 w 226"/>
              <a:gd name="T7" fmla="*/ 0 h 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250">
                <a:moveTo>
                  <a:pt x="0" y="0"/>
                </a:moveTo>
                <a:lnTo>
                  <a:pt x="0" y="250"/>
                </a:lnTo>
                <a:lnTo>
                  <a:pt x="226" y="10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4" dir="b"/>
          </a:scene3d>
          <a:sp3d extrusionH="36500" prstMaterial="legacyMatte">
            <a:bevelT w="13500" h="13500" prst="angle"/>
            <a:bevelB w="13500" h="13500" prst="angle"/>
            <a:extrusionClr>
              <a:srgbClr val="00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21931" name="Freeform 75">
            <a:hlinkClick r:id="rId4" action="ppaction://hlinksldjump">
              <a:snd r:embed="rId3" name="click.wav"/>
            </a:hlinkClick>
          </p:cNvPr>
          <p:cNvSpPr>
            <a:spLocks/>
          </p:cNvSpPr>
          <p:nvPr/>
        </p:nvSpPr>
        <p:spPr bwMode="auto">
          <a:xfrm rot="10800000">
            <a:off x="2927350" y="180975"/>
            <a:ext cx="358775" cy="396875"/>
          </a:xfrm>
          <a:custGeom>
            <a:avLst/>
            <a:gdLst>
              <a:gd name="T0" fmla="*/ 0 w 226"/>
              <a:gd name="T1" fmla="*/ 0 h 250"/>
              <a:gd name="T2" fmla="*/ 0 w 226"/>
              <a:gd name="T3" fmla="*/ 396875 h 250"/>
              <a:gd name="T4" fmla="*/ 358775 w 226"/>
              <a:gd name="T5" fmla="*/ 168275 h 250"/>
              <a:gd name="T6" fmla="*/ 0 w 226"/>
              <a:gd name="T7" fmla="*/ 0 h 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250">
                <a:moveTo>
                  <a:pt x="0" y="0"/>
                </a:moveTo>
                <a:lnTo>
                  <a:pt x="0" y="250"/>
                </a:lnTo>
                <a:lnTo>
                  <a:pt x="226" y="10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36500" prstMaterial="legacyMatte">
            <a:bevelT w="13500" h="13500" prst="angle"/>
            <a:bevelB w="13500" h="13500" prst="angle"/>
            <a:extrusionClr>
              <a:srgbClr val="00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68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6 L 0.00417 0.0611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0.00174 -0.74675 L -0.6184 -0.74675 L -0.61666 5.55556E-6 L -3.33333E-6 5.55556E-6 Z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121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4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4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61996 1.85185E-6 L -0.61666 0.74444 L -0.00156 0.74884 L -1.94444E-6 1.85185E-6 Z " pathEditMode="relative" ptsTypes="AAAAA">
                                      <p:cBhvr>
                                        <p:cTn id="22" dur="5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278 L -0.625 -1.11111E-6 L -0.62326 0.66667 " pathEditMode="relative" rAng="0" ptsTypes="AAA">
                                      <p:cBhvr>
                                        <p:cTn id="26" dur="23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3347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28" dur="1100" fill="hold"/>
                                        <p:tgtEl>
                                          <p:spTgt spid="12187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5 L 0.00157 0.73889 L 0.61997 0.73889 L 0.61823 -0.00787 L -3.33333E-6 -0.00995 Z " pathEditMode="relative" rAng="0" ptsTypes="AAAAA">
                                      <p:cBhvr>
                                        <p:cTn id="30" dur="5000" fill="hold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374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602 L 0.00417 0.66065 " pathEditMode="relative" rAng="0" ptsTypes="AA">
                                      <p:cBhvr>
                                        <p:cTn id="34" dur="1100" fill="hold"/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3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6" dur="1400" fill="hold"/>
                                        <p:tgtEl>
                                          <p:spTgt spid="12192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7.40741E-7 L 0.61492 7.40741E-7 L 0.61996 -0.74236 L 0.00329 -0.74236 L -6.11111E-6 7.40741E-7 Z " pathEditMode="relative" ptsTypes="AAAAA">
                                      <p:cBhvr>
                                        <p:cTn id="38" dur="5000" fill="hold"/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209 2.22222E-6 L -3.33333E-6 -0.36667 L -0.62083 -0.36945 L -0.62291 0.30278 " pathEditMode="relative" rAng="0" ptsTypes="AAAA">
                                      <p:cBhvr>
                                        <p:cTn id="42" dur="3000" fill="hold"/>
                                        <p:tgtEl>
                                          <p:spTgt spid="12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12192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2.22222E-6 L 0 -0.36389 L -0.62292 -0.37222 L -0.625 0.31111 " pathEditMode="relative" rAng="0" ptsTypes="AAAA">
                                      <p:cBhvr>
                                        <p:cTn id="48" dur="3100" fill="hold"/>
                                        <p:tgtEl>
                                          <p:spTgt spid="12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30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219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3.33333E-6 2.22222E-6 L -3.33333E-6 -0.36389 L -0.62291 -0.36945 " pathEditMode="relative" rAng="0" ptsTypes="AAA">
                                      <p:cBhvr>
                                        <p:cTn id="52" dur="1800" fill="hold"/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46" y="-1847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0.00243 -0.00301 L 0.00417 -0.37778 " pathEditMode="relative" rAng="0" ptsTypes="AA">
                                      <p:cBhvr>
                                        <p:cTn id="60" dur="700" fill="hold"/>
                                        <p:tgtEl>
                                          <p:spTgt spid="121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875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0.00417 0.06111 L 0.00417 0.00556 " pathEditMode="relative" rAng="0" ptsTypes="AA">
                                      <p:cBhvr>
                                        <p:cTn id="64" dur="4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6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  <p:bldP spid="121859" grpId="1" animBg="1"/>
      <p:bldP spid="121859" grpId="2" animBg="1"/>
      <p:bldP spid="121872" grpId="0" animBg="1"/>
      <p:bldP spid="121873" grpId="0" animBg="1"/>
      <p:bldP spid="121873" grpId="1" animBg="1"/>
      <p:bldP spid="121873" grpId="2" animBg="1"/>
      <p:bldP spid="121922" grpId="0" animBg="1"/>
      <p:bldP spid="121922" grpId="1" animBg="1"/>
      <p:bldP spid="121922" grpId="2" animBg="1"/>
      <p:bldP spid="121923" grpId="0" animBg="1"/>
      <p:bldP spid="121923" grpId="1" animBg="1"/>
      <p:bldP spid="121923" grpId="2" animBg="1"/>
      <p:bldP spid="121924" grpId="0" animBg="1"/>
      <p:bldP spid="121924" grpId="1" animBg="1"/>
      <p:bldP spid="121924" grpId="2" animBg="1"/>
      <p:bldP spid="121925" grpId="0" animBg="1"/>
      <p:bldP spid="121925" grpId="1" animBg="1"/>
      <p:bldP spid="121925" grpId="2" animBg="1"/>
      <p:bldP spid="121926" grpId="0" animBg="1"/>
      <p:bldP spid="121926" grpId="1" animBg="1"/>
      <p:bldP spid="121926" grpId="2" animBg="1"/>
      <p:bldP spid="121928" grpId="0" animBg="1"/>
      <p:bldP spid="121929" grpId="0"/>
      <p:bldP spid="121929" grpId="1"/>
      <p:bldP spid="121930" grpId="0" animBg="1"/>
      <p:bldP spid="121930" grpId="1" animBg="1"/>
      <p:bldP spid="121931" grpId="0" animBg="1"/>
      <p:bldP spid="1219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116498" y="1643050"/>
            <a:ext cx="911004" cy="928694"/>
            <a:chOff x="3166281" y="4857760"/>
            <a:chExt cx="1405719" cy="1433015"/>
          </a:xfrm>
        </p:grpSpPr>
        <p:sp>
          <p:nvSpPr>
            <p:cNvPr id="6" name="Oval 5"/>
            <p:cNvSpPr/>
            <p:nvPr/>
          </p:nvSpPr>
          <p:spPr>
            <a:xfrm>
              <a:off x="3166281" y="4857760"/>
              <a:ext cx="1405719" cy="143301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363686" y="5080000"/>
              <a:ext cx="1005114" cy="9978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352800" y="5061857"/>
              <a:ext cx="1012371" cy="10087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678893" y="4214818"/>
            <a:ext cx="3786214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lamp (or bulb)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utoShape 2"/>
          <p:cNvSpPr>
            <a:spLocks noChangeArrowheads="1"/>
          </p:cNvSpPr>
          <p:nvPr/>
        </p:nvSpPr>
        <p:spPr bwMode="auto">
          <a:xfrm flipV="1">
            <a:off x="2273300" y="2552700"/>
            <a:ext cx="1206500" cy="584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CCFF"/>
              </a:gs>
              <a:gs pos="100000">
                <a:srgbClr val="33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304800" y="628650"/>
            <a:ext cx="617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prstClr val="black"/>
                </a:solidFill>
                <a:latin typeface="Corbel" pitchFamily="34" charset="0"/>
              </a:rPr>
              <a:t>A circuit is like a central heating system in a house:  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636588" y="2447925"/>
            <a:ext cx="4314825" cy="173038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636588" y="4803775"/>
            <a:ext cx="4314825" cy="173038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4778375" y="2451100"/>
            <a:ext cx="173038" cy="2522538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636588" y="2447925"/>
            <a:ext cx="174625" cy="2525713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 flipV="1">
            <a:off x="4776788" y="2617788"/>
            <a:ext cx="0" cy="218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4951413" y="244792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H="1">
            <a:off x="644525" y="4975225"/>
            <a:ext cx="4306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 flipH="1">
            <a:off x="809625" y="4803775"/>
            <a:ext cx="39671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V="1">
            <a:off x="638175" y="2451100"/>
            <a:ext cx="0" cy="2524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638175" y="2451100"/>
            <a:ext cx="43132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flipH="1">
            <a:off x="809625" y="2619375"/>
            <a:ext cx="396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 flipH="1">
            <a:off x="809625" y="2617788"/>
            <a:ext cx="1588" cy="218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8927" name="Oval 16"/>
          <p:cNvSpPr>
            <a:spLocks noChangeArrowheads="1"/>
          </p:cNvSpPr>
          <p:nvPr/>
        </p:nvSpPr>
        <p:spPr bwMode="auto">
          <a:xfrm>
            <a:off x="2413000" y="2044700"/>
            <a:ext cx="914400" cy="914400"/>
          </a:xfrm>
          <a:prstGeom prst="ellipse">
            <a:avLst/>
          </a:prstGeom>
          <a:gradFill rotWithShape="0">
            <a:gsLst>
              <a:gs pos="0">
                <a:srgbClr val="FF99CC"/>
              </a:gs>
              <a:gs pos="100000">
                <a:srgbClr val="7647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  <a:latin typeface="Corbel" pitchFamily="34" charset="0"/>
              </a:rPr>
              <a:t>Boiler </a:t>
            </a:r>
          </a:p>
          <a:p>
            <a:r>
              <a:rPr lang="en-US">
                <a:solidFill>
                  <a:srgbClr val="FFFF00"/>
                </a:solidFill>
                <a:latin typeface="Corbel" pitchFamily="34" charset="0"/>
              </a:rPr>
              <a:t>and </a:t>
            </a:r>
          </a:p>
          <a:p>
            <a:r>
              <a:rPr lang="en-US">
                <a:solidFill>
                  <a:srgbClr val="FFFF00"/>
                </a:solidFill>
                <a:latin typeface="Corbel" pitchFamily="34" charset="0"/>
              </a:rPr>
              <a:t>pump</a:t>
            </a:r>
            <a:endParaRPr lang="en-US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28" name="Rectangle 17"/>
          <p:cNvSpPr>
            <a:spLocks noChangeArrowheads="1"/>
          </p:cNvSpPr>
          <p:nvPr/>
        </p:nvSpPr>
        <p:spPr bwMode="auto">
          <a:xfrm>
            <a:off x="1854200" y="4419600"/>
            <a:ext cx="1993900" cy="939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29" name="Rectangle 18"/>
          <p:cNvSpPr>
            <a:spLocks noChangeArrowheads="1"/>
          </p:cNvSpPr>
          <p:nvPr/>
        </p:nvSpPr>
        <p:spPr bwMode="auto">
          <a:xfrm>
            <a:off x="1943100" y="4559300"/>
            <a:ext cx="127000" cy="685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30" name="Rectangle 19"/>
          <p:cNvSpPr>
            <a:spLocks noChangeArrowheads="1"/>
          </p:cNvSpPr>
          <p:nvPr/>
        </p:nvSpPr>
        <p:spPr bwMode="auto">
          <a:xfrm>
            <a:off x="2152650" y="4559300"/>
            <a:ext cx="127000" cy="685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31" name="Rectangle 20"/>
          <p:cNvSpPr>
            <a:spLocks noChangeArrowheads="1"/>
          </p:cNvSpPr>
          <p:nvPr/>
        </p:nvSpPr>
        <p:spPr bwMode="auto">
          <a:xfrm>
            <a:off x="2362200" y="4559300"/>
            <a:ext cx="127000" cy="685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32" name="Rectangle 21"/>
          <p:cNvSpPr>
            <a:spLocks noChangeArrowheads="1"/>
          </p:cNvSpPr>
          <p:nvPr/>
        </p:nvSpPr>
        <p:spPr bwMode="auto">
          <a:xfrm>
            <a:off x="2571750" y="4559300"/>
            <a:ext cx="127000" cy="685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33" name="Rectangle 22"/>
          <p:cNvSpPr>
            <a:spLocks noChangeArrowheads="1"/>
          </p:cNvSpPr>
          <p:nvPr/>
        </p:nvSpPr>
        <p:spPr bwMode="auto">
          <a:xfrm>
            <a:off x="2781300" y="4559300"/>
            <a:ext cx="127000" cy="685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34" name="Rectangle 23"/>
          <p:cNvSpPr>
            <a:spLocks noChangeArrowheads="1"/>
          </p:cNvSpPr>
          <p:nvPr/>
        </p:nvSpPr>
        <p:spPr bwMode="auto">
          <a:xfrm>
            <a:off x="2990850" y="4559300"/>
            <a:ext cx="127000" cy="685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35" name="Rectangle 24"/>
          <p:cNvSpPr>
            <a:spLocks noChangeArrowheads="1"/>
          </p:cNvSpPr>
          <p:nvPr/>
        </p:nvSpPr>
        <p:spPr bwMode="auto">
          <a:xfrm>
            <a:off x="3200400" y="4559300"/>
            <a:ext cx="127000" cy="685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36" name="Rectangle 25"/>
          <p:cNvSpPr>
            <a:spLocks noChangeArrowheads="1"/>
          </p:cNvSpPr>
          <p:nvPr/>
        </p:nvSpPr>
        <p:spPr bwMode="auto">
          <a:xfrm>
            <a:off x="3409950" y="4559300"/>
            <a:ext cx="127000" cy="685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37" name="Rectangle 26"/>
          <p:cNvSpPr>
            <a:spLocks noChangeArrowheads="1"/>
          </p:cNvSpPr>
          <p:nvPr/>
        </p:nvSpPr>
        <p:spPr bwMode="auto">
          <a:xfrm>
            <a:off x="3619500" y="4559300"/>
            <a:ext cx="127000" cy="685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8938" name="Text Box 27"/>
          <p:cNvSpPr txBox="1">
            <a:spLocks noChangeArrowheads="1"/>
          </p:cNvSpPr>
          <p:nvPr/>
        </p:nvSpPr>
        <p:spPr bwMode="auto">
          <a:xfrm>
            <a:off x="2211388" y="391795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rbel" pitchFamily="34" charset="0"/>
              </a:rPr>
              <a:t>radiator</a:t>
            </a:r>
          </a:p>
        </p:txBody>
      </p:sp>
      <p:sp>
        <p:nvSpPr>
          <p:cNvPr id="38939" name="Text Box 28"/>
          <p:cNvSpPr txBox="1">
            <a:spLocks noChangeArrowheads="1"/>
          </p:cNvSpPr>
          <p:nvPr/>
        </p:nvSpPr>
        <p:spPr bwMode="auto">
          <a:xfrm>
            <a:off x="3421063" y="1885950"/>
            <a:ext cx="2084387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rbel" pitchFamily="34" charset="0"/>
              </a:rPr>
              <a:t>High pressure</a:t>
            </a:r>
          </a:p>
        </p:txBody>
      </p:sp>
      <p:sp>
        <p:nvSpPr>
          <p:cNvPr id="38940" name="Text Box 29"/>
          <p:cNvSpPr txBox="1">
            <a:spLocks noChangeArrowheads="1"/>
          </p:cNvSpPr>
          <p:nvPr/>
        </p:nvSpPr>
        <p:spPr bwMode="auto">
          <a:xfrm>
            <a:off x="293688" y="1898650"/>
            <a:ext cx="191452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rbel" pitchFamily="34" charset="0"/>
              </a:rPr>
              <a:t>low pressure</a:t>
            </a:r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>
            <a:off x="3517900" y="2540000"/>
            <a:ext cx="33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78207" name="Line 31"/>
          <p:cNvSpPr>
            <a:spLocks noChangeShapeType="1"/>
          </p:cNvSpPr>
          <p:nvPr/>
        </p:nvSpPr>
        <p:spPr bwMode="auto">
          <a:xfrm>
            <a:off x="4875213" y="2616200"/>
            <a:ext cx="0" cy="236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78208" name="Line 32"/>
          <p:cNvSpPr>
            <a:spLocks noChangeShapeType="1"/>
          </p:cNvSpPr>
          <p:nvPr/>
        </p:nvSpPr>
        <p:spPr bwMode="auto">
          <a:xfrm>
            <a:off x="4862513" y="3759200"/>
            <a:ext cx="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78209" name="Line 33"/>
          <p:cNvSpPr>
            <a:spLocks noChangeShapeType="1"/>
          </p:cNvSpPr>
          <p:nvPr/>
        </p:nvSpPr>
        <p:spPr bwMode="auto">
          <a:xfrm flipH="1">
            <a:off x="4572000" y="49022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78210" name="Line 34"/>
          <p:cNvSpPr>
            <a:spLocks noChangeShapeType="1"/>
          </p:cNvSpPr>
          <p:nvPr/>
        </p:nvSpPr>
        <p:spPr bwMode="auto">
          <a:xfrm flipH="1">
            <a:off x="1476375" y="4902200"/>
            <a:ext cx="276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78211" name="Line 35"/>
          <p:cNvSpPr>
            <a:spLocks noChangeShapeType="1"/>
          </p:cNvSpPr>
          <p:nvPr/>
        </p:nvSpPr>
        <p:spPr bwMode="auto">
          <a:xfrm flipV="1">
            <a:off x="711200" y="4508500"/>
            <a:ext cx="0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78212" name="Line 36"/>
          <p:cNvSpPr>
            <a:spLocks noChangeShapeType="1"/>
          </p:cNvSpPr>
          <p:nvPr/>
        </p:nvSpPr>
        <p:spPr bwMode="auto">
          <a:xfrm flipV="1">
            <a:off x="711200" y="3284538"/>
            <a:ext cx="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78213" name="Line 37"/>
          <p:cNvSpPr>
            <a:spLocks noChangeShapeType="1"/>
          </p:cNvSpPr>
          <p:nvPr/>
        </p:nvSpPr>
        <p:spPr bwMode="auto">
          <a:xfrm>
            <a:off x="828675" y="2540000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78214" name="Text Box 38"/>
          <p:cNvSpPr txBox="1">
            <a:spLocks noChangeArrowheads="1"/>
          </p:cNvSpPr>
          <p:nvPr/>
        </p:nvSpPr>
        <p:spPr bwMode="auto">
          <a:xfrm>
            <a:off x="5624513" y="1547813"/>
            <a:ext cx="32686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There is a pump that pushes water round the system. The water everywhere starts to move </a:t>
            </a:r>
            <a:r>
              <a:rPr lang="en-US" sz="2400" dirty="0">
                <a:solidFill>
                  <a:srgbClr val="FF0000"/>
                </a:solidFill>
              </a:rPr>
              <a:t>AT THE SAME TIME  </a:t>
            </a:r>
          </a:p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There are pipes that </a:t>
            </a:r>
            <a:r>
              <a:rPr lang="en-US" sz="2400" dirty="0">
                <a:solidFill>
                  <a:srgbClr val="FF0000"/>
                </a:solidFill>
              </a:rPr>
              <a:t>CARRY</a:t>
            </a:r>
            <a:r>
              <a:rPr lang="en-US" sz="2400" dirty="0">
                <a:solidFill>
                  <a:srgbClr val="4F81BD">
                    <a:lumMod val="40000"/>
                    <a:lumOff val="60000"/>
                  </a:srgbClr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 the water.</a:t>
            </a:r>
          </a:p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In the pipes the water is </a:t>
            </a:r>
            <a:r>
              <a:rPr lang="en-US" sz="2400" dirty="0">
                <a:solidFill>
                  <a:srgbClr val="FF0000"/>
                </a:solidFill>
              </a:rPr>
              <a:t>FLOWING</a:t>
            </a:r>
            <a:r>
              <a:rPr lang="en-US" sz="2400" dirty="0">
                <a:solidFill>
                  <a:srgbClr val="4F81BD">
                    <a:lumMod val="40000"/>
                    <a:lumOff val="60000"/>
                  </a:srgbClr>
                </a:solidFill>
              </a:rPr>
              <a:t>.</a:t>
            </a:r>
          </a:p>
        </p:txBody>
      </p:sp>
      <p:sp>
        <p:nvSpPr>
          <p:cNvPr id="38950" name="Text Box 39"/>
          <p:cNvSpPr txBox="1">
            <a:spLocks noChangeArrowheads="1"/>
          </p:cNvSpPr>
          <p:nvPr/>
        </p:nvSpPr>
        <p:spPr bwMode="auto">
          <a:xfrm>
            <a:off x="722313" y="5022850"/>
            <a:ext cx="930275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rbel" pitchFamily="34" charset="0"/>
              </a:rPr>
              <a:t>Flow</a:t>
            </a:r>
          </a:p>
          <a:p>
            <a:r>
              <a:rPr lang="en-US">
                <a:solidFill>
                  <a:srgbClr val="FF0000"/>
                </a:solidFill>
                <a:latin typeface="Corbel" pitchFamily="34" charset="0"/>
              </a:rPr>
              <a:t>of</a:t>
            </a:r>
          </a:p>
          <a:p>
            <a:r>
              <a:rPr lang="en-US">
                <a:solidFill>
                  <a:srgbClr val="FF0000"/>
                </a:solidFill>
                <a:latin typeface="Corbel" pitchFamily="34" charset="0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5546547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19653E-6 L 0.12066 -2.1965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2451 L 2.77778E-7 0.1260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2937 L -8.33333E-7 0.1280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104E-6 L -0.07934 -0.000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486 L -0.09392 -0.0048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13873E-6 L 3.61111E-6 -0.1257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6821E-6 L 2.22222E-6 -0.1033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0.0037 L 0.09775 0.0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6" grpId="0" animBg="1"/>
      <p:bldP spid="178207" grpId="0" animBg="1"/>
      <p:bldP spid="178208" grpId="0" animBg="1"/>
      <p:bldP spid="178209" grpId="0" animBg="1"/>
      <p:bldP spid="178210" grpId="0" animBg="1"/>
      <p:bldP spid="178211" grpId="0" animBg="1"/>
      <p:bldP spid="178212" grpId="0" animBg="1"/>
      <p:bldP spid="1782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195513" y="908050"/>
            <a:ext cx="4824412" cy="4826000"/>
            <a:chOff x="2971" y="346"/>
            <a:chExt cx="2313" cy="2268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auto">
            <a:xfrm>
              <a:off x="3016" y="391"/>
              <a:ext cx="2223" cy="2177"/>
            </a:xfrm>
            <a:prstGeom prst="ellipse">
              <a:avLst/>
            </a:prstGeom>
            <a:noFill/>
            <a:ln w="381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auto">
            <a:xfrm>
              <a:off x="4059" y="252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auto">
            <a:xfrm>
              <a:off x="4059" y="34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auto">
            <a:xfrm>
              <a:off x="2971" y="14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5193" y="14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auto">
            <a:xfrm>
              <a:off x="4830" y="22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3243" y="216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4876" y="66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3243" y="70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4513" y="24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5103" y="188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5103" y="102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4513" y="43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3606" y="43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3016" y="102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3016" y="179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3606" y="238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3833" y="24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4286" y="252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4694" y="234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5012" y="206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5193" y="166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5193" y="120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5012" y="8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4694" y="52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4286" y="34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3833" y="39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3424" y="57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3107" y="8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2971" y="120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auto">
            <a:xfrm>
              <a:off x="2971" y="161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3107" y="19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3424" y="229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"/>
          <a:stretch>
            <a:fillRect/>
          </a:stretch>
        </p:blipFill>
        <p:spPr bwMode="auto">
          <a:xfrm>
            <a:off x="1979613" y="620713"/>
            <a:ext cx="5256212" cy="538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3851275" y="4581525"/>
            <a:ext cx="1512888" cy="1295400"/>
            <a:chOff x="2426" y="2886"/>
            <a:chExt cx="953" cy="816"/>
          </a:xfrm>
        </p:grpSpPr>
        <p:sp>
          <p:nvSpPr>
            <p:cNvPr id="5158" name="Rectangle 38"/>
            <p:cNvSpPr>
              <a:spLocks noChangeArrowheads="1"/>
            </p:cNvSpPr>
            <p:nvPr/>
          </p:nvSpPr>
          <p:spPr bwMode="auto">
            <a:xfrm>
              <a:off x="2608" y="3203"/>
              <a:ext cx="590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9" name="AutoShape 39"/>
            <p:cNvSpPr>
              <a:spLocks noChangeArrowheads="1"/>
            </p:cNvSpPr>
            <p:nvPr/>
          </p:nvSpPr>
          <p:spPr bwMode="auto">
            <a:xfrm>
              <a:off x="2426" y="2886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60" name="Text Box 40"/>
            <p:cNvSpPr txBox="1">
              <a:spLocks noChangeArrowheads="1"/>
            </p:cNvSpPr>
            <p:nvPr/>
          </p:nvSpPr>
          <p:spPr bwMode="auto">
            <a:xfrm>
              <a:off x="2562" y="3022"/>
              <a:ext cx="7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1000" b="1" smtClean="0">
                  <a:solidFill>
                    <a:srgbClr val="000000"/>
                  </a:solidFill>
                </a:rPr>
                <a:t>Supermarket</a:t>
              </a:r>
              <a:endParaRPr lang="en-US" altLang="en-US" sz="1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161" name="Group 41"/>
          <p:cNvGrpSpPr>
            <a:grpSpLocks/>
          </p:cNvGrpSpPr>
          <p:nvPr/>
        </p:nvGrpSpPr>
        <p:grpSpPr bwMode="auto">
          <a:xfrm>
            <a:off x="3851275" y="115888"/>
            <a:ext cx="1512888" cy="1296987"/>
            <a:chOff x="2381" y="2840"/>
            <a:chExt cx="953" cy="817"/>
          </a:xfrm>
        </p:grpSpPr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2562" y="3158"/>
              <a:ext cx="590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63" name="AutoShape 43"/>
            <p:cNvSpPr>
              <a:spLocks noChangeArrowheads="1"/>
            </p:cNvSpPr>
            <p:nvPr/>
          </p:nvSpPr>
          <p:spPr bwMode="auto">
            <a:xfrm>
              <a:off x="2381" y="2840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2472" y="2976"/>
              <a:ext cx="7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1200" b="1" smtClean="0">
                  <a:solidFill>
                    <a:srgbClr val="000000"/>
                  </a:solidFill>
                </a:rPr>
                <a:t>Bakery</a:t>
              </a:r>
              <a:endParaRPr lang="en-US" altLang="en-US" sz="12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4067175" y="2708275"/>
            <a:ext cx="1296988" cy="100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3419475" y="1484313"/>
            <a:ext cx="23764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333399"/>
                </a:solidFill>
                <a:latin typeface="Comic Sans MS" panose="030F0702030302020204" pitchFamily="66" charset="0"/>
              </a:rPr>
              <a:t>Empty vans collect bread at the bakery</a:t>
            </a:r>
            <a:endParaRPr lang="en-US" altLang="en-US" sz="2400" b="1" smtClean="0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0" y="2781300"/>
            <a:ext cx="1835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333399"/>
                </a:solidFill>
                <a:latin typeface="Comic Sans MS" panose="030F0702030302020204" pitchFamily="66" charset="0"/>
              </a:rPr>
              <a:t>These vans are full of bread</a:t>
            </a:r>
            <a:endParaRPr lang="en-US" altLang="en-US" sz="2400" b="1" smtClean="0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7235825" y="2852738"/>
            <a:ext cx="1908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333399"/>
                </a:solidFill>
                <a:latin typeface="Comic Sans MS" panose="030F0702030302020204" pitchFamily="66" charset="0"/>
              </a:rPr>
              <a:t>These vans are empty</a:t>
            </a:r>
            <a:endParaRPr lang="en-US" altLang="en-US" sz="2400" b="1" smtClean="0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3132138" y="3429000"/>
            <a:ext cx="28813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333399"/>
                </a:solidFill>
                <a:latin typeface="Comic Sans MS" panose="030F0702030302020204" pitchFamily="66" charset="0"/>
              </a:rPr>
              <a:t>The vans deliver bread to the supermarket</a:t>
            </a:r>
            <a:endParaRPr lang="en-US" altLang="en-US" sz="2400" b="1" smtClean="0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3419475" y="1484313"/>
            <a:ext cx="23764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Charges collect energy at the battery</a:t>
            </a:r>
            <a:endParaRPr lang="en-US" altLang="en-US" sz="24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107950" y="2781300"/>
            <a:ext cx="2016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These charges have energy</a:t>
            </a:r>
            <a:endParaRPr lang="en-US" altLang="en-US" sz="24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3419475" y="3357563"/>
            <a:ext cx="23764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Charges deliver energy to the bulb</a:t>
            </a:r>
            <a:endParaRPr lang="en-US" altLang="en-US" sz="24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7235825" y="2420938"/>
            <a:ext cx="1908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Charges return to the battery</a:t>
            </a:r>
            <a:endParaRPr lang="en-US" altLang="en-US" sz="24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74" name="AutoShape 54"/>
          <p:cNvSpPr>
            <a:spLocks noChangeArrowheads="1"/>
          </p:cNvSpPr>
          <p:nvPr/>
        </p:nvSpPr>
        <p:spPr bwMode="auto">
          <a:xfrm>
            <a:off x="6516688" y="115888"/>
            <a:ext cx="2374900" cy="1800225"/>
          </a:xfrm>
          <a:prstGeom prst="cloudCallout">
            <a:avLst>
              <a:gd name="adj1" fmla="val 49398"/>
              <a:gd name="adj2" fmla="val 66491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What is current</a:t>
            </a:r>
          </a:p>
        </p:txBody>
      </p:sp>
      <p:sp>
        <p:nvSpPr>
          <p:cNvPr id="5175" name="AutoShape 55"/>
          <p:cNvSpPr>
            <a:spLocks noChangeArrowheads="1"/>
          </p:cNvSpPr>
          <p:nvPr/>
        </p:nvSpPr>
        <p:spPr bwMode="auto">
          <a:xfrm>
            <a:off x="107950" y="115888"/>
            <a:ext cx="2303463" cy="1728787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CC99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000000"/>
                </a:solidFill>
              </a:rPr>
              <a:t>Current is a measure of how many charges flow past in a certain time</a:t>
            </a:r>
          </a:p>
        </p:txBody>
      </p:sp>
      <p:sp>
        <p:nvSpPr>
          <p:cNvPr id="5177" name="Arc 57"/>
          <p:cNvSpPr>
            <a:spLocks/>
          </p:cNvSpPr>
          <p:nvPr/>
        </p:nvSpPr>
        <p:spPr bwMode="auto">
          <a:xfrm flipH="1">
            <a:off x="2268538" y="1052513"/>
            <a:ext cx="2305050" cy="4587875"/>
          </a:xfrm>
          <a:custGeom>
            <a:avLst/>
            <a:gdLst>
              <a:gd name="G0" fmla="+- 0 0 0"/>
              <a:gd name="G1" fmla="+- 20770 0 0"/>
              <a:gd name="G2" fmla="+- 21600 0 0"/>
              <a:gd name="T0" fmla="*/ 5929 w 21600"/>
              <a:gd name="T1" fmla="*/ 0 h 42331"/>
              <a:gd name="T2" fmla="*/ 1296 w 21600"/>
              <a:gd name="T3" fmla="*/ 42331 h 42331"/>
              <a:gd name="T4" fmla="*/ 0 w 21600"/>
              <a:gd name="T5" fmla="*/ 20770 h 42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331" fill="none" extrusionOk="0">
                <a:moveTo>
                  <a:pt x="5929" y="-1"/>
                </a:moveTo>
                <a:cubicBezTo>
                  <a:pt x="15204" y="2647"/>
                  <a:pt x="21600" y="11124"/>
                  <a:pt x="21600" y="20770"/>
                </a:cubicBezTo>
                <a:cubicBezTo>
                  <a:pt x="21600" y="32196"/>
                  <a:pt x="12701" y="41645"/>
                  <a:pt x="1296" y="42331"/>
                </a:cubicBezTo>
              </a:path>
              <a:path w="21600" h="42331" stroke="0" extrusionOk="0">
                <a:moveTo>
                  <a:pt x="5929" y="-1"/>
                </a:moveTo>
                <a:cubicBezTo>
                  <a:pt x="15204" y="2647"/>
                  <a:pt x="21600" y="11124"/>
                  <a:pt x="21600" y="20770"/>
                </a:cubicBezTo>
                <a:cubicBezTo>
                  <a:pt x="21600" y="32196"/>
                  <a:pt x="12701" y="41645"/>
                  <a:pt x="1296" y="42331"/>
                </a:cubicBezTo>
                <a:lnTo>
                  <a:pt x="0" y="20770"/>
                </a:lnTo>
                <a:close/>
              </a:path>
            </a:pathLst>
          </a:custGeom>
          <a:noFill/>
          <a:ln w="346075">
            <a:solidFill>
              <a:srgbClr val="000000">
                <a:alpha val="57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5178" name="Group 58"/>
          <p:cNvGrpSpPr>
            <a:grpSpLocks/>
          </p:cNvGrpSpPr>
          <p:nvPr/>
        </p:nvGrpSpPr>
        <p:grpSpPr bwMode="auto">
          <a:xfrm>
            <a:off x="3851275" y="404813"/>
            <a:ext cx="1368425" cy="1368425"/>
            <a:chOff x="4513" y="210"/>
            <a:chExt cx="862" cy="862"/>
          </a:xfrm>
        </p:grpSpPr>
        <p:sp>
          <p:nvSpPr>
            <p:cNvPr id="5179" name="Rectangle 59"/>
            <p:cNvSpPr>
              <a:spLocks noChangeArrowheads="1"/>
            </p:cNvSpPr>
            <p:nvPr/>
          </p:nvSpPr>
          <p:spPr bwMode="auto">
            <a:xfrm>
              <a:off x="4740" y="527"/>
              <a:ext cx="589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5180" name="Picture 60" descr="45fa76bd71c58_lis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513" y="210"/>
              <a:ext cx="862" cy="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81" name="Picture 61" descr="light_bul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437063"/>
            <a:ext cx="904875" cy="15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2" name="AutoShape 62"/>
          <p:cNvSpPr>
            <a:spLocks noChangeArrowheads="1"/>
          </p:cNvSpPr>
          <p:nvPr/>
        </p:nvSpPr>
        <p:spPr bwMode="auto">
          <a:xfrm>
            <a:off x="5651500" y="4868863"/>
            <a:ext cx="2951163" cy="1989137"/>
          </a:xfrm>
          <a:prstGeom prst="cloudCallout">
            <a:avLst>
              <a:gd name="adj1" fmla="val 37199"/>
              <a:gd name="adj2" fmla="val -84875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What is this like in the supermarket model?</a:t>
            </a:r>
          </a:p>
        </p:txBody>
      </p:sp>
    </p:spTree>
    <p:extLst>
      <p:ext uri="{BB962C8B-B14F-4D97-AF65-F5344CB8AC3E}">
        <p14:creationId xmlns:p14="http://schemas.microsoft.com/office/powerpoint/2010/main" val="421659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6" grpId="0"/>
      <p:bldP spid="5166" grpId="1"/>
      <p:bldP spid="5167" grpId="0"/>
      <p:bldP spid="5167" grpId="1"/>
      <p:bldP spid="5168" grpId="0"/>
      <p:bldP spid="5168" grpId="1"/>
      <p:bldP spid="5169" grpId="0"/>
      <p:bldP spid="5169" grpId="1"/>
      <p:bldP spid="5170" grpId="0"/>
      <p:bldP spid="5171" grpId="0"/>
      <p:bldP spid="5172" grpId="0"/>
      <p:bldP spid="5173" grpId="0"/>
      <p:bldP spid="5174" grpId="0" animBg="1"/>
      <p:bldP spid="5175" grpId="0" animBg="1"/>
      <p:bldP spid="5177" grpId="0" animBg="1"/>
      <p:bldP spid="51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0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"/>
          <a:stretch>
            <a:fillRect/>
          </a:stretch>
        </p:blipFill>
        <p:spPr bwMode="auto">
          <a:xfrm>
            <a:off x="1979613" y="620713"/>
            <a:ext cx="5256212" cy="538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301" name="Group 37"/>
          <p:cNvGrpSpPr>
            <a:grpSpLocks/>
          </p:cNvGrpSpPr>
          <p:nvPr/>
        </p:nvGrpSpPr>
        <p:grpSpPr bwMode="auto">
          <a:xfrm>
            <a:off x="3851275" y="4581525"/>
            <a:ext cx="1512888" cy="1295400"/>
            <a:chOff x="2426" y="2886"/>
            <a:chExt cx="953" cy="816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608" y="3203"/>
              <a:ext cx="590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03" name="AutoShape 39"/>
            <p:cNvSpPr>
              <a:spLocks noChangeArrowheads="1"/>
            </p:cNvSpPr>
            <p:nvPr/>
          </p:nvSpPr>
          <p:spPr bwMode="auto">
            <a:xfrm>
              <a:off x="2426" y="2886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04" name="Text Box 40"/>
            <p:cNvSpPr txBox="1">
              <a:spLocks noChangeArrowheads="1"/>
            </p:cNvSpPr>
            <p:nvPr/>
          </p:nvSpPr>
          <p:spPr bwMode="auto">
            <a:xfrm>
              <a:off x="2562" y="3022"/>
              <a:ext cx="7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1000" b="1" smtClean="0">
                  <a:solidFill>
                    <a:srgbClr val="000000"/>
                  </a:solidFill>
                </a:rPr>
                <a:t>Supermarket</a:t>
              </a:r>
              <a:endParaRPr lang="en-US" altLang="en-US" sz="1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305" name="Group 41"/>
          <p:cNvGrpSpPr>
            <a:grpSpLocks/>
          </p:cNvGrpSpPr>
          <p:nvPr/>
        </p:nvGrpSpPr>
        <p:grpSpPr bwMode="auto">
          <a:xfrm>
            <a:off x="3851275" y="115888"/>
            <a:ext cx="1512888" cy="1296987"/>
            <a:chOff x="2381" y="2840"/>
            <a:chExt cx="953" cy="817"/>
          </a:xfrm>
        </p:grpSpPr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2562" y="3158"/>
              <a:ext cx="590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07" name="AutoShape 43"/>
            <p:cNvSpPr>
              <a:spLocks noChangeArrowheads="1"/>
            </p:cNvSpPr>
            <p:nvPr/>
          </p:nvSpPr>
          <p:spPr bwMode="auto">
            <a:xfrm>
              <a:off x="2381" y="2840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08" name="Text Box 44"/>
            <p:cNvSpPr txBox="1">
              <a:spLocks noChangeArrowheads="1"/>
            </p:cNvSpPr>
            <p:nvPr/>
          </p:nvSpPr>
          <p:spPr bwMode="auto">
            <a:xfrm>
              <a:off x="2472" y="2976"/>
              <a:ext cx="7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1200" b="1" smtClean="0">
                  <a:solidFill>
                    <a:srgbClr val="000000"/>
                  </a:solidFill>
                </a:rPr>
                <a:t>Bakery</a:t>
              </a:r>
              <a:endParaRPr lang="en-US" altLang="en-US" sz="12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309" name="Rectangle 45"/>
          <p:cNvSpPr>
            <a:spLocks noChangeArrowheads="1"/>
          </p:cNvSpPr>
          <p:nvPr/>
        </p:nvSpPr>
        <p:spPr bwMode="auto">
          <a:xfrm>
            <a:off x="4067175" y="2708275"/>
            <a:ext cx="1296988" cy="100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18" name="AutoShape 54"/>
          <p:cNvSpPr>
            <a:spLocks noChangeArrowheads="1"/>
          </p:cNvSpPr>
          <p:nvPr/>
        </p:nvSpPr>
        <p:spPr bwMode="auto">
          <a:xfrm>
            <a:off x="6516688" y="115888"/>
            <a:ext cx="2374900" cy="1800225"/>
          </a:xfrm>
          <a:prstGeom prst="cloudCallout">
            <a:avLst>
              <a:gd name="adj1" fmla="val 49398"/>
              <a:gd name="adj2" fmla="val 66491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What is current?</a:t>
            </a:r>
          </a:p>
        </p:txBody>
      </p:sp>
      <p:sp>
        <p:nvSpPr>
          <p:cNvPr id="11326" name="AutoShape 62"/>
          <p:cNvSpPr>
            <a:spLocks noChangeArrowheads="1"/>
          </p:cNvSpPr>
          <p:nvPr/>
        </p:nvSpPr>
        <p:spPr bwMode="auto">
          <a:xfrm>
            <a:off x="5651500" y="4868863"/>
            <a:ext cx="2951163" cy="1989137"/>
          </a:xfrm>
          <a:prstGeom prst="cloudCallout">
            <a:avLst>
              <a:gd name="adj1" fmla="val 37199"/>
              <a:gd name="adj2" fmla="val -84875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What is this like in the supermarket model?</a:t>
            </a:r>
          </a:p>
        </p:txBody>
      </p:sp>
      <p:sp>
        <p:nvSpPr>
          <p:cNvPr id="11328" name="AutoShape 64"/>
          <p:cNvSpPr>
            <a:spLocks noChangeArrowheads="1"/>
          </p:cNvSpPr>
          <p:nvPr/>
        </p:nvSpPr>
        <p:spPr bwMode="auto">
          <a:xfrm>
            <a:off x="250825" y="5229225"/>
            <a:ext cx="2519363" cy="1079500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CC99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333399"/>
                </a:solidFill>
              </a:rPr>
              <a:t>How many vans go past in a certain time</a:t>
            </a:r>
          </a:p>
        </p:txBody>
      </p:sp>
      <p:sp>
        <p:nvSpPr>
          <p:cNvPr id="11329" name="AutoShape 65"/>
          <p:cNvSpPr>
            <a:spLocks noChangeArrowheads="1"/>
          </p:cNvSpPr>
          <p:nvPr/>
        </p:nvSpPr>
        <p:spPr bwMode="auto">
          <a:xfrm>
            <a:off x="1547813" y="32131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30" name="Text Box 66"/>
          <p:cNvSpPr txBox="1">
            <a:spLocks noChangeArrowheads="1"/>
          </p:cNvSpPr>
          <p:nvPr/>
        </p:nvSpPr>
        <p:spPr bwMode="auto">
          <a:xfrm>
            <a:off x="107950" y="2708275"/>
            <a:ext cx="1619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0000"/>
                </a:solidFill>
              </a:rPr>
              <a:t>Count the number of vans going past in 10s</a:t>
            </a:r>
          </a:p>
        </p:txBody>
      </p:sp>
      <p:sp>
        <p:nvSpPr>
          <p:cNvPr id="11331" name="Text Box 67"/>
          <p:cNvSpPr txBox="1">
            <a:spLocks noChangeArrowheads="1"/>
          </p:cNvSpPr>
          <p:nvPr/>
        </p:nvSpPr>
        <p:spPr bwMode="auto">
          <a:xfrm>
            <a:off x="7667625" y="2708275"/>
            <a:ext cx="1619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0000"/>
                </a:solidFill>
              </a:rPr>
              <a:t>Count the number of vans going past in 10s</a:t>
            </a:r>
          </a:p>
        </p:txBody>
      </p:sp>
      <p:sp>
        <p:nvSpPr>
          <p:cNvPr id="11332" name="AutoShape 68"/>
          <p:cNvSpPr>
            <a:spLocks noChangeArrowheads="1"/>
          </p:cNvSpPr>
          <p:nvPr/>
        </p:nvSpPr>
        <p:spPr bwMode="auto">
          <a:xfrm rot="10800000">
            <a:off x="7235825" y="32131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33" name="AutoShape 69"/>
          <p:cNvSpPr>
            <a:spLocks noChangeArrowheads="1"/>
          </p:cNvSpPr>
          <p:nvPr/>
        </p:nvSpPr>
        <p:spPr bwMode="auto">
          <a:xfrm>
            <a:off x="107950" y="115888"/>
            <a:ext cx="2303463" cy="1728787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CC99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000000"/>
                </a:solidFill>
              </a:rPr>
              <a:t>Current is a measure of how many charges flow past in a certain time</a:t>
            </a:r>
          </a:p>
        </p:txBody>
      </p:sp>
    </p:spTree>
    <p:extLst>
      <p:ext uri="{BB962C8B-B14F-4D97-AF65-F5344CB8AC3E}">
        <p14:creationId xmlns:p14="http://schemas.microsoft.com/office/powerpoint/2010/main" val="408229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8" grpId="0" animBg="1"/>
      <p:bldP spid="11329" grpId="0" animBg="1"/>
      <p:bldP spid="11330" grpId="0"/>
      <p:bldP spid="11331" grpId="0"/>
      <p:bldP spid="113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051050" y="908050"/>
            <a:ext cx="4824413" cy="4826000"/>
            <a:chOff x="2971" y="346"/>
            <a:chExt cx="2313" cy="2268"/>
          </a:xfrm>
        </p:grpSpPr>
        <p:sp>
          <p:nvSpPr>
            <p:cNvPr id="7171" name="Oval 3"/>
            <p:cNvSpPr>
              <a:spLocks noChangeArrowheads="1"/>
            </p:cNvSpPr>
            <p:nvPr/>
          </p:nvSpPr>
          <p:spPr bwMode="auto">
            <a:xfrm>
              <a:off x="3016" y="391"/>
              <a:ext cx="2223" cy="2177"/>
            </a:xfrm>
            <a:prstGeom prst="ellipse">
              <a:avLst/>
            </a:prstGeom>
            <a:noFill/>
            <a:ln w="381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72" name="Oval 4"/>
            <p:cNvSpPr>
              <a:spLocks noChangeArrowheads="1"/>
            </p:cNvSpPr>
            <p:nvPr/>
          </p:nvSpPr>
          <p:spPr bwMode="auto">
            <a:xfrm>
              <a:off x="4059" y="252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73" name="Oval 5"/>
            <p:cNvSpPr>
              <a:spLocks noChangeArrowheads="1"/>
            </p:cNvSpPr>
            <p:nvPr/>
          </p:nvSpPr>
          <p:spPr bwMode="auto">
            <a:xfrm>
              <a:off x="4059" y="34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74" name="Oval 6"/>
            <p:cNvSpPr>
              <a:spLocks noChangeArrowheads="1"/>
            </p:cNvSpPr>
            <p:nvPr/>
          </p:nvSpPr>
          <p:spPr bwMode="auto">
            <a:xfrm>
              <a:off x="2971" y="14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auto">
            <a:xfrm>
              <a:off x="5193" y="14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auto">
            <a:xfrm>
              <a:off x="4830" y="22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3243" y="216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78" name="Oval 10"/>
            <p:cNvSpPr>
              <a:spLocks noChangeArrowheads="1"/>
            </p:cNvSpPr>
            <p:nvPr/>
          </p:nvSpPr>
          <p:spPr bwMode="auto">
            <a:xfrm>
              <a:off x="4876" y="66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79" name="Oval 11"/>
            <p:cNvSpPr>
              <a:spLocks noChangeArrowheads="1"/>
            </p:cNvSpPr>
            <p:nvPr/>
          </p:nvSpPr>
          <p:spPr bwMode="auto">
            <a:xfrm>
              <a:off x="3243" y="70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auto">
            <a:xfrm>
              <a:off x="4513" y="24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5103" y="188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5103" y="102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4513" y="43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3606" y="43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3016" y="102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3016" y="179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3606" y="238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3833" y="24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9" name="Oval 21"/>
            <p:cNvSpPr>
              <a:spLocks noChangeArrowheads="1"/>
            </p:cNvSpPr>
            <p:nvPr/>
          </p:nvSpPr>
          <p:spPr bwMode="auto">
            <a:xfrm>
              <a:off x="4286" y="252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0" name="Oval 22"/>
            <p:cNvSpPr>
              <a:spLocks noChangeArrowheads="1"/>
            </p:cNvSpPr>
            <p:nvPr/>
          </p:nvSpPr>
          <p:spPr bwMode="auto">
            <a:xfrm>
              <a:off x="4694" y="234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1" name="Oval 23"/>
            <p:cNvSpPr>
              <a:spLocks noChangeArrowheads="1"/>
            </p:cNvSpPr>
            <p:nvPr/>
          </p:nvSpPr>
          <p:spPr bwMode="auto">
            <a:xfrm>
              <a:off x="5012" y="206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2" name="Oval 24"/>
            <p:cNvSpPr>
              <a:spLocks noChangeArrowheads="1"/>
            </p:cNvSpPr>
            <p:nvPr/>
          </p:nvSpPr>
          <p:spPr bwMode="auto">
            <a:xfrm>
              <a:off x="5193" y="166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3" name="Oval 25"/>
            <p:cNvSpPr>
              <a:spLocks noChangeArrowheads="1"/>
            </p:cNvSpPr>
            <p:nvPr/>
          </p:nvSpPr>
          <p:spPr bwMode="auto">
            <a:xfrm>
              <a:off x="5193" y="120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4" name="Oval 26"/>
            <p:cNvSpPr>
              <a:spLocks noChangeArrowheads="1"/>
            </p:cNvSpPr>
            <p:nvPr/>
          </p:nvSpPr>
          <p:spPr bwMode="auto">
            <a:xfrm>
              <a:off x="5012" y="8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5" name="Oval 27"/>
            <p:cNvSpPr>
              <a:spLocks noChangeArrowheads="1"/>
            </p:cNvSpPr>
            <p:nvPr/>
          </p:nvSpPr>
          <p:spPr bwMode="auto">
            <a:xfrm>
              <a:off x="4694" y="52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6" name="Oval 28"/>
            <p:cNvSpPr>
              <a:spLocks noChangeArrowheads="1"/>
            </p:cNvSpPr>
            <p:nvPr/>
          </p:nvSpPr>
          <p:spPr bwMode="auto">
            <a:xfrm>
              <a:off x="4286" y="34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7" name="Oval 29"/>
            <p:cNvSpPr>
              <a:spLocks noChangeArrowheads="1"/>
            </p:cNvSpPr>
            <p:nvPr/>
          </p:nvSpPr>
          <p:spPr bwMode="auto">
            <a:xfrm>
              <a:off x="3833" y="39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8" name="Oval 30"/>
            <p:cNvSpPr>
              <a:spLocks noChangeArrowheads="1"/>
            </p:cNvSpPr>
            <p:nvPr/>
          </p:nvSpPr>
          <p:spPr bwMode="auto">
            <a:xfrm>
              <a:off x="3424" y="57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9" name="Oval 31"/>
            <p:cNvSpPr>
              <a:spLocks noChangeArrowheads="1"/>
            </p:cNvSpPr>
            <p:nvPr/>
          </p:nvSpPr>
          <p:spPr bwMode="auto">
            <a:xfrm>
              <a:off x="3107" y="8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00" name="Oval 32"/>
            <p:cNvSpPr>
              <a:spLocks noChangeArrowheads="1"/>
            </p:cNvSpPr>
            <p:nvPr/>
          </p:nvSpPr>
          <p:spPr bwMode="auto">
            <a:xfrm>
              <a:off x="2971" y="120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01" name="Oval 33"/>
            <p:cNvSpPr>
              <a:spLocks noChangeArrowheads="1"/>
            </p:cNvSpPr>
            <p:nvPr/>
          </p:nvSpPr>
          <p:spPr bwMode="auto">
            <a:xfrm>
              <a:off x="2971" y="161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02" name="Oval 34"/>
            <p:cNvSpPr>
              <a:spLocks noChangeArrowheads="1"/>
            </p:cNvSpPr>
            <p:nvPr/>
          </p:nvSpPr>
          <p:spPr bwMode="auto">
            <a:xfrm>
              <a:off x="3107" y="19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03" name="Oval 35"/>
            <p:cNvSpPr>
              <a:spLocks noChangeArrowheads="1"/>
            </p:cNvSpPr>
            <p:nvPr/>
          </p:nvSpPr>
          <p:spPr bwMode="auto">
            <a:xfrm>
              <a:off x="3424" y="229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>
            <a:off x="3851275" y="404813"/>
            <a:ext cx="1368425" cy="1368425"/>
            <a:chOff x="4513" y="210"/>
            <a:chExt cx="862" cy="862"/>
          </a:xfrm>
        </p:grpSpPr>
        <p:sp>
          <p:nvSpPr>
            <p:cNvPr id="7206" name="Rectangle 38"/>
            <p:cNvSpPr>
              <a:spLocks noChangeArrowheads="1"/>
            </p:cNvSpPr>
            <p:nvPr/>
          </p:nvSpPr>
          <p:spPr bwMode="auto">
            <a:xfrm>
              <a:off x="4740" y="527"/>
              <a:ext cx="589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7207" name="Picture 39" descr="45fa76bd71c58_lis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513" y="210"/>
              <a:ext cx="862" cy="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08" name="Picture 40" descr="light_bul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292600"/>
            <a:ext cx="904875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9" name="Arc 41"/>
          <p:cNvSpPr>
            <a:spLocks/>
          </p:cNvSpPr>
          <p:nvPr/>
        </p:nvSpPr>
        <p:spPr bwMode="auto">
          <a:xfrm flipH="1">
            <a:off x="2124075" y="1052513"/>
            <a:ext cx="2378075" cy="4597400"/>
          </a:xfrm>
          <a:custGeom>
            <a:avLst/>
            <a:gdLst>
              <a:gd name="G0" fmla="+- 0 0 0"/>
              <a:gd name="G1" fmla="+- 20870 0 0"/>
              <a:gd name="G2" fmla="+- 21600 0 0"/>
              <a:gd name="T0" fmla="*/ 5569 w 21600"/>
              <a:gd name="T1" fmla="*/ 0 h 42420"/>
              <a:gd name="T2" fmla="*/ 1468 w 21600"/>
              <a:gd name="T3" fmla="*/ 42420 h 42420"/>
              <a:gd name="T4" fmla="*/ 0 w 21600"/>
              <a:gd name="T5" fmla="*/ 20870 h 4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20" fill="none" extrusionOk="0">
                <a:moveTo>
                  <a:pt x="5568" y="0"/>
                </a:moveTo>
                <a:cubicBezTo>
                  <a:pt x="15022" y="2522"/>
                  <a:pt x="21600" y="11085"/>
                  <a:pt x="21600" y="20870"/>
                </a:cubicBezTo>
                <a:cubicBezTo>
                  <a:pt x="21600" y="32229"/>
                  <a:pt x="12801" y="41648"/>
                  <a:pt x="1468" y="42420"/>
                </a:cubicBezTo>
              </a:path>
              <a:path w="21600" h="42420" stroke="0" extrusionOk="0">
                <a:moveTo>
                  <a:pt x="5568" y="0"/>
                </a:moveTo>
                <a:cubicBezTo>
                  <a:pt x="15022" y="2522"/>
                  <a:pt x="21600" y="11085"/>
                  <a:pt x="21600" y="20870"/>
                </a:cubicBezTo>
                <a:cubicBezTo>
                  <a:pt x="21600" y="32229"/>
                  <a:pt x="12801" y="41648"/>
                  <a:pt x="1468" y="42420"/>
                </a:cubicBezTo>
                <a:lnTo>
                  <a:pt x="0" y="20870"/>
                </a:lnTo>
                <a:close/>
              </a:path>
            </a:pathLst>
          </a:custGeom>
          <a:noFill/>
          <a:ln w="327025">
            <a:solidFill>
              <a:srgbClr val="000000">
                <a:alpha val="57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210" name="AutoShape 42"/>
          <p:cNvSpPr>
            <a:spLocks noChangeArrowheads="1"/>
          </p:cNvSpPr>
          <p:nvPr/>
        </p:nvSpPr>
        <p:spPr bwMode="auto">
          <a:xfrm>
            <a:off x="107950" y="115888"/>
            <a:ext cx="2627313" cy="1009650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CC99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Voltage is a measure of how much energy each charge carries</a:t>
            </a:r>
          </a:p>
        </p:txBody>
      </p:sp>
      <p:sp>
        <p:nvSpPr>
          <p:cNvPr id="7212" name="AutoShape 44"/>
          <p:cNvSpPr>
            <a:spLocks noChangeArrowheads="1"/>
          </p:cNvSpPr>
          <p:nvPr/>
        </p:nvSpPr>
        <p:spPr bwMode="auto">
          <a:xfrm>
            <a:off x="6588125" y="260350"/>
            <a:ext cx="2303463" cy="1700213"/>
          </a:xfrm>
          <a:prstGeom prst="cloudCallout">
            <a:avLst>
              <a:gd name="adj1" fmla="val 51931"/>
              <a:gd name="adj2" fmla="val 71287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What is voltage?</a:t>
            </a:r>
          </a:p>
        </p:txBody>
      </p:sp>
      <p:sp>
        <p:nvSpPr>
          <p:cNvPr id="7213" name="AutoShape 45"/>
          <p:cNvSpPr>
            <a:spLocks noChangeArrowheads="1"/>
          </p:cNvSpPr>
          <p:nvPr/>
        </p:nvSpPr>
        <p:spPr bwMode="auto">
          <a:xfrm>
            <a:off x="5651500" y="4868863"/>
            <a:ext cx="2951163" cy="1989137"/>
          </a:xfrm>
          <a:prstGeom prst="cloudCallout">
            <a:avLst>
              <a:gd name="adj1" fmla="val 37199"/>
              <a:gd name="adj2" fmla="val -84875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What is this like in the supermarket model?</a:t>
            </a:r>
          </a:p>
        </p:txBody>
      </p:sp>
    </p:spTree>
    <p:extLst>
      <p:ext uri="{BB962C8B-B14F-4D97-AF65-F5344CB8AC3E}">
        <p14:creationId xmlns:p14="http://schemas.microsoft.com/office/powerpoint/2010/main" val="1050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0" grpId="0" animBg="1"/>
      <p:bldP spid="72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"/>
          <a:stretch>
            <a:fillRect/>
          </a:stretch>
        </p:blipFill>
        <p:spPr bwMode="auto">
          <a:xfrm>
            <a:off x="1979613" y="620713"/>
            <a:ext cx="5256212" cy="538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851275" y="4581525"/>
            <a:ext cx="1512888" cy="1295400"/>
            <a:chOff x="2426" y="2886"/>
            <a:chExt cx="953" cy="816"/>
          </a:xfrm>
        </p:grpSpPr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2608" y="3203"/>
              <a:ext cx="590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>
              <a:off x="2426" y="2886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562" y="3022"/>
              <a:ext cx="7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1000" b="1" smtClean="0">
                  <a:solidFill>
                    <a:srgbClr val="000000"/>
                  </a:solidFill>
                </a:rPr>
                <a:t>Supermarket</a:t>
              </a:r>
              <a:endParaRPr lang="en-US" altLang="en-US" sz="1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3851275" y="115888"/>
            <a:ext cx="1512888" cy="1296987"/>
            <a:chOff x="2381" y="2840"/>
            <a:chExt cx="953" cy="817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562" y="3158"/>
              <a:ext cx="590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21" name="AutoShape 9"/>
            <p:cNvSpPr>
              <a:spLocks noChangeArrowheads="1"/>
            </p:cNvSpPr>
            <p:nvPr/>
          </p:nvSpPr>
          <p:spPr bwMode="auto">
            <a:xfrm>
              <a:off x="2381" y="2840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2472" y="2976"/>
              <a:ext cx="7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1200" b="1" smtClean="0">
                  <a:solidFill>
                    <a:srgbClr val="000000"/>
                  </a:solidFill>
                </a:rPr>
                <a:t>Bakery</a:t>
              </a:r>
              <a:endParaRPr lang="en-US" altLang="en-US" sz="12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067175" y="2708275"/>
            <a:ext cx="1296988" cy="100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6516688" y="115888"/>
            <a:ext cx="2374900" cy="1800225"/>
          </a:xfrm>
          <a:prstGeom prst="cloudCallout">
            <a:avLst>
              <a:gd name="adj1" fmla="val 49398"/>
              <a:gd name="adj2" fmla="val 66491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What is voltage?</a:t>
            </a: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5651500" y="4868863"/>
            <a:ext cx="2951163" cy="1989137"/>
          </a:xfrm>
          <a:prstGeom prst="cloudCallout">
            <a:avLst>
              <a:gd name="adj1" fmla="val 37199"/>
              <a:gd name="adj2" fmla="val -84875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What is this like in the supermarket model?</a:t>
            </a: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250825" y="5373688"/>
            <a:ext cx="2519363" cy="792162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CC99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333399"/>
                </a:solidFill>
              </a:rPr>
              <a:t>How much bread each van carries</a:t>
            </a: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107950" y="115888"/>
            <a:ext cx="2627313" cy="1009650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CC99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Voltage is a measure of how much energy each charge carries</a:t>
            </a:r>
          </a:p>
        </p:txBody>
      </p:sp>
    </p:spTree>
    <p:extLst>
      <p:ext uri="{BB962C8B-B14F-4D97-AF65-F5344CB8AC3E}">
        <p14:creationId xmlns:p14="http://schemas.microsoft.com/office/powerpoint/2010/main" val="8088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268760"/>
            <a:ext cx="579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We measure the current in a circuit using an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36845" y="1268760"/>
            <a:ext cx="169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ammeter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348880"/>
            <a:ext cx="8119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ammeter is measuring how much charge is passing through</a:t>
            </a:r>
          </a:p>
          <a:p>
            <a:r>
              <a:rPr lang="en-GB" sz="2400" dirty="0"/>
              <a:t>e</a:t>
            </a:r>
            <a:r>
              <a:rPr lang="en-GB" sz="2400" dirty="0" smtClean="0"/>
              <a:t>very second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149080"/>
            <a:ext cx="4929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Charge is measured in Coulombs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486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jawolf.com/tutorials/electronicstutorial/electr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6514612" cy="488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8022" y="4695395"/>
            <a:ext cx="497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1 Coulomb every second = 1Amp</a:t>
            </a:r>
            <a:endParaRPr lang="en-GB" sz="2800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92080" y="3573016"/>
            <a:ext cx="432048" cy="5760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08720"/>
            <a:ext cx="6400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</a:rPr>
              <a:t>Charge is measured in Coulombs.</a:t>
            </a:r>
          </a:p>
          <a:p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426327"/>
            <a:ext cx="83931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If one Coulomb (C) of charge passes a point in the circuit</a:t>
            </a:r>
          </a:p>
          <a:p>
            <a:r>
              <a:rPr lang="en-GB" sz="2800" dirty="0">
                <a:solidFill>
                  <a:srgbClr val="FF0000"/>
                </a:solidFill>
              </a:rPr>
              <a:t>e</a:t>
            </a:r>
            <a:r>
              <a:rPr lang="en-GB" sz="2800" dirty="0" smtClean="0">
                <a:solidFill>
                  <a:srgbClr val="FF0000"/>
                </a:solidFill>
              </a:rPr>
              <a:t>very second then the current flowing is 1Amp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6698" y="4437112"/>
            <a:ext cx="6039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</a:rPr>
              <a:t>1 Amp = 1 Coulomb per second</a:t>
            </a:r>
            <a:endParaRPr lang="en-GB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36912"/>
            <a:ext cx="79576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When a current of 1Amp is flowing in a circuit,</a:t>
            </a:r>
          </a:p>
          <a:p>
            <a:endParaRPr lang="en-GB" sz="24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6000000000000000000 (6X 10</a:t>
            </a:r>
            <a:r>
              <a:rPr lang="en-GB" sz="2400" baseline="30000" dirty="0" smtClean="0">
                <a:solidFill>
                  <a:prstClr val="black"/>
                </a:solidFill>
                <a:latin typeface="Comic Sans MS" pitchFamily="66" charset="0"/>
              </a:rPr>
              <a:t>18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) electrons flow past</a:t>
            </a:r>
          </a:p>
          <a:p>
            <a:endParaRPr lang="en-GB" sz="24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a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 point in the circuit every second!</a:t>
            </a:r>
            <a:endParaRPr lang="en-GB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7291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We use the letter 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‘I’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for current in our equations.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We use the letter ‘Q’ for charge.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We use the letter </a:t>
            </a:r>
            <a:r>
              <a:rPr lang="en-GB" sz="2400" dirty="0" smtClean="0">
                <a:solidFill>
                  <a:prstClr val="black"/>
                </a:solidFill>
                <a:cs typeface="Times New Roman" pitchFamily="18" charset="0"/>
              </a:rPr>
              <a:t>‘t’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 for time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GB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4077072"/>
            <a:ext cx="8322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=</a:t>
            </a:r>
            <a:endParaRPr lang="en-GB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95936" y="4461792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23734" y="3548335"/>
            <a:ext cx="564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</a:rPr>
              <a:t>Q</a:t>
            </a: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9113" y="4482898"/>
            <a:ext cx="373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</a:rPr>
              <a:t>t</a:t>
            </a:r>
            <a:endParaRPr lang="en-GB" sz="4400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04048" y="5013176"/>
            <a:ext cx="1440160" cy="43204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44208" y="5445224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prstClr val="black"/>
                </a:solidFill>
                <a:latin typeface="Comic Sans MS" pitchFamily="66" charset="0"/>
              </a:rPr>
              <a:t>secs</a:t>
            </a:r>
            <a:endParaRPr lang="en-GB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788024" y="2996952"/>
            <a:ext cx="1656184" cy="7920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52933" y="2636912"/>
            <a:ext cx="1430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Coulombs</a:t>
            </a:r>
            <a:endParaRPr lang="en-GB" sz="2400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331640" y="4653136"/>
            <a:ext cx="1440160" cy="5760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2223" y="5252339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Amps</a:t>
            </a:r>
            <a:endParaRPr lang="en-GB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3284" y="6165304"/>
            <a:ext cx="7014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(Current is how quickly charge is flowing)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2" grpId="0"/>
      <p:bldP spid="15" grpId="0"/>
      <p:bldP spid="1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893" y="4214818"/>
            <a:ext cx="3786214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cell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071934" y="1571612"/>
            <a:ext cx="1000132" cy="857256"/>
            <a:chOff x="3786182" y="1571612"/>
            <a:chExt cx="1000132" cy="85725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786182" y="2000240"/>
              <a:ext cx="3571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929058" y="2000240"/>
              <a:ext cx="428628" cy="0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000496" y="2000240"/>
              <a:ext cx="8572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429124" y="2000240"/>
              <a:ext cx="3571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6470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Verdana"/>
              </a:rPr>
              <a:t>A current of 2 A flows for 30 seconds through a lamp.</a:t>
            </a:r>
            <a:br>
              <a:rPr lang="en-GB" b="1" dirty="0" smtClean="0">
                <a:solidFill>
                  <a:srgbClr val="000000"/>
                </a:solidFill>
                <a:latin typeface="Verdana"/>
              </a:rPr>
            </a:br>
            <a:r>
              <a:rPr lang="en-GB" b="1" dirty="0" smtClean="0">
                <a:solidFill>
                  <a:srgbClr val="000000"/>
                </a:solidFill>
                <a:latin typeface="Verdana"/>
              </a:rPr>
              <a:t>How much charge has moved?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708920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Verdana"/>
              </a:rPr>
              <a:t>A current of 12 A flows for 20 minutes into an electric cooker.</a:t>
            </a:r>
            <a:br>
              <a:rPr lang="en-GB" b="1" dirty="0" smtClean="0">
                <a:solidFill>
                  <a:srgbClr val="000000"/>
                </a:solidFill>
                <a:latin typeface="Verdana"/>
              </a:rPr>
            </a:br>
            <a:r>
              <a:rPr lang="en-GB" b="1" dirty="0" smtClean="0">
                <a:solidFill>
                  <a:srgbClr val="000000"/>
                </a:solidFill>
                <a:latin typeface="Verdana"/>
              </a:rPr>
              <a:t>How much charge has the cooker used?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9572" y="4149080"/>
            <a:ext cx="745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Verdana"/>
              </a:rPr>
              <a:t>If 18400 C of charge flows through an air conditioning unit every hour, what current does it draw?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6412" y="566124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Verdana"/>
              </a:rPr>
              <a:t>A current of 3 A flows into a television set. For how long would it take 1500 C of charge to flow through it?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82604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The </a:t>
            </a:r>
            <a:r>
              <a:rPr lang="en-GB" sz="2800" b="1" dirty="0" smtClean="0"/>
              <a:t>voltage of a cell </a:t>
            </a:r>
            <a:r>
              <a:rPr lang="en-GB" sz="2800" dirty="0" smtClean="0"/>
              <a:t>tells us how much energy that cell </a:t>
            </a:r>
          </a:p>
          <a:p>
            <a:r>
              <a:rPr lang="en-GB" sz="2800" dirty="0"/>
              <a:t>c</a:t>
            </a:r>
            <a:r>
              <a:rPr lang="en-GB" sz="2800" dirty="0" smtClean="0"/>
              <a:t>an give to each Coulomb of charge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276872"/>
            <a:ext cx="670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We measure the voltage across a component with a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69334" y="2276871"/>
            <a:ext cx="155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voltmeter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bbc.co.uk/staticarchive/40c8466955f2b83a10395a819d77eb06c0674ad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49149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8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ohncooperandsons.com/images/A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0"/>
          <a:stretch/>
        </p:blipFill>
        <p:spPr bwMode="auto">
          <a:xfrm rot="10800000">
            <a:off x="467544" y="1988840"/>
            <a:ext cx="2178674" cy="353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646218" y="2132856"/>
            <a:ext cx="4230038" cy="30963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771800" y="1988840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55" y="3229264"/>
            <a:ext cx="4572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4572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4572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980728"/>
            <a:ext cx="7639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The Coulombs of charge flow from a place of high electrical </a:t>
            </a:r>
          </a:p>
          <a:p>
            <a:r>
              <a:rPr lang="en-GB" sz="2400" dirty="0">
                <a:solidFill>
                  <a:prstClr val="black"/>
                </a:solidFill>
              </a:rPr>
              <a:t>p</a:t>
            </a:r>
            <a:r>
              <a:rPr lang="en-GB" sz="2400" dirty="0" smtClean="0">
                <a:solidFill>
                  <a:prstClr val="black"/>
                </a:solidFill>
              </a:rPr>
              <a:t>otential to lower electrical potential.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877272"/>
            <a:ext cx="8539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 1.5V cell can give 1.5Joules of energy to each Coulomb of charge.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Each Coulomb of charge can do 1.5Joules of work in the circuit.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96752"/>
            <a:ext cx="8437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voltmeter is put across a component to tell us how much energy</a:t>
            </a:r>
          </a:p>
          <a:p>
            <a:r>
              <a:rPr lang="en-GB" sz="2400" dirty="0"/>
              <a:t>t</a:t>
            </a:r>
            <a:r>
              <a:rPr lang="en-GB" sz="2400" dirty="0" smtClean="0"/>
              <a:t>he charges are losing as they go through the component </a:t>
            </a:r>
            <a:endParaRPr lang="en-US" sz="2400" dirty="0"/>
          </a:p>
        </p:txBody>
      </p:sp>
      <p:sp>
        <p:nvSpPr>
          <p:cNvPr id="4" name="AutoShape 2" descr="data:image/jpeg;base64,/9j/4AAQSkZJRgABAQAAAQABAAD/2wCEAAkGBxASEhMUEhQQFRESGBUVGBcXFiEeGBYaGRoXGhUYHhQcHCggGBolGxUZIjYiJSksLi4uFx8zODMsNygtLisBCgoKDg0OGhAQGzIkICQsLi0sLywsLSwsLywsNy4sLCw0NDQuLiwsLCwsLCwsLCwsLC4sLCwsLCwsLCwsLCwsLf/AABEIAKYBMAMBEQACEQEDEQH/xAAbAAEBAAMBAQEAAAAAAAAAAAAABQMEBgIBB//EAEoQAAIBAwICBAgMAgcHBQAAAAECAwAEERIhBTEGEyJBFBUyNFFhcZMjQlJTVHOBkrGy0dIWkWJygpSh0+EHJDNDY4OiNVWVo9T/xAAZAQEAAwEBAAAAAAAAAAAAAAAAAgMEAQX/xAA7EQEAAgACBAoJAwQCAwAAAAAAAQIDERIhMZEEExRBUVJhcYHRIjI0QlOSobHBBUSCM3Lh8GLSI6Lx/9oADAMBAAIRAxEAPwD9xoFAoFAoFAoFAoFAoFAoFAoFAoFAoFAoFAoFAoFAoFAoFAoFAoFAoFAoFAoFAoFAoFAoFAoFAoFAoFAoFAoFAoFAoFAoFAoFAoFAoFAoFAoFAoFAoFAoFAoFAoFAoFAoFAoFAoFAoFAoFAoFAoFAoFAoFAoFAoFAoFAoFAoFAoFAoFAoFAoFBJvVeS4WMSyxoIi/YwMnUBuSp7qrnObZZtmFNaYE3msTOllrz6O978Ut9IuvvL+yu6HbKPKY+HXdPmeKW+kXX3l/ZTQ7ZOUx8Ou6fM8Ut9IuvvL+ymh2ycpj4dd0+Z4pb6RdfeX9lNDtk5THw67p8zxS30i6+8v7KaHbJymPh13T5nilvpF195f2U0O2TlMfDrunzavhK21wqS3B6t42b4Z1HaVkGxwO5jUc9G2UzvXcXOPgzamHriYj0YnZMT39Dd8eWn0i296v61LjK9KjkfCPh2+WTx5afSLb3q/rTjK9JyPhHw7fLLdhlVxlWVh6Qcj+YqUTmotW1ZytGT3XUSgUCgUCgUCg0OOzMlvMyHSyoxB9Bxsd6jecqzMNHBKVvj0raM4mYYxwpvpF195f2VzQ7ZS5THw67p8zxS30i6+8v7KaHbJymPh13T5nilvpF195f2U0O2TlMfDrunzPFLfSLr7y/spodsnKY+HXdPmeKW+kXX3l/ZTQ7ZOUx8Ou6fM8Ut9IuvvL+ymh2ycpj4dd0+bS45ayQ280qXFzrjRnGSpGVGRkaNxUbxNazMS0cFxKYuNTDth1ymYjn5/F0FWvNKBQKBQKBQKBQKBQTD54PqD+cVD3/Bq/a/y/CnU2UoFAoFAoJkyA3aZAPwMnMf046hPr+DXWZjg05daPtLe8HT5KfyFSyhm07dJ4OnyU/kKZQ7p26WlccEgYlkXqpfnIuy/qzjZx6mBHqqM4cbY1L6cMxYjRtOlXotrj/HfGUvvDbt9TQzY66MBgwGFkQ5AcDuOQQV7j6iKVmc8p2uY+FXRjFw/Vnm54no8p5++JUamzFAoFAoFAoJvSXzWf6tvwqGJ6stXAfaKd8KIqbK+0CgUCgUEnpZ5ldfVSflNV4vqT3Nn6d7Vh/wB0fdWqxjKBQKBQKBQKBQKBQTD54PqD+cVD3/Bq/a/y/CnU2UoFAoPjEDc7AUHNWfGZb5pBaPHFbxNoaYjVJIcBvg4jsiEMpEj51DcLjDENj+GjqD+GX3WgFdepORIJ7HVaOYHxe6uZc6WnOjo821r3vFZ7DSbp0mtWYJ1oXTNGTy1xjaVeZLIFKgZ0kAsOoukRwQCCCDuCORB5HNBGuuJzyyNDZhMxnTLPICY42+QqAgyyDbIyoXO5z2aDG3RtmYSSXd40qhgGUogUNgsAqx8iVXnnlXMteaUXtFZrnqn8bPvJLFfWw1I5vIxu0bhVnx/QkUKjH+iyjPyhXUVbht/HPGssTakflsQQQcMpU7qwIIKncEEGg2aBQKBQKCb0l81n+rb8KhierLVwH2infCiKmyvtAoFAoIfG+kKwyx28QV7qbyVZtKIDqw0j4OAdDAKAWYqcDAYgMc3R+adGW5u52DghkhVYo8HmAMM+Pa5rkxnGUp0valotXVMbHt+G3sXaguTLj/lXIBVv6ImjUPGeXaIf2GuoMdpfpxKA9VLNA6PhwhGtSMjGrcMh5hhkEDao2jONuSGJSbRlEzHc8fwxN9PvvvD9tQ4uetKjk1viW+nkl9JeGXFrbvMt7eMylBhmGDlgO4euoYlZrXPSlTj4d8Ok2i8/TyduvKtD0H2g0L67kSSNVCYkJUZB2IR2Ha5c1AxzOT6K7EOTJwq+aZdWAFwntDFcuPYMge3NJjIic2/XHSgUEw+eD6g/nFQ9/wAGr9r/AC/CnU2UoFAoIfShTJ1FsM6bmTTKQf8AlIrSSD2PoWM+qQ0H3i/CG1rcWulLqNQmDtHPGN+pkxyHPS43QnvBZWBF0mgMBlIcOrdU0OPhhN8zoB3c8xjYghgdO9B64Xw2Rn8IutJnIIRAcpboeaKfjOR5T9/IYG1BIN21nBeW8ZAaBo0tsjIUXRVLdcfJWVmUD5KAUHTcLsEgiSJM6UGMnmx5sxPexJJJ7yTQeG4kgkljIfVFGspO2CrasYOfSjDfGMesVLR1RKOlGcw2LSfrEVwGUOAwDDDAEZGR3GuTGU5OxOcZpEC9RfMi7R3cbS47hLEUVz/bR0+2MnmTXHVSK5JeRNONAUg58oNq7u7ya7k4nx8aOlWdEUMWBAckoRGZAGBQEEgHb2c813Rc0lWFmKqWGliASM5we8Z76ik90Cgm9JfNZ/q2/CoYnqy1cB9op3woipsr7QKBQeZHABJ5AEn7KDnuBcMjntC866mvsTyZ2I1AGFQRupjQIARjBXPM0GThd9LBItrdNqY5EE5268AZ0NjZZ1A3A2YDUPjKoeJXa/JRCVsVJEkgODckbNGjd0XczjytwNsmg9cYgWCa1njCooZbWQDYGKTsxDA2ys3V49AdwPKoOgoI/SOCKdBbSOyGfdSB82Q5GeQOB3+v0VC8RaNGedRj1reOLmcs/wAKHD7tJo1kjJKNyOMZAJGcHu2qVZiYzhbS8WrnGxsV1Jia2QsHKgsOR9HMA+3DMM/0j6aZmTWu7mK2TyfKYhUQdqR3JYhV7yTkk925OACa5a2W1bgYFsW2VdWWuZ5ojpn/AHXOqNbXFtdS7yS9SPkQhS2PQ0rqc/2QPaahlads5dy/jMDD1Urpdts/pETH1me5mHC/+tc/f/0ruh2yhyj/AIV3Hiz/AK1z9/8A0podrnKP+FdzWtrfReeXI2YD5ZzjtjlXIjK/guviafBtkR6XN3LNWMJQKBQROONouLKQjs9Y8JPcvWxtoJ9rxqvtcUG/xTiMdumt87kKqqMvIx8lFX4zH0e08gaDnW6P3Bk8P+DHEAMCLbquq+YL4zrwT8LzBOB2OyQ6Dg/FI7mPWmoFSUdG2eJx5SOvcw/kQQQSCDQcrx1NZv5x5NvJYZ9Ys5RczY9O0jL7VoO3VgQCNwdxQR+NcOkkliZANLB4Zt8fBsVYn1nsFf8AuE91WVtEROaFqzMxks1Wmi3L67+FR/yYJpH9XWNGsY+3RIf7BoKRs01M3b1Npzh2HkklRgHAG5278713NzJj8WQ4wVJBZHOpmJLJjSSxOTjSNs/iaZyZQ3K4645be4uby8QXU8SQmIKqYx2kydjy3H+NUZTa8xmw6N8TFvEWmMsm5/Ddz/7hd/8Aj+lS4u3WlZye/wASfo83vCpYbe5L3M0wMTAB8YHrGK5asxWc5zbv03CtThNM7TOuNrphVyt9oFAoMV3FrR1+UrL/ADBFBO6Jz67O3O2pY1jYfJeP4ORfaHRh9lBNv4l4mGiHmCth5BzndT5MTfFRWG8g3JGFOxNBscGu3t2SzuSNWNNvKFCrOijZMABUmVRuowGALKMZCh76VgOLaH40t1bkeyBxcMfUNMBGfWB3igu0EfpVZJLD2plgKMGWVsYQnKnckDcMRz76rxIiY25KOEUi1Nc5Zc6naW6xoiIMIiqqj1AYH4VOIyjKFtaxWIiOZlrqSGekBkYraQvcaSVMuoJAGHMdacmQ52+DVgCCCQRig1CvEuuE0lvaOEQoqR3LFlycuw1wKpLAINyMaTv2jUdH0s10Y2WFxcRtnOZ6ctkeGvvz7FXhfGY5mZMSRToAWhlGJFB7xglXXO2pCy52zmpKVKgUEw+eD6g/nFQ9/wAGr9r/AC/CnU2UoFAoNXidik8TxPnS45g4KkHKsD3MGAIPcQKDmLK48HnL8Tf4VexBOy6bbqzgbN5MUzHytRBOwXKig6wXMeNWtNPp1DH86Dk+I3PXzh+GMGuD8HNMBqtggyPhGBAlkQ50qhLA7NpUk0HS8M4dHBEsS5KjOS25dmJLux72ZiSfWTQRrad+H/BSh2sh/wAKZQW6le6KVRuEX4snLSMNpwCwXbW/hlUPHJE6EZDI4ZSPSGBwRQTr7pHCrGOD/ebjl1URzpPcZHHZhX1sR6gTgEM3BOGtEHeVg9xM2uVh5OcYVFB3EajYfaTuTQU6BQKDm+AefcR/rQfkqqnr2ZcH+tieH2dJVrUm9JfNZ/q2/CoYnqy1cB9op3woipsr7QKBQKDkuP8AC5Y2dk61rGdtdzDECZc4wzR4OSj4GtF7RwSuSzZC7wnidrKgFvJCUTC6UIGjAxoKc0IHxSBig0ek19YtGYZ3Ds+CsURLTlgRpeNE7YZWwQ4xpOCSOdBq8DgljC3PEZUWUJ1MYcqvVoTk6iDoMz6VLaez2AF2GTyZiNrlrVrGczkr+PbP6Tbe9X9a5p16VfHYfWjfCD054rbSWcixzQOxMeFWRSTh1J2BzVWNas0nKWfheLS2FMRMc3P2uuXkKvbYQ+P6p5I7RSypIGknZTg9SpA6sH4pkYhc89KyYwcEBZjRI1AUKiIAABsqgchjkAKD6Jl27S9rlvz9nppkZp/HeGGZAYyEuYstDJjyH9B9KNyZe8H2EBm4Nf8AhEEcukqXXLKTkow2dCR3qwK/ZQbtBMPng+oP5xUPf8Gr9r/L8KdTZSgUCgUHxlBGCAQe40HOP0esvC1/3a23idv+EvMPHg4xz3O/rqHveDRFY5PM8+lH2l0SIAAAAANgByH2VNneqD4zAAkkADck8hR2ImZyhzEHBbS7mNw1vA0KgohaJfhiSC8u43UYAUnn2zyIJrrOlOfM141IwcPi59eZzns6I7+efCNsS6O2to41CxoiKOSqoAH2CrGNloFAoFBE4RYSJdXkjABJjEUORvpTDbd29V1rMWmWfDpNcS9p2Tlkt1Y0JvSXzWf6tvwqGJ6stXAfaKd8KIqbK+0CgUCgUHPdNeF28lrcO8ULSLE5DMgLAhTjDEZFQxJypLXwGsW4Th1tGcTaFex4dBCCIYooweYRAuf5Cpsj3e2UUy6ZUSRc5wygjI5HB9tcmInajelbxlaM2j/DVj9FtvdL+lR4unQq5Ng9SN0H8NWP0a292v6U4unQcmwepG6FWpr0S1/9QuM99vbafYHuNX+JFBYljDKVYZVgQR6QdiKDnujSFyoYb2Ktbg+ls4J9vVpGdvnTVuJq8daqmvw1Okqpa5bgPDI7i2kVzME8MvnXq5pIj5zOCdcTqSpJY4zjcH0UG0eiNp8u+/v91/n0Hn+D7POdV7qxjPh9znHoz1+ceqjuc5Zcz0OiNp8u+/v91/n0cUuF8Mjt1KxmYhjk9ZNJKc8tmldiB6gcUG7QKBQKCNfwyNdR6JDGRDJkhQc9uPbtCq7RM3jKeZuwb1rwe2lXP0o55jmnoZvAbn6U/uk/Su6NulXx2D8ON8+Z4DcfSn90n7aaNuk47B+HG+fN8XgikgzSTT43AkI0e6RVQ/2gacX0zm7PDLRqwqxTuzz3zMzumFQVNkKBQKBQKDl+A8KmSfEgIgtRIsBz5YlYsDj+gmE/nVNKzE69kbGTBw7RfKdlc8vHyjU2f4QtflX/APf7r/Pq5reX6H2bAhmvSDsQb+5IPqIM+DR2JmJzh9/hK0+Xff8AyF1/n0cbFn0at4nV1a8LKcjXeXDr9qPKVb7QaCxQKBQKCT0s8yuvqpPymq8X1J7mz9O9qw/7o+6tVjGUCgUCgi8ft5EeK6hUu8GpXQeVJC+OsVR3upVXA79JX42aClY3sUyLJE6vG3JgdvWPUQdiDuCKDOBQSOO8UZMQQYa8lB0LjIjHIzOO6NfX5RAUbmg3uF2KwQxwpkrEqqCTljgbsT3sTuT3kmg0ekvRey4giJdxdakZLKNbrgkYzlGBO3poOQP+yngnhIj8E7HVF8ddLz1gZz1meRqOfpZdjRoV4jT59LLwydZ0Z6J2PDxILOLqhKVL9t2yVzp8tjjmeVSZ1ugUCgUCgjX9lHLdRhwSBDIRhiPjx+giq7Vibxn0N2Di3w+D2mvWjmieaWbxDbfJb3j/ALq7xdVfLcbp+keR4htvkv7x/wB1OLqctxun6R5PB4S8e9vNKpHxJWMsZ9R1kuv9lhj0GuaEx6s/lLlNb6sWkT21iKz9NU+MNnhl/wBbqVlKTRkB0JzjPksD8ZGG4PtBwQQJVtn3qsfA4vKaznWdk/jsmOePxMS3akoKBQKBQQOCXUjXl8jMxSMw6VJ2XKZOB3ZNVUmdO0M2FaZxbxM7Ml2RAwIPIgg+w86taX53xv8A2U8Ejt5XS0w6IxB66U4IG2xkwajecqzML+C0rfGrW2yZVeG/7MODQSxzRWumWJg6N10pww3BwZCD9oqSh2NAoFAoFBJ6WeZXX1Un5TVeL6k9zZ+ne1Yf90fdWqxjKBQKBQKCRddH4mdpYmlt5n3Z4WxrOAMvGQUkOAN2UnbnQTprS5WdIpb256qVewVSJSzrkuhcR7ErgjGD2X9FRm2VspaK4MWwZvXbWdcdk7J36p74W+F8KhtwREuC5BdiSzyEDAZ5GJZzgYySakzt2gUEw+eD6g/nFQ9/wav2v8vwp1NlKBQKBQRJ+Nu7tHZxCZkJV5GbRBGw5qZMEu4+SgOMYYqaDCeH8RMgl66z1BSmnqH04JUntddnOVG+PsrmWvNPjJ0NDmzz/wB3ssfG5ImVLyIQlyFSVG1wOxOFUuQGic7YDgAlgAzHauoLlBJ4lxsJJ1MMbT3JAbq1IARScB5JDtGpwcc2bB0q2DgNI8P4i0qzdbZxOEKFBG8gIJBAMhdC2CDg6R5Tbb1zLXmtjFni5w+bPPu/+8/dDLLxa5t97qJWh754MkIPlSQHtKvrUvjmcDJHVS5FIrAMpDKwBBByCDuCCOYoPVAoFBzfAPPuI/1oPyVVT17MuD/WxPD7Okq1qTekvms/1bfhUMT1ZauA+0U74URU2V9oFAoFBocX4tHbhch3kkJEcUYzJIRzCrkAAd7EhRzJFBLvrTiF1E8beC26SqylcNK4UjG7Aoqt6hqHrNctGlGS3BxZwsSuJXbE5s73PEId3ihuUHPqMpKPWIpGKuAN/LB22BO1dVMsl9JcQLJYvCWLYzKGAGMh1ZMBlcHYqQCMHNRtpZeirxNPL0Ms+1o9Xxr5fDvuyVD/AMvYoy4V013S0uMX/F7aJpZGsCqlQQqvncgDmQO+o2tiVjOcleLfhOHXSma7p83Yg1e3vtAoMF7aJKhRxlTjvwQRuCGG6sDuCNxXJiJjKVmFi2wraVdv+/Roql5FspiuE7tZ6uQD1kKVkP2J+sPTjtaJng2JrnOk9npR94mP/Z78OuPor+8T91d0rdCPE4PxI3W8nzw+4+iv7xP3U0rdBxOD8SN1vJr2k8jXfbjaMiA4BZTntj5JNRiZm+uOZbiUpXg3o2z9LomObtW6tYCgUCgj9JbhwkcMbFZbqQQq45oulnlcegiNHwflFaDUl4WbLElmmYgAJrdfjgDHWxj54Abj44G+4BoK3ja36jwjrEFuFLmQnChRzJzyxywd87UEOLh7cRPWXcZFnv1Nq43cEY66ZflEHsxnyeZ7WyB7tuKPbW1ysmZJbI9WhY7zBgptst8o61QnvZSaCrwPhgt48E6pXOuWTvkkONTH1bYA7lAA2FBteFx6nTUuuMBmHeoOcEjuBwf5H0V3KdrmcZ5PcEyuqshDKwBBHIg8iD3ikxlqInPXCJwlPBrl7Yf8GVWuIV7kwwE8Y9ChnRgO7rGA2Arjq9kUGNLhDyZDz5Ed25pkMisCMjcGg5Rre/hurqSGCKRJzGQWkC+SoHL25qjK8WmYjaxaONTEtatYmJy52x4fxb6Jb+//ANKlpYnR9U9PhHUjf/h4vbm9e2uRcQxRKIm0lZNWT6MY22rlptNZzhu/TbYs8JppxEa4583TCrlb7QKBQfCaDlOHcIF4hu3ZlnmOuCRfKt4hnqAvdhlOtgdmMjA5AGAq8G4q7s0FwoS7iGWA8iVeQmjJ5oe8c1OQc7Ehg4nxCWaRrW0Olxjrp8Ai3BGdKg7NOQdgdlB1N8VXDWThyWE8BgBEFweomGScyYLRTliclyylGO5YyIT5NB09BG6WWLXFu0CNGJZNJUO2MhWUtyBPL1d9V4ldKuUKOEUnEpNI2yqwyKygqVYcsg5G2x3HrFWQuiYmNTJR0oFAoFAoJh88H1B/OKh7/g1ftf5fhTqbKUCgUEXjDhbqxLHZnmjH9domdf8AxiegqXl1HEjSSsqRoCzMxwFA5kmg4U8Pmkk8O6lvA+sEvgWDrfA2uzFnHXfGEOOQBPwmwDurO7jlRZImV43AZWU5BB5Gg43pEpaS8kHkRScJ1/8AZuRPKfsjkU/ZQdxQQONwuJ0MYb/eUa2dlHk4OtHJ7gqmb7WHpq2kxlr5tf8Av0V2j0tXPq/36rqIFAAGAAAB6AOVVLEe9YG/tVHNYblz6lzCo/mT/gfRQbaQOssrKi4cRjnjJGrUTtzww9uK7zOJ/iubQoXSpRxoBxlUaPq5BqVd8ZLDvOlcnuEs4cyldjQKAAAAAAAO4DkKgk9UCgm9JfNZ/q2/CoYnqy1cB9op3woipsr7QKBQYL2MtHIq+UysB7SDig0ui0gaztSNh1MW3owigj7CMfZQSukWbuUW9sdM8DBnuRv4LkZ0jueR1I+DOwUhm+KGDa6JyJGhtSgingGXXJIk1E5nV27UgdskkksGJDb7kPXS8ao4EB7b3Vnp9eiZJX/+uN/sBoLtBG6S2E0io9vp8IhYlNRwCGBVwT7Dn2qKrxKzOuNqjHpa0RNNsN/hVksEMcS8o1Vc+nA3PtJ3+2pVroxELMOkUrFY5m1UkygUCgUCgmHzwfUH84qHv+DV+1/l+FOpspQKBQaHG+H9fEUDaJAVeN/kSIQyNjvGRuO8EjvoOc4Y7XtyVvdEb2hVks85DMOV0xIHWpqzoxlVwSe2MIHZUHJcVlNlcL4IFke6LFrMHBZzzuF+aXURrJ7Jzny9nCvw3gwW3eKbTK0+sznGBI0gxJt3Ljsgdyqo7qDW4TxEwstpdNiUdmGVthcqOWG5dcAO0nPYsNjsF+g0+K8Uht01ytgclAGXdu5EQdp3PcoBNBp8BtZSZLiddE0+kCPIPUxrnq48jYtlmZiMjUxAJAFBYoFAoFAoJvSXzWf6tvwqGJ6stXAfaKd8KIqbK+0CgUCg4zirz2bNEjLFZ3MhZbk7i0L5MqEEYGpzlGbsgyEHkqsHUcLsIoI1jiGEGTzyWJOWdmO7sxJJY7kkk0Gp0js4mj615BA8GXS4JA6r0kkkAxkbMp2I9eCAn8B6+7eK6uE6tYVYQp8t2yr3GGAZVKZVAcHTI+eYwHTUHPdPnZbKUqSDmPcHB8te8VVjepLNwyZjCnLs+7oF5CrWl9oFAoFAoFBMPng+oP5xUPf8Gr9r/L8KdTZSgUCgUGnxLhcFwFE0avoOVJ8pDy1K47SHHeCDQRG4EouFiE9/1Rid9PhUnMMgHb1a+TH41Rz9LJfFI4mb8+lEfSVrhvCYLcN1MaqXwWbm7kbAtIcs5x3kmpKG7QYL6yimRo5kSSNtirqGU+0Hag5uDgqPO6wzXqQRAq+m4cqZCRhF1MdOhQchcDLgcwahFs7atjTfCimDE29a2zsr0+M7O7thY4fwG2hfrFQtNgr1sjNJLg8x1shLAeoHFTZlOgUCgUCgUE3pL5rP9W34VDE9WWrgPtFO+FEVNlfaBQKBQfGUEEEAg7EHkaDlePcAht7aeS2ae3McbsqwyssYIBIxDnqxv6FFQvOVZmGngeHXFx6UtsmYiVODo1bBldxJNIh1K08jSaG+UquSqHfmoFTZm3xXhy3CaGaVRkNmNtLbZ2yO7eo2rpRkhiYcXjKfpqSP4Nh+evvftUOKjpneo5JXrW+aXmToTbsMNLeMPQ0xI/kRScGJ55cngdJ2zO+XSgVa1vtAoFAoFAoJh88H1B/OKh7/AINX7X+X4U6mylAoFAoFBE4k84uo+pSJ26mTIkkKADXHyKo2T9gqq2lpxl0N+BGFPB7cbMxGlGyInmnpmGTruI/M2X95f/8APXc8Tojf/hHQ4H17/JX/ALgm4h8zZf3h/wAPB6Z4nRG//BocD69/kr/3emsrmTaWZUTvSFSGPpBmYk4/qhT66aNp2zucjGwcP+nTOem2uN0fmZjsULa3SNQiKFRdgByFTiIiMoZr3te02tOcyy11AoFAoFAoFBN6S+az/Vt+FQxPVlq4D7RTvhRFTZX2gUCgUCgk9LPMrr6qT8pqvF9Se5s/TvasP+6PurVYxlAoFAoFAoFAoFAoNK94YkjByZVdQVyjlcgkHBwd9xUZrEzmvwuEWw6zWIiY264iWHxMvzt179v1rmh2zvT5Xbq1+WDxMvzt179v1pods7zldurX5YPEy/O3Xv2/Wmh2zvOV26tflg8TL87de/b9aaHbO85Xbq1+WDxMvzt179v1pods7zldurX5YPEy/O3Xv2/Wmh2zvOV26tflhms+GJGxcNKz405dy2BnJAydskD+VdisROaGJwi166OURG3VEQ3akoKBQKBQKBQKBQKBQYru3WRGRxlXBUjONjz3HKuTGcZSnh4lsO0Xrtho+Jl+duvft+tR0O2d6/ldurX5YPEy/O3Xv2/Wmh2zvOV26tflg8TL87de/b9aaHbO85Xbq1+WDxMvzt179v1pods7zldurX5YPEy/O3Xv2/Wmh2zvOV26tflg8TL87de/b9aaHbO85Xbq1+WHmXgMTgq73LI2xUzMQw7wRncVycOJ2/dKvDb1nSrFYmOfRhVqxjKBQKBQKBQKBQKBQKBQKBQKBQKBQKBQKBQKBQKBQKBQKBQKBQKBQKBQKBQKBQKBQKBQKBQKBQKBQKBQKBQKBQKBQKBQKBQKBQKBQKBQKBQKBQKBQKBQKBQKB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SEhMUEhQQFRESGBUVGBcXFiEeGBYaGRoXGhUYHhQcHCggGBolGxUZIjYiJSksLi4uFx8zODMsNygtLisBCgoKDg0OGhAQGzIkICQsLi0sLywsLSwsLywsNy4sLCw0NDQuLiwsLCwsLCwsLCwsLC4sLCwsLCwsLCwsLCwsLf/AABEIAKYBMAMBEQACEQEDEQH/xAAbAAEBAAMBAQEAAAAAAAAAAAAABQMEBgIBB//EAEoQAAIBAwICBAgMAgcHBQAAAAECAwAEERIhBTEGEyJBFBUyNFFhcZMjQlJTVHOBkrGy0dIWkWJygpSh0+EHJDNDY4OiNVWVo9T/xAAZAQEAAwEBAAAAAAAAAAAAAAAAAgMEAQX/xAA7EQEAAgACBAoJAwQCAwAAAAAAAQIDERIhMZEEExRBUVJhcYHRIjI0QlOSobHBBUSCM3Lh8GLSI6Lx/9oADAMBAAIRAxEAPwD9xoFAoFAoFAoFAoFAoFAoFAoFAoFAoFAoFAoFAoFAoFAoFAoFAoFAoFAoFAoFAoFAoFAoFAoFAoFAoFAoFAoFAoFAoFAoFAoFAoFAoFAoFAoFAoFAoFAoFAoFAoFAoFAoFAoFAoFAoFAoFAoFAoFAoFAoFAoFAoFAoFAoFAoFAoFAoFAoFAoFBJvVeS4WMSyxoIi/YwMnUBuSp7qrnObZZtmFNaYE3msTOllrz6O978Ut9IuvvL+yu6HbKPKY+HXdPmeKW+kXX3l/ZTQ7ZOUx8Ou6fM8Ut9IuvvL+ymh2ycpj4dd0+Z4pb6RdfeX9lNDtk5THw67p8zxS30i6+8v7KaHbJymPh13T5nilvpF195f2U0O2TlMfDrunzavhK21wqS3B6t42b4Z1HaVkGxwO5jUc9G2UzvXcXOPgzamHriYj0YnZMT39Dd8eWn0i296v61LjK9KjkfCPh2+WTx5afSLb3q/rTjK9JyPhHw7fLLdhlVxlWVh6Qcj+YqUTmotW1ZytGT3XUSgUCgUCgUCg0OOzMlvMyHSyoxB9Bxsd6jecqzMNHBKVvj0raM4mYYxwpvpF195f2VzQ7ZS5THw67p8zxS30i6+8v7KaHbJymPh13T5nilvpF195f2U0O2TlMfDrunzPFLfSLr7y/spodsnKY+HXdPmeKW+kXX3l/ZTQ7ZOUx8Ou6fM8Ut9IuvvL+ymh2ycpj4dd0+bS45ayQ280qXFzrjRnGSpGVGRkaNxUbxNazMS0cFxKYuNTDth1ymYjn5/F0FWvNKBQKBQKBQKBQKBQTD54PqD+cVD3/Bq/a/y/CnU2UoFAoFAoJkyA3aZAPwMnMf046hPr+DXWZjg05daPtLe8HT5KfyFSyhm07dJ4OnyU/kKZQ7p26WlccEgYlkXqpfnIuy/qzjZx6mBHqqM4cbY1L6cMxYjRtOlXotrj/HfGUvvDbt9TQzY66MBgwGFkQ5AcDuOQQV7j6iKVmc8p2uY+FXRjFw/Vnm54no8p5++JUamzFAoFAoFAoJvSXzWf6tvwqGJ6stXAfaKd8KIqbK+0CgUCgUEnpZ5ldfVSflNV4vqT3Nn6d7Vh/wB0fdWqxjKBQKBQKBQKBQKBQTD54PqD+cVD3/Bq/a/y/CnU2UoFAoPjEDc7AUHNWfGZb5pBaPHFbxNoaYjVJIcBvg4jsiEMpEj51DcLjDENj+GjqD+GX3WgFdepORIJ7HVaOYHxe6uZc6WnOjo821r3vFZ7DSbp0mtWYJ1oXTNGTy1xjaVeZLIFKgZ0kAsOoukRwQCCCDuCORB5HNBGuuJzyyNDZhMxnTLPICY42+QqAgyyDbIyoXO5z2aDG3RtmYSSXd40qhgGUogUNgsAqx8iVXnnlXMteaUXtFZrnqn8bPvJLFfWw1I5vIxu0bhVnx/QkUKjH+iyjPyhXUVbht/HPGssTakflsQQQcMpU7qwIIKncEEGg2aBQKBQKCb0l81n+rb8KhierLVwH2infCiKmyvtAoFAoIfG+kKwyx28QV7qbyVZtKIDqw0j4OAdDAKAWYqcDAYgMc3R+adGW5u52DghkhVYo8HmAMM+Pa5rkxnGUp0valotXVMbHt+G3sXaguTLj/lXIBVv6ImjUPGeXaIf2GuoMdpfpxKA9VLNA6PhwhGtSMjGrcMh5hhkEDao2jONuSGJSbRlEzHc8fwxN9PvvvD9tQ4uetKjk1viW+nkl9JeGXFrbvMt7eMylBhmGDlgO4euoYlZrXPSlTj4d8Ok2i8/TyduvKtD0H2g0L67kSSNVCYkJUZB2IR2Ha5c1AxzOT6K7EOTJwq+aZdWAFwntDFcuPYMge3NJjIic2/XHSgUEw+eD6g/nFQ9/wAGr9r/AC/CnU2UoFAoIfShTJ1FsM6bmTTKQf8AlIrSSD2PoWM+qQ0H3i/CG1rcWulLqNQmDtHPGN+pkxyHPS43QnvBZWBF0mgMBlIcOrdU0OPhhN8zoB3c8xjYghgdO9B64Xw2Rn8IutJnIIRAcpboeaKfjOR5T9/IYG1BIN21nBeW8ZAaBo0tsjIUXRVLdcfJWVmUD5KAUHTcLsEgiSJM6UGMnmx5sxPexJJJ7yTQeG4kgkljIfVFGspO2CrasYOfSjDfGMesVLR1RKOlGcw2LSfrEVwGUOAwDDDAEZGR3GuTGU5OxOcZpEC9RfMi7R3cbS47hLEUVz/bR0+2MnmTXHVSK5JeRNONAUg58oNq7u7ya7k4nx8aOlWdEUMWBAckoRGZAGBQEEgHb2c813Rc0lWFmKqWGliASM5we8Z76ik90Cgm9JfNZ/q2/CoYnqy1cB9op3woipsr7QKBQeZHABJ5AEn7KDnuBcMjntC866mvsTyZ2I1AGFQRupjQIARjBXPM0GThd9LBItrdNqY5EE5268AZ0NjZZ1A3A2YDUPjKoeJXa/JRCVsVJEkgODckbNGjd0XczjytwNsmg9cYgWCa1njCooZbWQDYGKTsxDA2ys3V49AdwPKoOgoI/SOCKdBbSOyGfdSB82Q5GeQOB3+v0VC8RaNGedRj1reOLmcs/wAKHD7tJo1kjJKNyOMZAJGcHu2qVZiYzhbS8WrnGxsV1Jia2QsHKgsOR9HMA+3DMM/0j6aZmTWu7mK2TyfKYhUQdqR3JYhV7yTkk925OACa5a2W1bgYFsW2VdWWuZ5ojpn/AHXOqNbXFtdS7yS9SPkQhS2PQ0rqc/2QPaahlads5dy/jMDD1Urpdts/pETH1me5mHC/+tc/f/0ruh2yhyj/AIV3Hiz/AK1z9/8A0podrnKP+FdzWtrfReeXI2YD5ZzjtjlXIjK/guviafBtkR6XN3LNWMJQKBQROONouLKQjs9Y8JPcvWxtoJ9rxqvtcUG/xTiMdumt87kKqqMvIx8lFX4zH0e08gaDnW6P3Bk8P+DHEAMCLbquq+YL4zrwT8LzBOB2OyQ6Dg/FI7mPWmoFSUdG2eJx5SOvcw/kQQQSCDQcrx1NZv5x5NvJYZ9Ys5RczY9O0jL7VoO3VgQCNwdxQR+NcOkkliZANLB4Zt8fBsVYn1nsFf8AuE91WVtEROaFqzMxks1Wmi3L67+FR/yYJpH9XWNGsY+3RIf7BoKRs01M3b1Npzh2HkklRgHAG5278713NzJj8WQ4wVJBZHOpmJLJjSSxOTjSNs/iaZyZQ3K4645be4uby8QXU8SQmIKqYx2kydjy3H+NUZTa8xmw6N8TFvEWmMsm5/Ddz/7hd/8Aj+lS4u3WlZye/wASfo83vCpYbe5L3M0wMTAB8YHrGK5asxWc5zbv03CtThNM7TOuNrphVyt9oFAoMV3FrR1+UrL/ADBFBO6Jz67O3O2pY1jYfJeP4ORfaHRh9lBNv4l4mGiHmCth5BzndT5MTfFRWG8g3JGFOxNBscGu3t2SzuSNWNNvKFCrOijZMABUmVRuowGALKMZCh76VgOLaH40t1bkeyBxcMfUNMBGfWB3igu0EfpVZJLD2plgKMGWVsYQnKnckDcMRz76rxIiY25KOEUi1Nc5Zc6naW6xoiIMIiqqj1AYH4VOIyjKFtaxWIiOZlrqSGekBkYraQvcaSVMuoJAGHMdacmQ52+DVgCCCQRig1CvEuuE0lvaOEQoqR3LFlycuw1wKpLAINyMaTv2jUdH0s10Y2WFxcRtnOZ6ctkeGvvz7FXhfGY5mZMSRToAWhlGJFB7xglXXO2pCy52zmpKVKgUEw+eD6g/nFQ9/wAGr9r/AC/CnU2UoFAoNXidik8TxPnS45g4KkHKsD3MGAIPcQKDmLK48HnL8Tf4VexBOy6bbqzgbN5MUzHytRBOwXKig6wXMeNWtNPp1DH86Dk+I3PXzh+GMGuD8HNMBqtggyPhGBAlkQ50qhLA7NpUk0HS8M4dHBEsS5KjOS25dmJLux72ZiSfWTQRrad+H/BSh2sh/wAKZQW6le6KVRuEX4snLSMNpwCwXbW/hlUPHJE6EZDI4ZSPSGBwRQTr7pHCrGOD/ebjl1URzpPcZHHZhX1sR6gTgEM3BOGtEHeVg9xM2uVh5OcYVFB3EajYfaTuTQU6BQKDm+AefcR/rQfkqqnr2ZcH+tieH2dJVrUm9JfNZ/q2/CoYnqy1cB9op3woipsr7QKBQKDkuP8AC5Y2dk61rGdtdzDECZc4wzR4OSj4GtF7RwSuSzZC7wnidrKgFvJCUTC6UIGjAxoKc0IHxSBig0ek19YtGYZ3Ds+CsURLTlgRpeNE7YZWwQ4xpOCSOdBq8DgljC3PEZUWUJ1MYcqvVoTk6iDoMz6VLaez2AF2GTyZiNrlrVrGczkr+PbP6Tbe9X9a5p16VfHYfWjfCD054rbSWcixzQOxMeFWRSTh1J2BzVWNas0nKWfheLS2FMRMc3P2uuXkKvbYQ+P6p5I7RSypIGknZTg9SpA6sH4pkYhc89KyYwcEBZjRI1AUKiIAABsqgchjkAKD6Jl27S9rlvz9nppkZp/HeGGZAYyEuYstDJjyH9B9KNyZe8H2EBm4Nf8AhEEcukqXXLKTkow2dCR3qwK/ZQbtBMPng+oP5xUPf8Gr9r/L8KdTZSgUCgUHxlBGCAQe40HOP0esvC1/3a23idv+EvMPHg4xz3O/rqHveDRFY5PM8+lH2l0SIAAAAANgByH2VNneqD4zAAkkADck8hR2ImZyhzEHBbS7mNw1vA0KgohaJfhiSC8u43UYAUnn2zyIJrrOlOfM141IwcPi59eZzns6I7+efCNsS6O2to41CxoiKOSqoAH2CrGNloFAoFBE4RYSJdXkjABJjEUORvpTDbd29V1rMWmWfDpNcS9p2Tlkt1Y0JvSXzWf6tvwqGJ6stXAfaKd8KIqbK+0CgUCgUHPdNeF28lrcO8ULSLE5DMgLAhTjDEZFQxJypLXwGsW4Th1tGcTaFex4dBCCIYooweYRAuf5Cpsj3e2UUy6ZUSRc5wygjI5HB9tcmInajelbxlaM2j/DVj9FtvdL+lR4unQq5Ng9SN0H8NWP0a292v6U4unQcmwepG6FWpr0S1/9QuM99vbafYHuNX+JFBYljDKVYZVgQR6QdiKDnujSFyoYb2Ktbg+ls4J9vVpGdvnTVuJq8daqmvw1Okqpa5bgPDI7i2kVzME8MvnXq5pIj5zOCdcTqSpJY4zjcH0UG0eiNp8u+/v91/n0Hn+D7POdV7qxjPh9znHoz1+ceqjuc5Zcz0OiNp8u+/v91/n0cUuF8Mjt1KxmYhjk9ZNJKc8tmldiB6gcUG7QKBQKCNfwyNdR6JDGRDJkhQc9uPbtCq7RM3jKeZuwb1rwe2lXP0o55jmnoZvAbn6U/uk/Su6NulXx2D8ON8+Z4DcfSn90n7aaNuk47B+HG+fN8XgikgzSTT43AkI0e6RVQ/2gacX0zm7PDLRqwqxTuzz3zMzumFQVNkKBQKBQKDl+A8KmSfEgIgtRIsBz5YlYsDj+gmE/nVNKzE69kbGTBw7RfKdlc8vHyjU2f4QtflX/APf7r/Pq5reX6H2bAhmvSDsQb+5IPqIM+DR2JmJzh9/hK0+Xff8AyF1/n0cbFn0at4nV1a8LKcjXeXDr9qPKVb7QaCxQKBQKCT0s8yuvqpPymq8X1J7mz9O9qw/7o+6tVjGUCgUCgi8ft5EeK6hUu8GpXQeVJC+OsVR3upVXA79JX42aClY3sUyLJE6vG3JgdvWPUQdiDuCKDOBQSOO8UZMQQYa8lB0LjIjHIzOO6NfX5RAUbmg3uF2KwQxwpkrEqqCTljgbsT3sTuT3kmg0ekvRey4giJdxdakZLKNbrgkYzlGBO3poOQP+yngnhIj8E7HVF8ddLz1gZz1meRqOfpZdjRoV4jT59LLwydZ0Z6J2PDxILOLqhKVL9t2yVzp8tjjmeVSZ1ugUCgUCgjX9lHLdRhwSBDIRhiPjx+giq7Vibxn0N2Di3w+D2mvWjmieaWbxDbfJb3j/ALq7xdVfLcbp+keR4htvkv7x/wB1OLqctxun6R5PB4S8e9vNKpHxJWMsZ9R1kuv9lhj0GuaEx6s/lLlNb6sWkT21iKz9NU+MNnhl/wBbqVlKTRkB0JzjPksD8ZGG4PtBwQQJVtn3qsfA4vKaznWdk/jsmOePxMS3akoKBQKBQQOCXUjXl8jMxSMw6VJ2XKZOB3ZNVUmdO0M2FaZxbxM7Ml2RAwIPIgg+w86taX53xv8A2U8Ejt5XS0w6IxB66U4IG2xkwajecqzML+C0rfGrW2yZVeG/7MODQSxzRWumWJg6N10pww3BwZCD9oqSh2NAoFAoFBJ6WeZXX1Un5TVeL6k9zZ+ne1Yf90fdWqxjKBQKBQKCRddH4mdpYmlt5n3Z4WxrOAMvGQUkOAN2UnbnQTprS5WdIpb256qVewVSJSzrkuhcR7ErgjGD2X9FRm2VspaK4MWwZvXbWdcdk7J36p74W+F8KhtwREuC5BdiSzyEDAZ5GJZzgYySakzt2gUEw+eD6g/nFQ9/wav2v8vwp1NlKBQKBQRJ+Nu7tHZxCZkJV5GbRBGw5qZMEu4+SgOMYYqaDCeH8RMgl66z1BSmnqH04JUntddnOVG+PsrmWvNPjJ0NDmzz/wB3ssfG5ImVLyIQlyFSVG1wOxOFUuQGic7YDgAlgAzHauoLlBJ4lxsJJ1MMbT3JAbq1IARScB5JDtGpwcc2bB0q2DgNI8P4i0qzdbZxOEKFBG8gIJBAMhdC2CDg6R5Tbb1zLXmtjFni5w+bPPu/+8/dDLLxa5t97qJWh754MkIPlSQHtKvrUvjmcDJHVS5FIrAMpDKwBBByCDuCCOYoPVAoFBzfAPPuI/1oPyVVT17MuD/WxPD7Okq1qTekvms/1bfhUMT1ZauA+0U74URU2V9oFAoFBocX4tHbhch3kkJEcUYzJIRzCrkAAd7EhRzJFBLvrTiF1E8beC26SqylcNK4UjG7Aoqt6hqHrNctGlGS3BxZwsSuJXbE5s73PEId3ihuUHPqMpKPWIpGKuAN/LB22BO1dVMsl9JcQLJYvCWLYzKGAGMh1ZMBlcHYqQCMHNRtpZeirxNPL0Ms+1o9Xxr5fDvuyVD/AMvYoy4V013S0uMX/F7aJpZGsCqlQQqvncgDmQO+o2tiVjOcleLfhOHXSma7p83Yg1e3vtAoMF7aJKhRxlTjvwQRuCGG6sDuCNxXJiJjKVmFi2wraVdv+/Roql5FspiuE7tZ6uQD1kKVkP2J+sPTjtaJng2JrnOk9npR94mP/Z78OuPor+8T91d0rdCPE4PxI3W8nzw+4+iv7xP3U0rdBxOD8SN1vJr2k8jXfbjaMiA4BZTntj5JNRiZm+uOZbiUpXg3o2z9LomObtW6tYCgUCgj9JbhwkcMbFZbqQQq45oulnlcegiNHwflFaDUl4WbLElmmYgAJrdfjgDHWxj54Abj44G+4BoK3ja36jwjrEFuFLmQnChRzJzyxywd87UEOLh7cRPWXcZFnv1Nq43cEY66ZflEHsxnyeZ7WyB7tuKPbW1ysmZJbI9WhY7zBgptst8o61QnvZSaCrwPhgt48E6pXOuWTvkkONTH1bYA7lAA2FBteFx6nTUuuMBmHeoOcEjuBwf5H0V3KdrmcZ5PcEyuqshDKwBBHIg8iD3ikxlqInPXCJwlPBrl7Yf8GVWuIV7kwwE8Y9ChnRgO7rGA2Arjq9kUGNLhDyZDz5Ed25pkMisCMjcGg5Rre/hurqSGCKRJzGQWkC+SoHL25qjK8WmYjaxaONTEtatYmJy52x4fxb6Jb+//ANKlpYnR9U9PhHUjf/h4vbm9e2uRcQxRKIm0lZNWT6MY22rlptNZzhu/TbYs8JppxEa4583TCrlb7QKBQfCaDlOHcIF4hu3ZlnmOuCRfKt4hnqAvdhlOtgdmMjA5AGAq8G4q7s0FwoS7iGWA8iVeQmjJ5oe8c1OQc7Ehg4nxCWaRrW0Olxjrp8Ai3BGdKg7NOQdgdlB1N8VXDWThyWE8BgBEFweomGScyYLRTliclyylGO5YyIT5NB09BG6WWLXFu0CNGJZNJUO2MhWUtyBPL1d9V4ldKuUKOEUnEpNI2yqwyKygqVYcsg5G2x3HrFWQuiYmNTJR0oFAoFAoJh88H1B/OKh7/g1ftf5fhTqbKUCgUEXjDhbqxLHZnmjH9domdf8AxiegqXl1HEjSSsqRoCzMxwFA5kmg4U8Pmkk8O6lvA+sEvgWDrfA2uzFnHXfGEOOQBPwmwDurO7jlRZImV43AZWU5BB5Gg43pEpaS8kHkRScJ1/8AZuRPKfsjkU/ZQdxQQONwuJ0MYb/eUa2dlHk4OtHJ7gqmb7WHpq2kxlr5tf8Av0V2j0tXPq/36rqIFAAGAAAB6AOVVLEe9YG/tVHNYblz6lzCo/mT/gfRQbaQOssrKi4cRjnjJGrUTtzww9uK7zOJ/iubQoXSpRxoBxlUaPq5BqVd8ZLDvOlcnuEs4cyldjQKAAAAAAAO4DkKgk9UCgm9JfNZ/q2/CoYnqy1cB9op3woipsr7QKBQYL2MtHIq+UysB7SDig0ui0gaztSNh1MW3owigj7CMfZQSukWbuUW9sdM8DBnuRv4LkZ0jueR1I+DOwUhm+KGDa6JyJGhtSgingGXXJIk1E5nV27UgdskkksGJDb7kPXS8ao4EB7b3Vnp9eiZJX/+uN/sBoLtBG6S2E0io9vp8IhYlNRwCGBVwT7Dn2qKrxKzOuNqjHpa0RNNsN/hVksEMcS8o1Vc+nA3PtJ3+2pVroxELMOkUrFY5m1UkygUCgUCgmHzwfUH84qHv+DV+1/l+FOpspQKBQaHG+H9fEUDaJAVeN/kSIQyNjvGRuO8EjvoOc4Y7XtyVvdEb2hVks85DMOV0xIHWpqzoxlVwSe2MIHZUHJcVlNlcL4IFke6LFrMHBZzzuF+aXURrJ7Jzny9nCvw3gwW3eKbTK0+sznGBI0gxJt3Ljsgdyqo7qDW4TxEwstpdNiUdmGVthcqOWG5dcAO0nPYsNjsF+g0+K8Uht01ytgclAGXdu5EQdp3PcoBNBp8BtZSZLiddE0+kCPIPUxrnq48jYtlmZiMjUxAJAFBYoFAoFAoJvSXzWf6tvwqGJ6stXAfaKd8KIqbK+0CgUCg4zirz2bNEjLFZ3MhZbk7i0L5MqEEYGpzlGbsgyEHkqsHUcLsIoI1jiGEGTzyWJOWdmO7sxJJY7kkk0Gp0js4mj615BA8GXS4JA6r0kkkAxkbMp2I9eCAn8B6+7eK6uE6tYVYQp8t2yr3GGAZVKZVAcHTI+eYwHTUHPdPnZbKUqSDmPcHB8te8VVjepLNwyZjCnLs+7oF5CrWl9oFAoFAoFBMPng+oP5xUPf8Gr9r/L8KdTZSgUCgUGnxLhcFwFE0avoOVJ8pDy1K47SHHeCDQRG4EouFiE9/1Rid9PhUnMMgHb1a+TH41Rz9LJfFI4mb8+lEfSVrhvCYLcN1MaqXwWbm7kbAtIcs5x3kmpKG7QYL6yimRo5kSSNtirqGU+0Hag5uDgqPO6wzXqQRAq+m4cqZCRhF1MdOhQchcDLgcwahFs7atjTfCimDE29a2zsr0+M7O7thY4fwG2hfrFQtNgr1sjNJLg8x1shLAeoHFTZlOgUCgUCgUE3pL5rP9W34VDE9WWrgPtFO+FEVNlfaBQKBQfGUEEEAg7EHkaDlePcAht7aeS2ae3McbsqwyssYIBIxDnqxv6FFQvOVZmGngeHXFx6UtsmYiVODo1bBldxJNIh1K08jSaG+UquSqHfmoFTZm3xXhy3CaGaVRkNmNtLbZ2yO7eo2rpRkhiYcXjKfpqSP4Nh+evvftUOKjpneo5JXrW+aXmToTbsMNLeMPQ0xI/kRScGJ55cngdJ2zO+XSgVa1vtAoFAoFAoJh88H1B/OKh7/AINX7X+X4U6mylAoFAoFBE4k84uo+pSJ26mTIkkKADXHyKo2T9gqq2lpxl0N+BGFPB7cbMxGlGyInmnpmGTruI/M2X95f/8APXc8Tojf/hHQ4H17/JX/ALgm4h8zZf3h/wAPB6Z4nRG//BocD69/kr/3emsrmTaWZUTvSFSGPpBmYk4/qhT66aNp2zucjGwcP+nTOem2uN0fmZjsULa3SNQiKFRdgByFTiIiMoZr3te02tOcyy11AoFAoFAoFBN6S+az/Vt+FQxPVlq4D7RTvhRFTZX2gUCgUCgk9LPMrr6qT8pqvF9Se5s/TvasP+6PurVYxlAoFAoFAoFAoFAoNK94YkjByZVdQVyjlcgkHBwd9xUZrEzmvwuEWw6zWIiY264iWHxMvzt179v1rmh2zvT5Xbq1+WDxMvzt179v1pods7zldurX5YPEy/O3Xv2/Wmh2zvOV26tflg8TL87de/b9aaHbO85Xbq1+WDxMvzt179v1pods7zldurX5YPEy/O3Xv2/Wmh2zvOV26tflhms+GJGxcNKz405dy2BnJAydskD+VdisROaGJwi166OURG3VEQ3akoKBQKBQKBQKBQKBQYru3WRGRxlXBUjONjz3HKuTGcZSnh4lsO0Xrtho+Jl+duvft+tR0O2d6/ldurX5YPEy/O3Xv2/Wmh2zvOV26tflg8TL87de/b9aaHbO85Xbq1+WDxMvzt179v1pods7zldurX5YPEy/O3Xv2/Wmh2zvOV26tflg8TL87de/b9aaHbO85Xbq1+WHmXgMTgq73LI2xUzMQw7wRncVycOJ2/dKvDb1nSrFYmOfRhVqxjKBQKBQKBQKBQKBQKBQKBQKBQKBQKBQKBQKBQKBQKBQKBQKBQKBQKBQKBQKBQKBQKBQKBQKBQKBQKBQKBQKBQKBQKBQKBQKBQKBQKBQKBQKBQKBQKBQKBQKBQ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ASEhMUEhQQFRESGBUVGBcXFiEeGBYaGRoXGhUYHhQcHCggGBolGxUZIjYiJSksLi4uFx8zODMsNygtLisBCgoKDg0OGhAQGzIkICQsLi0sLywsLSwsLywsNy4sLCw0NDQuLiwsLCwsLCwsLCwsLC4sLCwsLCwsLCwsLCwsLf/AABEIAKYBMAMBEQACEQEDEQH/xAAbAAEBAAMBAQEAAAAAAAAAAAAABQMEBgIBB//EAEoQAAIBAwICBAgMAgcHBQAAAAECAwAEERIhBTEGEyJBFBUyNFFhcZMjQlJTVHOBkrGy0dIWkWJygpSh0+EHJDNDY4OiNVWVo9T/xAAZAQEAAwEBAAAAAAAAAAAAAAAAAgMEAQX/xAA7EQEAAgACBAoJAwQCAwAAAAAAAQIDERIhMZEEExRBUVJhcYHRIjI0QlOSobHBBUSCM3Lh8GLSI6Lx/9oADAMBAAIRAxEAPwD9xoFAoFAoFAoFAoFAoFAoFAoFAoFAoFAoFAoFAoFAoFAoFAoFAoFAoFAoFAoFAoFAoFAoFAoFAoFAoFAoFAoFAoFAoFAoFAoFAoFAoFAoFAoFAoFAoFAoFAoFAoFAoFAoFAoFAoFAoFAoFAoFAoFAoFAoFAoFAoFAoFAoFAoFAoFAoFAoFAoFBJvVeS4WMSyxoIi/YwMnUBuSp7qrnObZZtmFNaYE3msTOllrz6O978Ut9IuvvL+yu6HbKPKY+HXdPmeKW+kXX3l/ZTQ7ZOUx8Ou6fM8Ut9IuvvL+ymh2ycpj4dd0+Z4pb6RdfeX9lNDtk5THw67p8zxS30i6+8v7KaHbJymPh13T5nilvpF195f2U0O2TlMfDrunzavhK21wqS3B6t42b4Z1HaVkGxwO5jUc9G2UzvXcXOPgzamHriYj0YnZMT39Dd8eWn0i296v61LjK9KjkfCPh2+WTx5afSLb3q/rTjK9JyPhHw7fLLdhlVxlWVh6Qcj+YqUTmotW1ZytGT3XUSgUCgUCgUCg0OOzMlvMyHSyoxB9Bxsd6jecqzMNHBKVvj0raM4mYYxwpvpF195f2VzQ7ZS5THw67p8zxS30i6+8v7KaHbJymPh13T5nilvpF195f2U0O2TlMfDrunzPFLfSLr7y/spodsnKY+HXdPmeKW+kXX3l/ZTQ7ZOUx8Ou6fM8Ut9IuvvL+ymh2ycpj4dd0+bS45ayQ280qXFzrjRnGSpGVGRkaNxUbxNazMS0cFxKYuNTDth1ymYjn5/F0FWvNKBQKBQKBQKBQKBQTD54PqD+cVD3/Bq/a/y/CnU2UoFAoFAoJkyA3aZAPwMnMf046hPr+DXWZjg05daPtLe8HT5KfyFSyhm07dJ4OnyU/kKZQ7p26WlccEgYlkXqpfnIuy/qzjZx6mBHqqM4cbY1L6cMxYjRtOlXotrj/HfGUvvDbt9TQzY66MBgwGFkQ5AcDuOQQV7j6iKVmc8p2uY+FXRjFw/Vnm54no8p5++JUamzFAoFAoFAoJvSXzWf6tvwqGJ6stXAfaKd8KIqbK+0CgUCgUEnpZ5ldfVSflNV4vqT3Nn6d7Vh/wB0fdWqxjKBQKBQKBQKBQKBQTD54PqD+cVD3/Bq/a/y/CnU2UoFAoPjEDc7AUHNWfGZb5pBaPHFbxNoaYjVJIcBvg4jsiEMpEj51DcLjDENj+GjqD+GX3WgFdepORIJ7HVaOYHxe6uZc6WnOjo821r3vFZ7DSbp0mtWYJ1oXTNGTy1xjaVeZLIFKgZ0kAsOoukRwQCCCDuCORB5HNBGuuJzyyNDZhMxnTLPICY42+QqAgyyDbIyoXO5z2aDG3RtmYSSXd40qhgGUogUNgsAqx8iVXnnlXMteaUXtFZrnqn8bPvJLFfWw1I5vIxu0bhVnx/QkUKjH+iyjPyhXUVbht/HPGssTakflsQQQcMpU7qwIIKncEEGg2aBQKBQKCb0l81n+rb8KhierLVwH2infCiKmyvtAoFAoIfG+kKwyx28QV7qbyVZtKIDqw0j4OAdDAKAWYqcDAYgMc3R+adGW5u52DghkhVYo8HmAMM+Pa5rkxnGUp0valotXVMbHt+G3sXaguTLj/lXIBVv6ImjUPGeXaIf2GuoMdpfpxKA9VLNA6PhwhGtSMjGrcMh5hhkEDao2jONuSGJSbRlEzHc8fwxN9PvvvD9tQ4uetKjk1viW+nkl9JeGXFrbvMt7eMylBhmGDlgO4euoYlZrXPSlTj4d8Ok2i8/TyduvKtD0H2g0L67kSSNVCYkJUZB2IR2Ha5c1AxzOT6K7EOTJwq+aZdWAFwntDFcuPYMge3NJjIic2/XHSgUEw+eD6g/nFQ9/wAGr9r/AC/CnU2UoFAoIfShTJ1FsM6bmTTKQf8AlIrSSD2PoWM+qQ0H3i/CG1rcWulLqNQmDtHPGN+pkxyHPS43QnvBZWBF0mgMBlIcOrdU0OPhhN8zoB3c8xjYghgdO9B64Xw2Rn8IutJnIIRAcpboeaKfjOR5T9/IYG1BIN21nBeW8ZAaBo0tsjIUXRVLdcfJWVmUD5KAUHTcLsEgiSJM6UGMnmx5sxPexJJJ7yTQeG4kgkljIfVFGspO2CrasYOfSjDfGMesVLR1RKOlGcw2LSfrEVwGUOAwDDDAEZGR3GuTGU5OxOcZpEC9RfMi7R3cbS47hLEUVz/bR0+2MnmTXHVSK5JeRNONAUg58oNq7u7ya7k4nx8aOlWdEUMWBAckoRGZAGBQEEgHb2c813Rc0lWFmKqWGliASM5we8Z76ik90Cgm9JfNZ/q2/CoYnqy1cB9op3woipsr7QKBQeZHABJ5AEn7KDnuBcMjntC866mvsTyZ2I1AGFQRupjQIARjBXPM0GThd9LBItrdNqY5EE5268AZ0NjZZ1A3A2YDUPjKoeJXa/JRCVsVJEkgODckbNGjd0XczjytwNsmg9cYgWCa1njCooZbWQDYGKTsxDA2ys3V49AdwPKoOgoI/SOCKdBbSOyGfdSB82Q5GeQOB3+v0VC8RaNGedRj1reOLmcs/wAKHD7tJo1kjJKNyOMZAJGcHu2qVZiYzhbS8WrnGxsV1Jia2QsHKgsOR9HMA+3DMM/0j6aZmTWu7mK2TyfKYhUQdqR3JYhV7yTkk925OACa5a2W1bgYFsW2VdWWuZ5ojpn/AHXOqNbXFtdS7yS9SPkQhS2PQ0rqc/2QPaahlads5dy/jMDD1Urpdts/pETH1me5mHC/+tc/f/0ruh2yhyj/AIV3Hiz/AK1z9/8A0podrnKP+FdzWtrfReeXI2YD5ZzjtjlXIjK/guviafBtkR6XN3LNWMJQKBQROONouLKQjs9Y8JPcvWxtoJ9rxqvtcUG/xTiMdumt87kKqqMvIx8lFX4zH0e08gaDnW6P3Bk8P+DHEAMCLbquq+YL4zrwT8LzBOB2OyQ6Dg/FI7mPWmoFSUdG2eJx5SOvcw/kQQQSCDQcrx1NZv5x5NvJYZ9Ys5RczY9O0jL7VoO3VgQCNwdxQR+NcOkkliZANLB4Zt8fBsVYn1nsFf8AuE91WVtEROaFqzMxks1Wmi3L67+FR/yYJpH9XWNGsY+3RIf7BoKRs01M3b1Npzh2HkklRgHAG5278713NzJj8WQ4wVJBZHOpmJLJjSSxOTjSNs/iaZyZQ3K4645be4uby8QXU8SQmIKqYx2kydjy3H+NUZTa8xmw6N8TFvEWmMsm5/Ddz/7hd/8Aj+lS4u3WlZye/wASfo83vCpYbe5L3M0wMTAB8YHrGK5asxWc5zbv03CtThNM7TOuNrphVyt9oFAoMV3FrR1+UrL/ADBFBO6Jz67O3O2pY1jYfJeP4ORfaHRh9lBNv4l4mGiHmCth5BzndT5MTfFRWG8g3JGFOxNBscGu3t2SzuSNWNNvKFCrOijZMABUmVRuowGALKMZCh76VgOLaH40t1bkeyBxcMfUNMBGfWB3igu0EfpVZJLD2plgKMGWVsYQnKnckDcMRz76rxIiY25KOEUi1Nc5Zc6naW6xoiIMIiqqj1AYH4VOIyjKFtaxWIiOZlrqSGekBkYraQvcaSVMuoJAGHMdacmQ52+DVgCCCQRig1CvEuuE0lvaOEQoqR3LFlycuw1wKpLAINyMaTv2jUdH0s10Y2WFxcRtnOZ6ctkeGvvz7FXhfGY5mZMSRToAWhlGJFB7xglXXO2pCy52zmpKVKgUEw+eD6g/nFQ9/wAGr9r/AC/CnU2UoFAoNXidik8TxPnS45g4KkHKsD3MGAIPcQKDmLK48HnL8Tf4VexBOy6bbqzgbN5MUzHytRBOwXKig6wXMeNWtNPp1DH86Dk+I3PXzh+GMGuD8HNMBqtggyPhGBAlkQ50qhLA7NpUk0HS8M4dHBEsS5KjOS25dmJLux72ZiSfWTQRrad+H/BSh2sh/wAKZQW6le6KVRuEX4snLSMNpwCwXbW/hlUPHJE6EZDI4ZSPSGBwRQTr7pHCrGOD/ebjl1URzpPcZHHZhX1sR6gTgEM3BOGtEHeVg9xM2uVh5OcYVFB3EajYfaTuTQU6BQKDm+AefcR/rQfkqqnr2ZcH+tieH2dJVrUm9JfNZ/q2/CoYnqy1cB9op3woipsr7QKBQKDkuP8AC5Y2dk61rGdtdzDECZc4wzR4OSj4GtF7RwSuSzZC7wnidrKgFvJCUTC6UIGjAxoKc0IHxSBig0ek19YtGYZ3Ds+CsURLTlgRpeNE7YZWwQ4xpOCSOdBq8DgljC3PEZUWUJ1MYcqvVoTk6iDoMz6VLaez2AF2GTyZiNrlrVrGczkr+PbP6Tbe9X9a5p16VfHYfWjfCD054rbSWcixzQOxMeFWRSTh1J2BzVWNas0nKWfheLS2FMRMc3P2uuXkKvbYQ+P6p5I7RSypIGknZTg9SpA6sH4pkYhc89KyYwcEBZjRI1AUKiIAABsqgchjkAKD6Jl27S9rlvz9nppkZp/HeGGZAYyEuYstDJjyH9B9KNyZe8H2EBm4Nf8AhEEcukqXXLKTkow2dCR3qwK/ZQbtBMPng+oP5xUPf8Gr9r/L8KdTZSgUCgUHxlBGCAQe40HOP0esvC1/3a23idv+EvMPHg4xz3O/rqHveDRFY5PM8+lH2l0SIAAAAANgByH2VNneqD4zAAkkADck8hR2ImZyhzEHBbS7mNw1vA0KgohaJfhiSC8u43UYAUnn2zyIJrrOlOfM141IwcPi59eZzns6I7+efCNsS6O2to41CxoiKOSqoAH2CrGNloFAoFBE4RYSJdXkjABJjEUORvpTDbd29V1rMWmWfDpNcS9p2Tlkt1Y0JvSXzWf6tvwqGJ6stXAfaKd8KIqbK+0CgUCgUHPdNeF28lrcO8ULSLE5DMgLAhTjDEZFQxJypLXwGsW4Th1tGcTaFex4dBCCIYooweYRAuf5Cpsj3e2UUy6ZUSRc5wygjI5HB9tcmInajelbxlaM2j/DVj9FtvdL+lR4unQq5Ng9SN0H8NWP0a292v6U4unQcmwepG6FWpr0S1/9QuM99vbafYHuNX+JFBYljDKVYZVgQR6QdiKDnujSFyoYb2Ktbg+ls4J9vVpGdvnTVuJq8daqmvw1Okqpa5bgPDI7i2kVzME8MvnXq5pIj5zOCdcTqSpJY4zjcH0UG0eiNp8u+/v91/n0Hn+D7POdV7qxjPh9znHoz1+ceqjuc5Zcz0OiNp8u+/v91/n0cUuF8Mjt1KxmYhjk9ZNJKc8tmldiB6gcUG7QKBQKCNfwyNdR6JDGRDJkhQc9uPbtCq7RM3jKeZuwb1rwe2lXP0o55jmnoZvAbn6U/uk/Su6NulXx2D8ON8+Z4DcfSn90n7aaNuk47B+HG+fN8XgikgzSTT43AkI0e6RVQ/2gacX0zm7PDLRqwqxTuzz3zMzumFQVNkKBQKBQKDl+A8KmSfEgIgtRIsBz5YlYsDj+gmE/nVNKzE69kbGTBw7RfKdlc8vHyjU2f4QtflX/APf7r/Pq5reX6H2bAhmvSDsQb+5IPqIM+DR2JmJzh9/hK0+Xff8AyF1/n0cbFn0at4nV1a8LKcjXeXDr9qPKVb7QaCxQKBQKCT0s8yuvqpPymq8X1J7mz9O9qw/7o+6tVjGUCgUCgi8ft5EeK6hUu8GpXQeVJC+OsVR3upVXA79JX42aClY3sUyLJE6vG3JgdvWPUQdiDuCKDOBQSOO8UZMQQYa8lB0LjIjHIzOO6NfX5RAUbmg3uF2KwQxwpkrEqqCTljgbsT3sTuT3kmg0ekvRey4giJdxdakZLKNbrgkYzlGBO3poOQP+yngnhIj8E7HVF8ddLz1gZz1meRqOfpZdjRoV4jT59LLwydZ0Z6J2PDxILOLqhKVL9t2yVzp8tjjmeVSZ1ugUCgUCgjX9lHLdRhwSBDIRhiPjx+giq7Vibxn0N2Di3w+D2mvWjmieaWbxDbfJb3j/ALq7xdVfLcbp+keR4htvkv7x/wB1OLqctxun6R5PB4S8e9vNKpHxJWMsZ9R1kuv9lhj0GuaEx6s/lLlNb6sWkT21iKz9NU+MNnhl/wBbqVlKTRkB0JzjPksD8ZGG4PtBwQQJVtn3qsfA4vKaznWdk/jsmOePxMS3akoKBQKBQQOCXUjXl8jMxSMw6VJ2XKZOB3ZNVUmdO0M2FaZxbxM7Ml2RAwIPIgg+w86taX53xv8A2U8Ejt5XS0w6IxB66U4IG2xkwajecqzML+C0rfGrW2yZVeG/7MODQSxzRWumWJg6N10pww3BwZCD9oqSh2NAoFAoFBJ6WeZXX1Un5TVeL6k9zZ+ne1Yf90fdWqxjKBQKBQKCRddH4mdpYmlt5n3Z4WxrOAMvGQUkOAN2UnbnQTprS5WdIpb256qVewVSJSzrkuhcR7ErgjGD2X9FRm2VspaK4MWwZvXbWdcdk7J36p74W+F8KhtwREuC5BdiSzyEDAZ5GJZzgYySakzt2gUEw+eD6g/nFQ9/wav2v8vwp1NlKBQKBQRJ+Nu7tHZxCZkJV5GbRBGw5qZMEu4+SgOMYYqaDCeH8RMgl66z1BSmnqH04JUntddnOVG+PsrmWvNPjJ0NDmzz/wB3ssfG5ImVLyIQlyFSVG1wOxOFUuQGic7YDgAlgAzHauoLlBJ4lxsJJ1MMbT3JAbq1IARScB5JDtGpwcc2bB0q2DgNI8P4i0qzdbZxOEKFBG8gIJBAMhdC2CDg6R5Tbb1zLXmtjFni5w+bPPu/+8/dDLLxa5t97qJWh754MkIPlSQHtKvrUvjmcDJHVS5FIrAMpDKwBBByCDuCCOYoPVAoFBzfAPPuI/1oPyVVT17MuD/WxPD7Okq1qTekvms/1bfhUMT1ZauA+0U74URU2V9oFAoFBocX4tHbhch3kkJEcUYzJIRzCrkAAd7EhRzJFBLvrTiF1E8beC26SqylcNK4UjG7Aoqt6hqHrNctGlGS3BxZwsSuJXbE5s73PEId3ihuUHPqMpKPWIpGKuAN/LB22BO1dVMsl9JcQLJYvCWLYzKGAGMh1ZMBlcHYqQCMHNRtpZeirxNPL0Ms+1o9Xxr5fDvuyVD/AMvYoy4V013S0uMX/F7aJpZGsCqlQQqvncgDmQO+o2tiVjOcleLfhOHXSma7p83Yg1e3vtAoMF7aJKhRxlTjvwQRuCGG6sDuCNxXJiJjKVmFi2wraVdv+/Roql5FspiuE7tZ6uQD1kKVkP2J+sPTjtaJng2JrnOk9npR94mP/Z78OuPor+8T91d0rdCPE4PxI3W8nzw+4+iv7xP3U0rdBxOD8SN1vJr2k8jXfbjaMiA4BZTntj5JNRiZm+uOZbiUpXg3o2z9LomObtW6tYCgUCgj9JbhwkcMbFZbqQQq45oulnlcegiNHwflFaDUl4WbLElmmYgAJrdfjgDHWxj54Abj44G+4BoK3ja36jwjrEFuFLmQnChRzJzyxywd87UEOLh7cRPWXcZFnv1Nq43cEY66ZflEHsxnyeZ7WyB7tuKPbW1ysmZJbI9WhY7zBgptst8o61QnvZSaCrwPhgt48E6pXOuWTvkkONTH1bYA7lAA2FBteFx6nTUuuMBmHeoOcEjuBwf5H0V3KdrmcZ5PcEyuqshDKwBBHIg8iD3ikxlqInPXCJwlPBrl7Yf8GVWuIV7kwwE8Y9ChnRgO7rGA2Arjq9kUGNLhDyZDz5Ed25pkMisCMjcGg5Rre/hurqSGCKRJzGQWkC+SoHL25qjK8WmYjaxaONTEtatYmJy52x4fxb6Jb+//ANKlpYnR9U9PhHUjf/h4vbm9e2uRcQxRKIm0lZNWT6MY22rlptNZzhu/TbYs8JppxEa4583TCrlb7QKBQfCaDlOHcIF4hu3ZlnmOuCRfKt4hnqAvdhlOtgdmMjA5AGAq8G4q7s0FwoS7iGWA8iVeQmjJ5oe8c1OQc7Ehg4nxCWaRrW0Olxjrp8Ai3BGdKg7NOQdgdlB1N8VXDWThyWE8BgBEFweomGScyYLRTliclyylGO5YyIT5NB09BG6WWLXFu0CNGJZNJUO2MhWUtyBPL1d9V4ldKuUKOEUnEpNI2yqwyKygqVYcsg5G2x3HrFWQuiYmNTJR0oFAoFAoJh88H1B/OKh7/g1ftf5fhTqbKUCgUEXjDhbqxLHZnmjH9domdf8AxiegqXl1HEjSSsqRoCzMxwFA5kmg4U8Pmkk8O6lvA+sEvgWDrfA2uzFnHXfGEOOQBPwmwDurO7jlRZImV43AZWU5BB5Gg43pEpaS8kHkRScJ1/8AZuRPKfsjkU/ZQdxQQONwuJ0MYb/eUa2dlHk4OtHJ7gqmb7WHpq2kxlr5tf8Av0V2j0tXPq/36rqIFAAGAAAB6AOVVLEe9YG/tVHNYblz6lzCo/mT/gfRQbaQOssrKi4cRjnjJGrUTtzww9uK7zOJ/iubQoXSpRxoBxlUaPq5BqVd8ZLDvOlcnuEs4cyldjQKAAAAAAAO4DkKgk9UCgm9JfNZ/q2/CoYnqy1cB9op3woipsr7QKBQYL2MtHIq+UysB7SDig0ui0gaztSNh1MW3owigj7CMfZQSukWbuUW9sdM8DBnuRv4LkZ0jueR1I+DOwUhm+KGDa6JyJGhtSgingGXXJIk1E5nV27UgdskkksGJDb7kPXS8ao4EB7b3Vnp9eiZJX/+uN/sBoLtBG6S2E0io9vp8IhYlNRwCGBVwT7Dn2qKrxKzOuNqjHpa0RNNsN/hVksEMcS8o1Vc+nA3PtJ3+2pVroxELMOkUrFY5m1UkygUCgUCgmHzwfUH84qHv+DV+1/l+FOpspQKBQaHG+H9fEUDaJAVeN/kSIQyNjvGRuO8EjvoOc4Y7XtyVvdEb2hVks85DMOV0xIHWpqzoxlVwSe2MIHZUHJcVlNlcL4IFke6LFrMHBZzzuF+aXURrJ7Jzny9nCvw3gwW3eKbTK0+sznGBI0gxJt3Ljsgdyqo7qDW4TxEwstpdNiUdmGVthcqOWG5dcAO0nPYsNjsF+g0+K8Uht01ytgclAGXdu5EQdp3PcoBNBp8BtZSZLiddE0+kCPIPUxrnq48jYtlmZiMjUxAJAFBYoFAoFAoJvSXzWf6tvwqGJ6stXAfaKd8KIqbK+0CgUCg4zirz2bNEjLFZ3MhZbk7i0L5MqEEYGpzlGbsgyEHkqsHUcLsIoI1jiGEGTzyWJOWdmO7sxJJY7kkk0Gp0js4mj615BA8GXS4JA6r0kkkAxkbMp2I9eCAn8B6+7eK6uE6tYVYQp8t2yr3GGAZVKZVAcHTI+eYwHTUHPdPnZbKUqSDmPcHB8te8VVjepLNwyZjCnLs+7oF5CrWl9oFAoFAoFBMPng+oP5xUPf8Gr9r/L8KdTZSgUCgUGnxLhcFwFE0avoOVJ8pDy1K47SHHeCDQRG4EouFiE9/1Rid9PhUnMMgHb1a+TH41Rz9LJfFI4mb8+lEfSVrhvCYLcN1MaqXwWbm7kbAtIcs5x3kmpKG7QYL6yimRo5kSSNtirqGU+0Hag5uDgqPO6wzXqQRAq+m4cqZCRhF1MdOhQchcDLgcwahFs7atjTfCimDE29a2zsr0+M7O7thY4fwG2hfrFQtNgr1sjNJLg8x1shLAeoHFTZlOgUCgUCgUE3pL5rP9W34VDE9WWrgPtFO+FEVNlfaBQKBQfGUEEEAg7EHkaDlePcAht7aeS2ae3McbsqwyssYIBIxDnqxv6FFQvOVZmGngeHXFx6UtsmYiVODo1bBldxJNIh1K08jSaG+UquSqHfmoFTZm3xXhy3CaGaVRkNmNtLbZ2yO7eo2rpRkhiYcXjKfpqSP4Nh+evvftUOKjpneo5JXrW+aXmToTbsMNLeMPQ0xI/kRScGJ55cngdJ2zO+XSgVa1vtAoFAoFAoJh88H1B/OKh7/AINX7X+X4U6mylAoFAoFBE4k84uo+pSJ26mTIkkKADXHyKo2T9gqq2lpxl0N+BGFPB7cbMxGlGyInmnpmGTruI/M2X95f/8APXc8Tojf/hHQ4H17/JX/ALgm4h8zZf3h/wAPB6Z4nRG//BocD69/kr/3emsrmTaWZUTvSFSGPpBmYk4/qhT66aNp2zucjGwcP+nTOem2uN0fmZjsULa3SNQiKFRdgByFTiIiMoZr3te02tOcyy11AoFAoFAoFBN6S+az/Vt+FQxPVlq4D7RTvhRFTZX2gUCgUCgk9LPMrr6qT8pqvF9Se5s/TvasP+6PurVYxlAoFAoFAoFAoFAoNK94YkjByZVdQVyjlcgkHBwd9xUZrEzmvwuEWw6zWIiY264iWHxMvzt179v1rmh2zvT5Xbq1+WDxMvzt179v1pods7zldurX5YPEy/O3Xv2/Wmh2zvOV26tflg8TL87de/b9aaHbO85Xbq1+WDxMvzt179v1pods7zldurX5YPEy/O3Xv2/Wmh2zvOV26tflhms+GJGxcNKz405dy2BnJAydskD+VdisROaGJwi166OURG3VEQ3akoKBQKBQKBQKBQKBQYru3WRGRxlXBUjONjz3HKuTGcZSnh4lsO0Xrtho+Jl+duvft+tR0O2d6/ldurX5YPEy/O3Xv2/Wmh2zvOV26tflg8TL87de/b9aaHbO85Xbq1+WDxMvzt179v1pods7zldurX5YPEy/O3Xv2/Wmh2zvOV26tflg8TL87de/b9aaHbO85Xbq1+WHmXgMTgq73LI2xUzMQw7wRncVycOJ2/dKvDb1nSrFYmOfRhVqxjKBQKBQKBQKBQKBQKBQKBQKBQKBQKBQKBQKBQKBQKBQKBQKBQKBQKBQKBQKBQKBQKBQKBQKBQKBQKBQKBQKBQKBQKBQKBQKBQKBQKBQKBQKBQKBQKBQKBQKBQ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s://encrypted-tbn0.gstatic.com/images?q=tbn:ANd9GcR4sD6UJcXpZF6L_Yu3YE_EgrUXMMl-hbqUYyySHvRE5WeUsm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5"/>
            <a:ext cx="3096344" cy="28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3968" y="532572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1.5V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6" charset="-128"/>
              </a:rPr>
              <a:t>Circuit 1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6858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ea typeface="ＭＳ Ｐゴシック" charset="-128"/>
              </a:rPr>
              <a:t>Circuit 1 – basic series circuit</a:t>
            </a:r>
          </a:p>
        </p:txBody>
      </p:sp>
      <p:sp>
        <p:nvSpPr>
          <p:cNvPr id="24588" name="Text Box 63"/>
          <p:cNvSpPr txBox="1">
            <a:spLocks noChangeArrowheads="1"/>
          </p:cNvSpPr>
          <p:nvPr/>
        </p:nvSpPr>
        <p:spPr bwMode="auto">
          <a:xfrm>
            <a:off x="4133850" y="33528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0000"/>
                </a:solidFill>
                <a:latin typeface="Calisto MT" charset="0"/>
              </a:rPr>
              <a:t>+</a:t>
            </a:r>
            <a:endParaRPr lang="en-US" altLang="en-US" smtClean="0">
              <a:solidFill>
                <a:srgbClr val="FF0000"/>
              </a:solidFill>
              <a:latin typeface="Calisto MT" charset="0"/>
            </a:endParaRPr>
          </a:p>
        </p:txBody>
      </p:sp>
      <p:sp>
        <p:nvSpPr>
          <p:cNvPr id="24589" name="Text Box 64"/>
          <p:cNvSpPr txBox="1">
            <a:spLocks noChangeArrowheads="1"/>
          </p:cNvSpPr>
          <p:nvPr/>
        </p:nvSpPr>
        <p:spPr bwMode="auto">
          <a:xfrm>
            <a:off x="4783138" y="3352800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prstClr val="black"/>
                </a:solidFill>
                <a:latin typeface="Calisto MT" charset="0"/>
              </a:rPr>
              <a:t>-</a:t>
            </a:r>
            <a:endParaRPr lang="en-US" altLang="en-US" smtClean="0">
              <a:solidFill>
                <a:prstClr val="black"/>
              </a:solidFill>
              <a:latin typeface="Calisto MT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54313" y="3495675"/>
            <a:ext cx="3470275" cy="1944688"/>
            <a:chOff x="2754313" y="3495675"/>
            <a:chExt cx="3470275" cy="1944688"/>
          </a:xfrm>
        </p:grpSpPr>
        <p:sp>
          <p:nvSpPr>
            <p:cNvPr id="24580" name="Line 53"/>
            <p:cNvSpPr>
              <a:spLocks noChangeShapeType="1"/>
            </p:cNvSpPr>
            <p:nvPr/>
          </p:nvSpPr>
          <p:spPr bwMode="auto">
            <a:xfrm flipH="1">
              <a:off x="2982913" y="3856038"/>
              <a:ext cx="15128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581" name="Line 56"/>
            <p:cNvSpPr>
              <a:spLocks noChangeShapeType="1"/>
            </p:cNvSpPr>
            <p:nvPr/>
          </p:nvSpPr>
          <p:spPr bwMode="auto">
            <a:xfrm flipH="1">
              <a:off x="6223000" y="3856038"/>
              <a:ext cx="1588" cy="1439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582" name="Line 57"/>
            <p:cNvSpPr>
              <a:spLocks noChangeShapeType="1"/>
            </p:cNvSpPr>
            <p:nvPr/>
          </p:nvSpPr>
          <p:spPr bwMode="auto">
            <a:xfrm flipH="1">
              <a:off x="4495800" y="3495675"/>
              <a:ext cx="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583" name="Line 58"/>
            <p:cNvSpPr>
              <a:spLocks noChangeShapeType="1"/>
            </p:cNvSpPr>
            <p:nvPr/>
          </p:nvSpPr>
          <p:spPr bwMode="auto">
            <a:xfrm flipH="1">
              <a:off x="4711700" y="3638550"/>
              <a:ext cx="0" cy="4333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584" name="Line 59"/>
            <p:cNvSpPr>
              <a:spLocks noChangeShapeType="1"/>
            </p:cNvSpPr>
            <p:nvPr/>
          </p:nvSpPr>
          <p:spPr bwMode="auto">
            <a:xfrm flipH="1">
              <a:off x="4710113" y="3856038"/>
              <a:ext cx="15128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585" name="Oval 60"/>
            <p:cNvSpPr>
              <a:spLocks noChangeArrowheads="1"/>
            </p:cNvSpPr>
            <p:nvPr/>
          </p:nvSpPr>
          <p:spPr bwMode="auto">
            <a:xfrm>
              <a:off x="4422775" y="5080000"/>
              <a:ext cx="360363" cy="3603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prstClr val="black"/>
                </a:solidFill>
                <a:latin typeface="Calisto MT" charset="0"/>
              </a:endParaRPr>
            </a:p>
          </p:txBody>
        </p:sp>
        <p:sp>
          <p:nvSpPr>
            <p:cNvPr id="24586" name="Line 61"/>
            <p:cNvSpPr>
              <a:spLocks noChangeShapeType="1"/>
            </p:cNvSpPr>
            <p:nvPr/>
          </p:nvSpPr>
          <p:spPr bwMode="auto">
            <a:xfrm flipH="1" flipV="1">
              <a:off x="2982913" y="5295900"/>
              <a:ext cx="1439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587" name="Line 62"/>
            <p:cNvSpPr>
              <a:spLocks noChangeShapeType="1"/>
            </p:cNvSpPr>
            <p:nvPr/>
          </p:nvSpPr>
          <p:spPr bwMode="auto">
            <a:xfrm flipH="1" flipV="1">
              <a:off x="4783138" y="5295900"/>
              <a:ext cx="1439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590" name="Line 68"/>
            <p:cNvSpPr>
              <a:spLocks noChangeShapeType="1"/>
            </p:cNvSpPr>
            <p:nvPr/>
          </p:nvSpPr>
          <p:spPr bwMode="auto">
            <a:xfrm>
              <a:off x="4459288" y="5151438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591" name="Line 69"/>
            <p:cNvSpPr>
              <a:spLocks noChangeShapeType="1"/>
            </p:cNvSpPr>
            <p:nvPr/>
          </p:nvSpPr>
          <p:spPr bwMode="auto">
            <a:xfrm flipV="1">
              <a:off x="4459288" y="5151438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24592" name="Straight Connector 27"/>
            <p:cNvCxnSpPr>
              <a:cxnSpLocks noChangeShapeType="1"/>
              <a:stCxn id="24586" idx="1"/>
            </p:cNvCxnSpPr>
            <p:nvPr/>
          </p:nvCxnSpPr>
          <p:spPr bwMode="auto">
            <a:xfrm rot="5400000" flipH="1">
              <a:off x="2682875" y="4994275"/>
              <a:ext cx="6000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3" name="Straight Connector 28"/>
            <p:cNvCxnSpPr>
              <a:cxnSpLocks noChangeShapeType="1"/>
            </p:cNvCxnSpPr>
            <p:nvPr/>
          </p:nvCxnSpPr>
          <p:spPr bwMode="auto">
            <a:xfrm rot="5400000" flipH="1" flipV="1">
              <a:off x="2792413" y="4046537"/>
              <a:ext cx="3810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4" name="Straight Connector 30"/>
            <p:cNvCxnSpPr>
              <a:cxnSpLocks noChangeShapeType="1"/>
            </p:cNvCxnSpPr>
            <p:nvPr/>
          </p:nvCxnSpPr>
          <p:spPr bwMode="auto">
            <a:xfrm rot="16200000" flipV="1">
              <a:off x="2644776" y="4346575"/>
              <a:ext cx="449262" cy="230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22121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6" charset="-128"/>
              </a:rPr>
              <a:t>Circuit 2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685800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ea typeface="ＭＳ Ｐゴシック" charset="-128"/>
              </a:rPr>
              <a:t>Circuit 2 – basic series circuit with ammeter (move this around to and note the current at different points) and voltmeter</a:t>
            </a:r>
          </a:p>
        </p:txBody>
      </p:sp>
      <p:sp>
        <p:nvSpPr>
          <p:cNvPr id="25606" name="Text Box 63"/>
          <p:cNvSpPr txBox="1">
            <a:spLocks noChangeArrowheads="1"/>
          </p:cNvSpPr>
          <p:nvPr/>
        </p:nvSpPr>
        <p:spPr bwMode="auto">
          <a:xfrm>
            <a:off x="3981450" y="29908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0000"/>
                </a:solidFill>
                <a:latin typeface="Goudy Old Style" charset="0"/>
              </a:rPr>
              <a:t>+</a:t>
            </a:r>
            <a:endParaRPr lang="en-US" altLang="en-US" smtClean="0">
              <a:solidFill>
                <a:srgbClr val="FF0000"/>
              </a:solidFill>
              <a:latin typeface="Goudy Old Style" charset="0"/>
            </a:endParaRPr>
          </a:p>
        </p:txBody>
      </p:sp>
      <p:sp>
        <p:nvSpPr>
          <p:cNvPr id="25607" name="Text Box 64"/>
          <p:cNvSpPr txBox="1">
            <a:spLocks noChangeArrowheads="1"/>
          </p:cNvSpPr>
          <p:nvPr/>
        </p:nvSpPr>
        <p:spPr bwMode="auto">
          <a:xfrm>
            <a:off x="4630738" y="299085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prstClr val="black"/>
                </a:solidFill>
                <a:latin typeface="Goudy Old Style" charset="0"/>
              </a:rPr>
              <a:t>-</a:t>
            </a:r>
            <a:endParaRPr lang="en-US" altLang="en-US" smtClean="0">
              <a:solidFill>
                <a:prstClr val="black"/>
              </a:solidFill>
              <a:latin typeface="Goudy Old Style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05200" y="3240088"/>
            <a:ext cx="2179638" cy="2244725"/>
            <a:chOff x="3505200" y="3240088"/>
            <a:chExt cx="2179638" cy="2244725"/>
          </a:xfrm>
        </p:grpSpPr>
        <p:sp>
          <p:nvSpPr>
            <p:cNvPr id="25604" name="Line 22"/>
            <p:cNvSpPr>
              <a:spLocks noChangeShapeType="1"/>
            </p:cNvSpPr>
            <p:nvPr/>
          </p:nvSpPr>
          <p:spPr bwMode="auto">
            <a:xfrm>
              <a:off x="4189413" y="5340350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605" name="Line 23"/>
            <p:cNvSpPr>
              <a:spLocks noChangeShapeType="1"/>
            </p:cNvSpPr>
            <p:nvPr/>
          </p:nvSpPr>
          <p:spPr bwMode="auto">
            <a:xfrm>
              <a:off x="4765675" y="5340350"/>
              <a:ext cx="215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25608" name="Straight Connector 25"/>
            <p:cNvCxnSpPr>
              <a:cxnSpLocks noChangeShapeType="1"/>
            </p:cNvCxnSpPr>
            <p:nvPr/>
          </p:nvCxnSpPr>
          <p:spPr bwMode="auto">
            <a:xfrm rot="10800000" flipV="1">
              <a:off x="4692650" y="3538538"/>
              <a:ext cx="8112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9" name="Straight Connector 26"/>
            <p:cNvCxnSpPr>
              <a:cxnSpLocks noChangeShapeType="1"/>
            </p:cNvCxnSpPr>
            <p:nvPr/>
          </p:nvCxnSpPr>
          <p:spPr bwMode="auto">
            <a:xfrm rot="5400000">
              <a:off x="4939507" y="4085431"/>
              <a:ext cx="1111250" cy="174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0" name="Straight Connector 27"/>
            <p:cNvCxnSpPr>
              <a:cxnSpLocks noChangeShapeType="1"/>
            </p:cNvCxnSpPr>
            <p:nvPr/>
          </p:nvCxnSpPr>
          <p:spPr bwMode="auto">
            <a:xfrm rot="5400000">
              <a:off x="3130550" y="4094163"/>
              <a:ext cx="1109663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1" name="Straight Connector 28"/>
            <p:cNvCxnSpPr>
              <a:cxnSpLocks noChangeShapeType="1"/>
            </p:cNvCxnSpPr>
            <p:nvPr/>
          </p:nvCxnSpPr>
          <p:spPr bwMode="auto">
            <a:xfrm rot="5400000">
              <a:off x="4239419" y="3523457"/>
              <a:ext cx="584200" cy="174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2" name="Straight Connector 29"/>
            <p:cNvCxnSpPr>
              <a:cxnSpLocks noChangeShapeType="1"/>
            </p:cNvCxnSpPr>
            <p:nvPr/>
          </p:nvCxnSpPr>
          <p:spPr bwMode="auto">
            <a:xfrm rot="5400000">
              <a:off x="4552950" y="3532188"/>
              <a:ext cx="27940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3" name="Straight Connector 30"/>
            <p:cNvCxnSpPr>
              <a:cxnSpLocks noChangeShapeType="1"/>
            </p:cNvCxnSpPr>
            <p:nvPr/>
          </p:nvCxnSpPr>
          <p:spPr bwMode="auto">
            <a:xfrm rot="10800000" flipV="1">
              <a:off x="3667125" y="3535363"/>
              <a:ext cx="8112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4" name="Straight Connector 31"/>
            <p:cNvCxnSpPr>
              <a:cxnSpLocks noChangeShapeType="1"/>
            </p:cNvCxnSpPr>
            <p:nvPr/>
          </p:nvCxnSpPr>
          <p:spPr bwMode="auto">
            <a:xfrm rot="10800000" flipV="1">
              <a:off x="4746625" y="4649788"/>
              <a:ext cx="739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5" name="Straight Connector 32"/>
            <p:cNvCxnSpPr>
              <a:cxnSpLocks noChangeShapeType="1"/>
            </p:cNvCxnSpPr>
            <p:nvPr/>
          </p:nvCxnSpPr>
          <p:spPr bwMode="auto">
            <a:xfrm rot="10800000" flipV="1">
              <a:off x="3684588" y="4649788"/>
              <a:ext cx="739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6" name="Oval 60"/>
            <p:cNvSpPr>
              <a:spLocks noChangeArrowheads="1"/>
            </p:cNvSpPr>
            <p:nvPr/>
          </p:nvSpPr>
          <p:spPr bwMode="auto">
            <a:xfrm>
              <a:off x="4421188" y="4470400"/>
              <a:ext cx="360362" cy="3603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prstClr val="black"/>
                </a:solidFill>
                <a:latin typeface="Goudy Old Style" charset="0"/>
              </a:endParaRPr>
            </a:p>
          </p:txBody>
        </p:sp>
        <p:sp>
          <p:nvSpPr>
            <p:cNvPr id="25617" name="Line 68"/>
            <p:cNvSpPr>
              <a:spLocks noChangeShapeType="1"/>
            </p:cNvSpPr>
            <p:nvPr/>
          </p:nvSpPr>
          <p:spPr bwMode="auto">
            <a:xfrm>
              <a:off x="4457700" y="4541838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618" name="Line 69"/>
            <p:cNvSpPr>
              <a:spLocks noChangeShapeType="1"/>
            </p:cNvSpPr>
            <p:nvPr/>
          </p:nvSpPr>
          <p:spPr bwMode="auto">
            <a:xfrm flipV="1">
              <a:off x="4457700" y="4541838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619" name="Oval 60"/>
            <p:cNvSpPr>
              <a:spLocks noChangeArrowheads="1"/>
            </p:cNvSpPr>
            <p:nvPr/>
          </p:nvSpPr>
          <p:spPr bwMode="auto">
            <a:xfrm>
              <a:off x="4440238" y="5124450"/>
              <a:ext cx="360362" cy="3603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prstClr val="black"/>
                </a:solidFill>
                <a:latin typeface="Goudy Old Style" charset="0"/>
              </a:endParaRPr>
            </a:p>
          </p:txBody>
        </p:sp>
        <p:sp>
          <p:nvSpPr>
            <p:cNvPr id="25620" name="TextBox 95"/>
            <p:cNvSpPr txBox="1">
              <a:spLocks noChangeArrowheads="1"/>
            </p:cNvSpPr>
            <p:nvPr/>
          </p:nvSpPr>
          <p:spPr bwMode="auto">
            <a:xfrm>
              <a:off x="4440238" y="5124450"/>
              <a:ext cx="3603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prstClr val="black"/>
                  </a:solidFill>
                  <a:latin typeface="Goudy Old Style" charset="0"/>
                </a:rPr>
                <a:t>V</a:t>
              </a:r>
            </a:p>
          </p:txBody>
        </p:sp>
        <p:cxnSp>
          <p:nvCxnSpPr>
            <p:cNvPr id="25621" name="Straight Connector 26"/>
            <p:cNvCxnSpPr>
              <a:cxnSpLocks noChangeShapeType="1"/>
            </p:cNvCxnSpPr>
            <p:nvPr/>
          </p:nvCxnSpPr>
          <p:spPr bwMode="auto">
            <a:xfrm rot="5400000">
              <a:off x="4637088" y="4978400"/>
              <a:ext cx="706437" cy="174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Straight Connector 26"/>
            <p:cNvCxnSpPr>
              <a:cxnSpLocks noChangeShapeType="1"/>
            </p:cNvCxnSpPr>
            <p:nvPr/>
          </p:nvCxnSpPr>
          <p:spPr bwMode="auto">
            <a:xfrm rot="5400000">
              <a:off x="3844925" y="4965701"/>
              <a:ext cx="706437" cy="174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3" name="Oval 60"/>
            <p:cNvSpPr>
              <a:spLocks noChangeArrowheads="1"/>
            </p:cNvSpPr>
            <p:nvPr/>
          </p:nvSpPr>
          <p:spPr bwMode="auto">
            <a:xfrm>
              <a:off x="5324475" y="3962400"/>
              <a:ext cx="360363" cy="3603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prstClr val="black"/>
                </a:solidFill>
                <a:latin typeface="Goudy Old Style" charset="0"/>
              </a:endParaRPr>
            </a:p>
          </p:txBody>
        </p:sp>
        <p:sp>
          <p:nvSpPr>
            <p:cNvPr id="25624" name="TextBox 95"/>
            <p:cNvSpPr txBox="1">
              <a:spLocks noChangeArrowheads="1"/>
            </p:cNvSpPr>
            <p:nvPr/>
          </p:nvSpPr>
          <p:spPr bwMode="auto">
            <a:xfrm>
              <a:off x="5324475" y="3962400"/>
              <a:ext cx="3603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prstClr val="black"/>
                  </a:solidFill>
                  <a:latin typeface="Goudy Old Style" charset="0"/>
                </a:rPr>
                <a:t>A</a:t>
              </a:r>
            </a:p>
          </p:txBody>
        </p:sp>
        <p:sp>
          <p:nvSpPr>
            <p:cNvPr id="25625" name="Oval 60"/>
            <p:cNvSpPr>
              <a:spLocks noChangeArrowheads="1"/>
            </p:cNvSpPr>
            <p:nvPr/>
          </p:nvSpPr>
          <p:spPr bwMode="auto">
            <a:xfrm>
              <a:off x="3505200" y="3890963"/>
              <a:ext cx="360363" cy="3603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prstClr val="black"/>
                </a:solidFill>
                <a:latin typeface="Goudy Old Style" charset="0"/>
              </a:endParaRPr>
            </a:p>
          </p:txBody>
        </p:sp>
        <p:sp>
          <p:nvSpPr>
            <p:cNvPr id="25626" name="Line 68"/>
            <p:cNvSpPr>
              <a:spLocks noChangeShapeType="1"/>
            </p:cNvSpPr>
            <p:nvPr/>
          </p:nvSpPr>
          <p:spPr bwMode="auto">
            <a:xfrm>
              <a:off x="3541713" y="3962400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627" name="Line 69"/>
            <p:cNvSpPr>
              <a:spLocks noChangeShapeType="1"/>
            </p:cNvSpPr>
            <p:nvPr/>
          </p:nvSpPr>
          <p:spPr bwMode="auto">
            <a:xfrm flipV="1">
              <a:off x="3541713" y="3962400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856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6" charset="-128"/>
              </a:rPr>
              <a:t>Circuit 3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08793" y="1909762"/>
            <a:ext cx="7770813" cy="6858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ea typeface="ＭＳ Ｐゴシック" charset="-128"/>
              </a:rPr>
              <a:t>Circuit 3 – basic parallel circuit with ammeter and voltmeter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48856" y="2595562"/>
            <a:ext cx="2044700" cy="3971925"/>
            <a:chOff x="3640138" y="2784475"/>
            <a:chExt cx="2044700" cy="3971925"/>
          </a:xfrm>
        </p:grpSpPr>
        <p:sp>
          <p:nvSpPr>
            <p:cNvPr id="26628" name="Line 22"/>
            <p:cNvSpPr>
              <a:spLocks noChangeShapeType="1"/>
            </p:cNvSpPr>
            <p:nvPr/>
          </p:nvSpPr>
          <p:spPr bwMode="auto">
            <a:xfrm>
              <a:off x="4181475" y="5986463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629" name="Line 23"/>
            <p:cNvSpPr>
              <a:spLocks noChangeShapeType="1"/>
            </p:cNvSpPr>
            <p:nvPr/>
          </p:nvSpPr>
          <p:spPr bwMode="auto">
            <a:xfrm>
              <a:off x="4757738" y="5986463"/>
              <a:ext cx="215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26630" name="Straight Connector 44"/>
            <p:cNvCxnSpPr>
              <a:cxnSpLocks noChangeShapeType="1"/>
            </p:cNvCxnSpPr>
            <p:nvPr/>
          </p:nvCxnSpPr>
          <p:spPr bwMode="auto">
            <a:xfrm rot="10800000" flipV="1">
              <a:off x="4700588" y="3297238"/>
              <a:ext cx="8112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1" name="Straight Connector 45"/>
            <p:cNvCxnSpPr>
              <a:cxnSpLocks noChangeShapeType="1"/>
            </p:cNvCxnSpPr>
            <p:nvPr/>
          </p:nvCxnSpPr>
          <p:spPr bwMode="auto">
            <a:xfrm rot="5400000">
              <a:off x="4678363" y="4113213"/>
              <a:ext cx="1649412" cy="174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2" name="Straight Connector 46"/>
            <p:cNvCxnSpPr>
              <a:cxnSpLocks noChangeShapeType="1"/>
            </p:cNvCxnSpPr>
            <p:nvPr/>
          </p:nvCxnSpPr>
          <p:spPr bwMode="auto">
            <a:xfrm rot="5400000">
              <a:off x="4247357" y="3282156"/>
              <a:ext cx="584200" cy="174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3" name="Straight Connector 47"/>
            <p:cNvCxnSpPr>
              <a:cxnSpLocks noChangeShapeType="1"/>
            </p:cNvCxnSpPr>
            <p:nvPr/>
          </p:nvCxnSpPr>
          <p:spPr bwMode="auto">
            <a:xfrm rot="5400000">
              <a:off x="4560888" y="3290888"/>
              <a:ext cx="27940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4" name="Straight Connector 48"/>
            <p:cNvCxnSpPr>
              <a:cxnSpLocks noChangeShapeType="1"/>
            </p:cNvCxnSpPr>
            <p:nvPr/>
          </p:nvCxnSpPr>
          <p:spPr bwMode="auto">
            <a:xfrm rot="10800000" flipV="1">
              <a:off x="3675063" y="3294063"/>
              <a:ext cx="8112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5" name="Straight Connector 49"/>
            <p:cNvCxnSpPr>
              <a:cxnSpLocks noChangeShapeType="1"/>
            </p:cNvCxnSpPr>
            <p:nvPr/>
          </p:nvCxnSpPr>
          <p:spPr bwMode="auto">
            <a:xfrm rot="10800000" flipV="1">
              <a:off x="4754563" y="4946650"/>
              <a:ext cx="739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6" name="Straight Connector 50"/>
            <p:cNvCxnSpPr>
              <a:cxnSpLocks noChangeShapeType="1"/>
            </p:cNvCxnSpPr>
            <p:nvPr/>
          </p:nvCxnSpPr>
          <p:spPr bwMode="auto">
            <a:xfrm rot="10800000" flipV="1">
              <a:off x="3692525" y="4946650"/>
              <a:ext cx="739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37" name="Oval 60"/>
            <p:cNvSpPr>
              <a:spLocks noChangeArrowheads="1"/>
            </p:cNvSpPr>
            <p:nvPr/>
          </p:nvSpPr>
          <p:spPr bwMode="auto">
            <a:xfrm>
              <a:off x="4432300" y="5770563"/>
              <a:ext cx="360363" cy="3603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prstClr val="black"/>
                </a:solidFill>
                <a:latin typeface="Goudy Old Style" charset="0"/>
              </a:endParaRPr>
            </a:p>
          </p:txBody>
        </p:sp>
        <p:sp>
          <p:nvSpPr>
            <p:cNvPr id="26638" name="TextBox 95"/>
            <p:cNvSpPr txBox="1">
              <a:spLocks noChangeArrowheads="1"/>
            </p:cNvSpPr>
            <p:nvPr/>
          </p:nvSpPr>
          <p:spPr bwMode="auto">
            <a:xfrm>
              <a:off x="4432300" y="5770563"/>
              <a:ext cx="3603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prstClr val="black"/>
                  </a:solidFill>
                  <a:latin typeface="Goudy Old Style" charset="0"/>
                </a:rPr>
                <a:t>V</a:t>
              </a:r>
              <a:endParaRPr lang="en-US" altLang="en-US" sz="1200" b="1" baseline="-25000" smtClean="0">
                <a:solidFill>
                  <a:prstClr val="black"/>
                </a:solidFill>
                <a:latin typeface="Goudy Old Style" charset="0"/>
              </a:endParaRPr>
            </a:p>
          </p:txBody>
        </p:sp>
        <p:cxnSp>
          <p:nvCxnSpPr>
            <p:cNvPr id="26639" name="Straight Connector 26"/>
            <p:cNvCxnSpPr>
              <a:cxnSpLocks noChangeShapeType="1"/>
            </p:cNvCxnSpPr>
            <p:nvPr/>
          </p:nvCxnSpPr>
          <p:spPr bwMode="auto">
            <a:xfrm rot="5400000">
              <a:off x="3881438" y="6267450"/>
              <a:ext cx="598487" cy="174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660900" y="5762625"/>
              <a:ext cx="1649413" cy="174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1" name="Straight Connector 13"/>
            <p:cNvCxnSpPr>
              <a:cxnSpLocks noChangeShapeType="1"/>
            </p:cNvCxnSpPr>
            <p:nvPr/>
          </p:nvCxnSpPr>
          <p:spPr bwMode="auto">
            <a:xfrm rot="10800000" flipV="1">
              <a:off x="4719638" y="6575425"/>
              <a:ext cx="739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2" name="Straight Connector 14"/>
            <p:cNvCxnSpPr>
              <a:cxnSpLocks noChangeShapeType="1"/>
            </p:cNvCxnSpPr>
            <p:nvPr/>
          </p:nvCxnSpPr>
          <p:spPr bwMode="auto">
            <a:xfrm rot="10800000" flipV="1">
              <a:off x="3657600" y="6575425"/>
              <a:ext cx="739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3" name="Oval 60"/>
            <p:cNvSpPr>
              <a:spLocks noChangeArrowheads="1"/>
            </p:cNvSpPr>
            <p:nvPr/>
          </p:nvSpPr>
          <p:spPr bwMode="auto">
            <a:xfrm>
              <a:off x="4394200" y="6396038"/>
              <a:ext cx="360363" cy="3603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prstClr val="black"/>
                </a:solidFill>
                <a:latin typeface="Goudy Old Style" charset="0"/>
              </a:endParaRPr>
            </a:p>
          </p:txBody>
        </p:sp>
        <p:sp>
          <p:nvSpPr>
            <p:cNvPr id="26644" name="Line 68"/>
            <p:cNvSpPr>
              <a:spLocks noChangeShapeType="1"/>
            </p:cNvSpPr>
            <p:nvPr/>
          </p:nvSpPr>
          <p:spPr bwMode="auto">
            <a:xfrm>
              <a:off x="4430713" y="646747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645" name="Line 69"/>
            <p:cNvSpPr>
              <a:spLocks noChangeShapeType="1"/>
            </p:cNvSpPr>
            <p:nvPr/>
          </p:nvSpPr>
          <p:spPr bwMode="auto">
            <a:xfrm flipV="1">
              <a:off x="4430713" y="646747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26646" name="Straight Connector 8"/>
            <p:cNvCxnSpPr>
              <a:cxnSpLocks noChangeShapeType="1"/>
            </p:cNvCxnSpPr>
            <p:nvPr/>
          </p:nvCxnSpPr>
          <p:spPr bwMode="auto">
            <a:xfrm rot="5400000">
              <a:off x="2841626" y="4113212"/>
              <a:ext cx="1649412" cy="174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7" name="Straight Connector 8"/>
            <p:cNvCxnSpPr>
              <a:cxnSpLocks noChangeShapeType="1"/>
            </p:cNvCxnSpPr>
            <p:nvPr/>
          </p:nvCxnSpPr>
          <p:spPr bwMode="auto">
            <a:xfrm rot="5400000">
              <a:off x="2824162" y="5762626"/>
              <a:ext cx="1649413" cy="174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8" name="Straight Connector 26"/>
            <p:cNvCxnSpPr>
              <a:cxnSpLocks noChangeShapeType="1"/>
            </p:cNvCxnSpPr>
            <p:nvPr/>
          </p:nvCxnSpPr>
          <p:spPr bwMode="auto">
            <a:xfrm rot="5400000">
              <a:off x="4665663" y="6276975"/>
              <a:ext cx="598487" cy="174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9" name="Line 22"/>
            <p:cNvSpPr>
              <a:spLocks noChangeShapeType="1"/>
            </p:cNvSpPr>
            <p:nvPr/>
          </p:nvSpPr>
          <p:spPr bwMode="auto">
            <a:xfrm>
              <a:off x="4181475" y="43576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650" name="Line 23"/>
            <p:cNvSpPr>
              <a:spLocks noChangeShapeType="1"/>
            </p:cNvSpPr>
            <p:nvPr/>
          </p:nvSpPr>
          <p:spPr bwMode="auto">
            <a:xfrm>
              <a:off x="4757738" y="4357688"/>
              <a:ext cx="215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651" name="Oval 60"/>
            <p:cNvSpPr>
              <a:spLocks noChangeArrowheads="1"/>
            </p:cNvSpPr>
            <p:nvPr/>
          </p:nvSpPr>
          <p:spPr bwMode="auto">
            <a:xfrm>
              <a:off x="4432300" y="4141788"/>
              <a:ext cx="360363" cy="3603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prstClr val="black"/>
                </a:solidFill>
                <a:latin typeface="Goudy Old Style" charset="0"/>
              </a:endParaRPr>
            </a:p>
          </p:txBody>
        </p:sp>
        <p:sp>
          <p:nvSpPr>
            <p:cNvPr id="26652" name="TextBox 95"/>
            <p:cNvSpPr txBox="1">
              <a:spLocks noChangeArrowheads="1"/>
            </p:cNvSpPr>
            <p:nvPr/>
          </p:nvSpPr>
          <p:spPr bwMode="auto">
            <a:xfrm>
              <a:off x="4432300" y="4141788"/>
              <a:ext cx="3603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prstClr val="black"/>
                  </a:solidFill>
                  <a:latin typeface="Goudy Old Style" charset="0"/>
                </a:rPr>
                <a:t>V</a:t>
              </a:r>
              <a:endParaRPr lang="en-US" altLang="en-US" sz="1200" b="1" baseline="-25000" smtClean="0">
                <a:solidFill>
                  <a:prstClr val="black"/>
                </a:solidFill>
                <a:latin typeface="Goudy Old Style" charset="0"/>
              </a:endParaRPr>
            </a:p>
          </p:txBody>
        </p:sp>
        <p:cxnSp>
          <p:nvCxnSpPr>
            <p:cNvPr id="26653" name="Straight Connector 26"/>
            <p:cNvCxnSpPr>
              <a:cxnSpLocks noChangeShapeType="1"/>
            </p:cNvCxnSpPr>
            <p:nvPr/>
          </p:nvCxnSpPr>
          <p:spPr bwMode="auto">
            <a:xfrm rot="5400000">
              <a:off x="3881438" y="4638675"/>
              <a:ext cx="598487" cy="174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4" name="Oval 60"/>
            <p:cNvSpPr>
              <a:spLocks noChangeArrowheads="1"/>
            </p:cNvSpPr>
            <p:nvPr/>
          </p:nvSpPr>
          <p:spPr bwMode="auto">
            <a:xfrm>
              <a:off x="4394200" y="4767263"/>
              <a:ext cx="360363" cy="3603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prstClr val="black"/>
                </a:solidFill>
                <a:latin typeface="Goudy Old Style" charset="0"/>
              </a:endParaRPr>
            </a:p>
          </p:txBody>
        </p:sp>
        <p:sp>
          <p:nvSpPr>
            <p:cNvPr id="26655" name="Line 68"/>
            <p:cNvSpPr>
              <a:spLocks noChangeShapeType="1"/>
            </p:cNvSpPr>
            <p:nvPr/>
          </p:nvSpPr>
          <p:spPr bwMode="auto">
            <a:xfrm>
              <a:off x="4430713" y="4838700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656" name="Line 69"/>
            <p:cNvSpPr>
              <a:spLocks noChangeShapeType="1"/>
            </p:cNvSpPr>
            <p:nvPr/>
          </p:nvSpPr>
          <p:spPr bwMode="auto">
            <a:xfrm flipV="1">
              <a:off x="4430713" y="4838700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26657" name="Straight Connector 26"/>
            <p:cNvCxnSpPr>
              <a:cxnSpLocks noChangeShapeType="1"/>
            </p:cNvCxnSpPr>
            <p:nvPr/>
          </p:nvCxnSpPr>
          <p:spPr bwMode="auto">
            <a:xfrm rot="5400000">
              <a:off x="4665663" y="4648200"/>
              <a:ext cx="598487" cy="174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8" name="Text Box 63"/>
            <p:cNvSpPr txBox="1">
              <a:spLocks noChangeArrowheads="1"/>
            </p:cNvSpPr>
            <p:nvPr/>
          </p:nvSpPr>
          <p:spPr bwMode="auto">
            <a:xfrm>
              <a:off x="4210050" y="2784475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FF0000"/>
                  </a:solidFill>
                  <a:latin typeface="Goudy Old Style" charset="0"/>
                </a:rPr>
                <a:t>+</a:t>
              </a:r>
              <a:endParaRPr lang="en-US" altLang="en-US" smtClean="0">
                <a:solidFill>
                  <a:srgbClr val="FF0000"/>
                </a:solidFill>
                <a:latin typeface="Goudy Old Style" charset="0"/>
              </a:endParaRPr>
            </a:p>
          </p:txBody>
        </p:sp>
        <p:sp>
          <p:nvSpPr>
            <p:cNvPr id="26659" name="Text Box 64"/>
            <p:cNvSpPr txBox="1">
              <a:spLocks noChangeArrowheads="1"/>
            </p:cNvSpPr>
            <p:nvPr/>
          </p:nvSpPr>
          <p:spPr bwMode="auto">
            <a:xfrm>
              <a:off x="4757738" y="2784475"/>
              <a:ext cx="228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dirty="0" smtClean="0">
                  <a:solidFill>
                    <a:prstClr val="black"/>
                  </a:solidFill>
                  <a:latin typeface="Goudy Old Style" charset="0"/>
                </a:rPr>
                <a:t>-</a:t>
              </a:r>
              <a:endParaRPr lang="en-US" altLang="en-US" dirty="0" smtClean="0">
                <a:solidFill>
                  <a:prstClr val="black"/>
                </a:solidFill>
                <a:latin typeface="Goudy Old Style" charset="0"/>
              </a:endParaRPr>
            </a:p>
          </p:txBody>
        </p:sp>
        <p:sp>
          <p:nvSpPr>
            <p:cNvPr id="26660" name="Oval 60"/>
            <p:cNvSpPr>
              <a:spLocks noChangeArrowheads="1"/>
            </p:cNvSpPr>
            <p:nvPr/>
          </p:nvSpPr>
          <p:spPr bwMode="auto">
            <a:xfrm>
              <a:off x="5324475" y="3962400"/>
              <a:ext cx="360363" cy="3603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prstClr val="black"/>
                </a:solidFill>
                <a:latin typeface="Goudy Old Style" charset="0"/>
              </a:endParaRPr>
            </a:p>
          </p:txBody>
        </p:sp>
        <p:sp>
          <p:nvSpPr>
            <p:cNvPr id="26661" name="TextBox 95"/>
            <p:cNvSpPr txBox="1">
              <a:spLocks noChangeArrowheads="1"/>
            </p:cNvSpPr>
            <p:nvPr/>
          </p:nvSpPr>
          <p:spPr bwMode="auto">
            <a:xfrm>
              <a:off x="5324475" y="3962400"/>
              <a:ext cx="3603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prstClr val="black"/>
                  </a:solidFill>
                  <a:latin typeface="Goudy Old Style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853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893" y="4143380"/>
            <a:ext cx="3786214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switch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43240" y="1643050"/>
            <a:ext cx="2857520" cy="428628"/>
            <a:chOff x="3071802" y="1643050"/>
            <a:chExt cx="2857520" cy="42862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071802" y="2000240"/>
              <a:ext cx="10001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29190" y="2000240"/>
              <a:ext cx="10001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071934" y="1928802"/>
              <a:ext cx="142876" cy="1428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786314" y="1928802"/>
              <a:ext cx="142876" cy="1428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>
              <a:stCxn id="16" idx="7"/>
            </p:cNvCxnSpPr>
            <p:nvPr/>
          </p:nvCxnSpPr>
          <p:spPr>
            <a:xfrm rot="5400000" flipH="1" flipV="1">
              <a:off x="4301043" y="1535893"/>
              <a:ext cx="306676" cy="5209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893" y="4143380"/>
            <a:ext cx="3786214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An ammeter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3372" y="1643050"/>
            <a:ext cx="857256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A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893" y="4214818"/>
            <a:ext cx="3786214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battery of two cells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79025" y="1571612"/>
            <a:ext cx="1785950" cy="857256"/>
            <a:chOff x="4071934" y="1571612"/>
            <a:chExt cx="1785950" cy="857256"/>
          </a:xfrm>
        </p:grpSpPr>
        <p:grpSp>
          <p:nvGrpSpPr>
            <p:cNvPr id="2" name="Group 20"/>
            <p:cNvGrpSpPr/>
            <p:nvPr/>
          </p:nvGrpSpPr>
          <p:grpSpPr>
            <a:xfrm>
              <a:off x="4071934" y="1571612"/>
              <a:ext cx="1000132" cy="857256"/>
              <a:chOff x="3786182" y="1571612"/>
              <a:chExt cx="1000132" cy="85725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786182" y="2000240"/>
                <a:ext cx="35719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3929058" y="2000240"/>
                <a:ext cx="428628" cy="0"/>
              </a:xfrm>
              <a:prstGeom prst="line">
                <a:avLst/>
              </a:prstGeom>
              <a:ln w="1143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4000496" y="2000240"/>
                <a:ext cx="8572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429124" y="2000240"/>
                <a:ext cx="35719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0"/>
            <p:cNvGrpSpPr/>
            <p:nvPr/>
          </p:nvGrpSpPr>
          <p:grpSpPr>
            <a:xfrm>
              <a:off x="4857752" y="1571612"/>
              <a:ext cx="1000132" cy="857256"/>
              <a:chOff x="3786182" y="1571612"/>
              <a:chExt cx="1000132" cy="85725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786182" y="2000240"/>
                <a:ext cx="35719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3929058" y="2000240"/>
                <a:ext cx="428628" cy="0"/>
              </a:xfrm>
              <a:prstGeom prst="line">
                <a:avLst/>
              </a:prstGeom>
              <a:ln w="1143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4000496" y="2000240"/>
                <a:ext cx="8572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429124" y="2000240"/>
                <a:ext cx="35719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893" y="4143380"/>
            <a:ext cx="3786214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An voltmeter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3372" y="1643050"/>
            <a:ext cx="857256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V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893" y="4143380"/>
            <a:ext cx="3786214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resistor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00364" y="2000240"/>
            <a:ext cx="3143272" cy="428628"/>
            <a:chOff x="3000364" y="2000240"/>
            <a:chExt cx="3143272" cy="428628"/>
          </a:xfrm>
        </p:grpSpPr>
        <p:sp>
          <p:nvSpPr>
            <p:cNvPr id="6" name="Rectangle 5"/>
            <p:cNvSpPr/>
            <p:nvPr/>
          </p:nvSpPr>
          <p:spPr>
            <a:xfrm>
              <a:off x="3786182" y="2000240"/>
              <a:ext cx="1571636" cy="42862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>
              <a:stCxn id="6" idx="3"/>
            </p:cNvCxnSpPr>
            <p:nvPr/>
          </p:nvCxnSpPr>
          <p:spPr>
            <a:xfrm>
              <a:off x="5357818" y="2214554"/>
              <a:ext cx="78581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00364" y="2214554"/>
              <a:ext cx="78581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this circuit symbol?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893" y="4143380"/>
            <a:ext cx="3786214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motor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3372" y="1643050"/>
            <a:ext cx="857256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M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lio">
    <a:dk1>
      <a:sysClr val="windowText" lastClr="000000"/>
    </a:dk1>
    <a:lt1>
      <a:sysClr val="window" lastClr="FFFFFF"/>
    </a:lt1>
    <a:dk2>
      <a:srgbClr val="2D2F2B"/>
    </a:dk2>
    <a:lt2>
      <a:srgbClr val="DEDED7"/>
    </a:lt2>
    <a:accent1>
      <a:srgbClr val="294171"/>
    </a:accent1>
    <a:accent2>
      <a:srgbClr val="748CBC"/>
    </a:accent2>
    <a:accent3>
      <a:srgbClr val="8E887C"/>
    </a:accent3>
    <a:accent4>
      <a:srgbClr val="834736"/>
    </a:accent4>
    <a:accent5>
      <a:srgbClr val="5A1705"/>
    </a:accent5>
    <a:accent6>
      <a:srgbClr val="A0A16A"/>
    </a:accent6>
    <a:hlink>
      <a:srgbClr val="74B6BC"/>
    </a:hlink>
    <a:folHlink>
      <a:srgbClr val="7F95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868</Words>
  <Application>Microsoft Office PowerPoint</Application>
  <PresentationFormat>On-screen Show (4:3)</PresentationFormat>
  <Paragraphs>172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36</vt:i4>
      </vt:variant>
    </vt:vector>
  </HeadingPairs>
  <TitlesOfParts>
    <vt:vector size="59" baseType="lpstr">
      <vt:lpstr>Arial</vt:lpstr>
      <vt:lpstr>Calibri</vt:lpstr>
      <vt:lpstr>Calisto MT</vt:lpstr>
      <vt:lpstr>Comic Sans MS</vt:lpstr>
      <vt:lpstr>Corbel</vt:lpstr>
      <vt:lpstr>Goudy Old Style</vt:lpstr>
      <vt:lpstr>ＭＳ Ｐゴシック</vt:lpstr>
      <vt:lpstr>Times New Roman</vt:lpstr>
      <vt:lpstr>Verdana</vt:lpstr>
      <vt:lpstr>Wingdings</vt:lpstr>
      <vt:lpstr>Office Theme</vt:lpstr>
      <vt:lpstr>Folio</vt:lpstr>
      <vt:lpstr>1_Office Theme</vt:lpstr>
      <vt:lpstr>Default Design</vt:lpstr>
      <vt:lpstr>1_Default Design</vt:lpstr>
      <vt:lpstr>2_Default Design</vt:lpstr>
      <vt:lpstr>3_Default Design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Circuit Symbols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Circuit 1</vt:lpstr>
      <vt:lpstr>Circuit 2</vt:lpstr>
      <vt:lpstr>Circuit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Symbols</dc:title>
  <dc:creator>Dad</dc:creator>
  <cp:lastModifiedBy>rosalyn</cp:lastModifiedBy>
  <cp:revision>19</cp:revision>
  <dcterms:created xsi:type="dcterms:W3CDTF">2010-04-19T20:34:39Z</dcterms:created>
  <dcterms:modified xsi:type="dcterms:W3CDTF">2016-01-09T20:36:40Z</dcterms:modified>
</cp:coreProperties>
</file>