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68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69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49" d="100"/>
          <a:sy n="49" d="100"/>
        </p:scale>
        <p:origin x="-120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94F8F-70A0-4678-BE1D-F8CB3BA13A25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01240-6688-4477-A99C-F834B1562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35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 one for</a:t>
            </a:r>
            <a:r>
              <a:rPr lang="en-GB" baseline="0" dirty="0" smtClean="0"/>
              <a:t> each pupil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1240-6688-4477-A99C-F834B15621C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171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</a:t>
            </a:r>
            <a:r>
              <a:rPr lang="en-GB" baseline="0" dirty="0" smtClean="0"/>
              <a:t> one for each pupil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1240-6688-4477-A99C-F834B15621C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2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</a:t>
            </a:r>
            <a:r>
              <a:rPr lang="en-GB" baseline="0" dirty="0" smtClean="0"/>
              <a:t> one </a:t>
            </a:r>
            <a:r>
              <a:rPr lang="en-GB" baseline="0" smtClean="0"/>
              <a:t>for each pupil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01240-6688-4477-A99C-F834B15621C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10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4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05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9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27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0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27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96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38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19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7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DA2C9-B150-42F3-BBED-C6CC6252933D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FEC6-145E-4E62-A47F-054AEF39B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94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465" y="-263875"/>
            <a:ext cx="10591800" cy="1470025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 CENA" panose="02000000000000000000" pitchFamily="2" charset="0"/>
              </a:rPr>
              <a:t>What do these have in common?</a:t>
            </a:r>
            <a:endParaRPr lang="en-GB" b="1" dirty="0">
              <a:latin typeface="AR CENA" panose="02000000000000000000" pitchFamily="2" charset="0"/>
            </a:endParaRPr>
          </a:p>
        </p:txBody>
      </p:sp>
      <p:pic>
        <p:nvPicPr>
          <p:cNvPr id="1036" name="Picture 12" descr="http://www.pregnancycheck.com/img/pregnancy-ultrasound-17-wee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65" y="4343805"/>
            <a:ext cx="2857520" cy="2231005"/>
          </a:xfrm>
          <a:prstGeom prst="rect">
            <a:avLst/>
          </a:prstGeom>
          <a:noFill/>
        </p:spPr>
      </p:pic>
      <p:pic>
        <p:nvPicPr>
          <p:cNvPr id="6146" name="Picture 2" descr="http://evidencebasedliving.human.cornell.edu/files/2013/07/music_notes-1z5rh8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506" y="1358820"/>
            <a:ext cx="2490759" cy="249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robertianhawdon.me.uk/blog/wp-content/uploads/2012/10/radi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5" y="1460708"/>
            <a:ext cx="2595337" cy="228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pricecaptive.co.uk/wp-content/uploads/2013/03/microwave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136" y="1716878"/>
            <a:ext cx="3409035" cy="203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personal.maths.surrey.ac.uk/st/T.Bridges/WATERWAVES/waves.thre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376" y="4387753"/>
            <a:ext cx="2944889" cy="220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i.dailymail.co.uk/i/pix/2008/09/01/article-1051436-0003C888000004B0-224_468x28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92" y="4387753"/>
            <a:ext cx="2882768" cy="176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6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18" y="198437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u="sng" dirty="0" smtClean="0"/>
              <a:t>Wave Measurements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18" y="1524000"/>
            <a:ext cx="7065818" cy="504998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Amplitude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maximum movement (displacement) from the rest position to either a crest of a trough.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Wavelength</a:t>
            </a:r>
            <a:r>
              <a:rPr lang="en-GB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3200" dirty="0" smtClean="0"/>
              <a:t>The length of a full cycle of a wave, such as the distance from crest to crest. Has the symbol and is measured in metres.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1" u="sng" dirty="0" smtClean="0">
                <a:solidFill>
                  <a:srgbClr val="FF0000"/>
                </a:solidFill>
              </a:rPr>
              <a:t>Frequency</a:t>
            </a:r>
            <a:r>
              <a:rPr lang="en-GB" sz="3200" dirty="0" smtClean="0"/>
              <a:t>: The number of complete waves passing a certain point per second. This is measured in hertz (Hz). 1 Hz is 1 wave per second.</a:t>
            </a:r>
            <a:endParaRPr lang="en-GB" dirty="0"/>
          </a:p>
        </p:txBody>
      </p:sp>
      <p:pic>
        <p:nvPicPr>
          <p:cNvPr id="1028" name="Picture 4" descr="http://www.bbc.co.uk/staticarchive/df504ecc44f0690dc88a53b7532182d8dc2e80b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84" y="2759939"/>
            <a:ext cx="4757900" cy="186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510556" y="5286359"/>
                <a:ext cx="4364828" cy="717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Frequency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𝑤𝑎𝑣𝑒𝑠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𝑠𝑒𝑐𝑜𝑛𝑑𝑠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556" y="5286359"/>
                <a:ext cx="4364828" cy="717119"/>
              </a:xfrm>
              <a:prstGeom prst="rect">
                <a:avLst/>
              </a:prstGeom>
              <a:blipFill rotWithShape="1">
                <a:blip r:embed="rId3"/>
                <a:stretch>
                  <a:fillRect l="-2793" b="-1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1506" y="1480358"/>
            <a:ext cx="1985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crest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879405" y="1964668"/>
            <a:ext cx="564204" cy="64234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0670" y="4606472"/>
            <a:ext cx="1985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trough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599251" y="4516613"/>
            <a:ext cx="328217" cy="3514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155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schubincafe.com/wp-content/uploads/2009/12/basic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14"/>
          <a:stretch/>
        </p:blipFill>
        <p:spPr bwMode="auto">
          <a:xfrm>
            <a:off x="1648689" y="1066367"/>
            <a:ext cx="8617527" cy="48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51256" y="2687782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326570" y="1969933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40422" y="1189386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369867" y="4213886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264220" y="4931735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-10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250371" y="5707829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-15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51255" y="3430649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9639" y="3353860"/>
            <a:ext cx="93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(mm)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107989" y="6372545"/>
            <a:ext cx="93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(mm)</a:t>
            </a:r>
            <a:endParaRPr lang="en-GB" dirty="0"/>
          </a:p>
        </p:txBody>
      </p:sp>
      <p:pic>
        <p:nvPicPr>
          <p:cNvPr id="15" name="Picture 4" descr="http://www.schubincafe.com/wp-content/uploads/2009/12/basic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939" b="12717"/>
          <a:stretch/>
        </p:blipFill>
        <p:spPr bwMode="auto">
          <a:xfrm rot="5400000">
            <a:off x="6115984" y="-3390904"/>
            <a:ext cx="327169" cy="926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62540" y="768494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099946" y="768494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450770" y="768494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876909" y="782348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328166" y="778525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8666425" y="778525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r>
              <a:rPr lang="en-GB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108794" y="785451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564741" y="345796"/>
            <a:ext cx="126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(seconds)</a:t>
            </a:r>
            <a:endParaRPr lang="en-GB" dirty="0"/>
          </a:p>
        </p:txBody>
      </p:sp>
      <p:pic>
        <p:nvPicPr>
          <p:cNvPr id="26" name="Picture 4" descr="http://www.schubincafe.com/wp-content/uploads/2009/12/basic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939" b="12717"/>
          <a:stretch/>
        </p:blipFill>
        <p:spPr bwMode="auto">
          <a:xfrm rot="16200000">
            <a:off x="5647955" y="1504593"/>
            <a:ext cx="327169" cy="913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697179" y="6135505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989111" y="6075820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381493" y="6087016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773875" y="6079952"/>
            <a:ext cx="83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7145478" y="6073025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8544784" y="6080088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9961403" y="6080088"/>
            <a:ext cx="64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90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64" y="0"/>
            <a:ext cx="10515600" cy="1325563"/>
          </a:xfrm>
        </p:spPr>
        <p:txBody>
          <a:bodyPr/>
          <a:lstStyle/>
          <a:p>
            <a:r>
              <a:rPr lang="en-GB" u="sng" dirty="0" smtClean="0"/>
              <a:t>Fill in the Blanks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564" y="1085721"/>
            <a:ext cx="1157365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Waves carry _______________ from one place to another. Waves are caused by ______________. Waves that go up and down are called _________________ waves. The vibrations travel _______________ to the direction of the energy transfer of the wave. Waves that vibrate backwards and forwards are called _______________ waves. The vibrations travel in the _________ direction as the direction of the energy transfer of the wave. In a longitudinal wave, areas where the particles are pushed together are called ______________ and areas where the particles are spread out are called _______________. Waves can be measured. The displacement from the rest position is called the ______________. The length of a full cycle of a waves is called the ______________. The number of complete waves passing a certain point in a second is called the _______________.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9803" y="5606321"/>
            <a:ext cx="1155741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Words: frequency, energy, longitudinal, transverse, vibrations, same, perpendicular, rarefaction, compressions, amplitude, wavelength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5370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64" y="0"/>
            <a:ext cx="10515600" cy="1325563"/>
          </a:xfrm>
        </p:spPr>
        <p:txBody>
          <a:bodyPr/>
          <a:lstStyle/>
          <a:p>
            <a:r>
              <a:rPr lang="en-GB" u="sng" dirty="0" smtClean="0"/>
              <a:t>Answers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564" y="1085721"/>
            <a:ext cx="1157365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Waves carry </a:t>
            </a:r>
            <a:r>
              <a:rPr lang="en-GB" b="1" u="sng" dirty="0" smtClean="0">
                <a:solidFill>
                  <a:srgbClr val="FF0000"/>
                </a:solidFill>
              </a:rPr>
              <a:t>energy</a:t>
            </a:r>
            <a:r>
              <a:rPr lang="en-GB" dirty="0" smtClean="0"/>
              <a:t> from one place to another. Waves are caused by </a:t>
            </a:r>
            <a:r>
              <a:rPr lang="en-GB" b="1" u="sng" dirty="0" smtClean="0">
                <a:solidFill>
                  <a:srgbClr val="FF0000"/>
                </a:solidFill>
              </a:rPr>
              <a:t>vibrations</a:t>
            </a:r>
            <a:r>
              <a:rPr lang="en-GB" dirty="0" smtClean="0"/>
              <a:t>. Waves that go up and down are called </a:t>
            </a:r>
            <a:r>
              <a:rPr lang="en-GB" b="1" u="sng" dirty="0" smtClean="0">
                <a:solidFill>
                  <a:srgbClr val="FF0000"/>
                </a:solidFill>
              </a:rPr>
              <a:t>transverse</a:t>
            </a:r>
            <a:r>
              <a:rPr lang="en-GB" dirty="0" smtClean="0"/>
              <a:t> waves. The vibrations travel </a:t>
            </a:r>
            <a:r>
              <a:rPr lang="en-GB" b="1" u="sng" dirty="0" smtClean="0">
                <a:solidFill>
                  <a:srgbClr val="FF0000"/>
                </a:solidFill>
              </a:rPr>
              <a:t>perpendicular</a:t>
            </a:r>
            <a:r>
              <a:rPr lang="en-GB" dirty="0" smtClean="0"/>
              <a:t> to the direction of the energy transfer of the wave. Waves that vibrate backwards and forwards are called </a:t>
            </a:r>
            <a:r>
              <a:rPr lang="en-GB" b="1" u="sng" dirty="0" smtClean="0">
                <a:solidFill>
                  <a:srgbClr val="FF0000"/>
                </a:solidFill>
              </a:rPr>
              <a:t>longitudinal </a:t>
            </a:r>
            <a:r>
              <a:rPr lang="en-GB" dirty="0" smtClean="0"/>
              <a:t>waves. The vibrations travel in the </a:t>
            </a:r>
            <a:r>
              <a:rPr lang="en-GB" b="1" u="sng" dirty="0" smtClean="0">
                <a:solidFill>
                  <a:srgbClr val="FF0000"/>
                </a:solidFill>
              </a:rPr>
              <a:t>same</a:t>
            </a:r>
            <a:r>
              <a:rPr lang="en-GB" dirty="0" smtClean="0"/>
              <a:t> direction as the direction of the energy transfer of the wave. In a longitudinal wave, areas where the particles are pushed together are called </a:t>
            </a:r>
            <a:r>
              <a:rPr lang="en-GB" b="1" u="sng" dirty="0" smtClean="0">
                <a:solidFill>
                  <a:srgbClr val="FF0000"/>
                </a:solidFill>
              </a:rPr>
              <a:t>compressions</a:t>
            </a:r>
            <a:r>
              <a:rPr lang="en-GB" dirty="0" smtClean="0"/>
              <a:t> and areas where the particles are spread out are called </a:t>
            </a:r>
            <a:r>
              <a:rPr lang="en-GB" b="1" u="sng" dirty="0" smtClean="0">
                <a:solidFill>
                  <a:srgbClr val="FF0000"/>
                </a:solidFill>
              </a:rPr>
              <a:t>rarefactions</a:t>
            </a:r>
            <a:r>
              <a:rPr lang="en-GB" dirty="0" smtClean="0"/>
              <a:t>. Waves can be measured. The displacement from the rest position is called the </a:t>
            </a:r>
            <a:r>
              <a:rPr lang="en-GB" b="1" u="sng" dirty="0" smtClean="0">
                <a:solidFill>
                  <a:srgbClr val="FF0000"/>
                </a:solidFill>
              </a:rPr>
              <a:t>amplitude</a:t>
            </a:r>
            <a:r>
              <a:rPr lang="en-GB" dirty="0" smtClean="0"/>
              <a:t>. The length of a full cycle of a waves is called the </a:t>
            </a:r>
            <a:r>
              <a:rPr lang="en-GB" b="1" u="sng" dirty="0" smtClean="0">
                <a:solidFill>
                  <a:srgbClr val="FF0000"/>
                </a:solidFill>
              </a:rPr>
              <a:t>wavelength</a:t>
            </a:r>
            <a:r>
              <a:rPr lang="en-GB" dirty="0" smtClean="0"/>
              <a:t>. The number of complete waves passing a certain point in a second is called the </a:t>
            </a:r>
            <a:r>
              <a:rPr lang="en-GB" b="1" u="sng" dirty="0" smtClean="0">
                <a:solidFill>
                  <a:srgbClr val="FF0000"/>
                </a:solidFill>
              </a:rPr>
              <a:t>frequency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9803" y="5606321"/>
            <a:ext cx="1155741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Words: frequency, energy, longitudinal, transverse, vibrations, same, perpendicular, rarefaction, compressions, amplitude, wavelength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537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465" y="-263875"/>
            <a:ext cx="10591800" cy="1470025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 CENA" panose="02000000000000000000" pitchFamily="2" charset="0"/>
              </a:rPr>
              <a:t>They all involve waves</a:t>
            </a:r>
            <a:endParaRPr lang="en-GB" b="1" dirty="0">
              <a:latin typeface="AR CENA" panose="02000000000000000000" pitchFamily="2" charset="0"/>
            </a:endParaRPr>
          </a:p>
        </p:txBody>
      </p:sp>
      <p:pic>
        <p:nvPicPr>
          <p:cNvPr id="1036" name="Picture 12" descr="http://www.pregnancycheck.com/img/pregnancy-ultrasound-17-wee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65" y="4343805"/>
            <a:ext cx="2857520" cy="2231005"/>
          </a:xfrm>
          <a:prstGeom prst="rect">
            <a:avLst/>
          </a:prstGeom>
          <a:noFill/>
        </p:spPr>
      </p:pic>
      <p:pic>
        <p:nvPicPr>
          <p:cNvPr id="6146" name="Picture 2" descr="http://evidencebasedliving.human.cornell.edu/files/2013/07/music_notes-1z5rh8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506" y="1358820"/>
            <a:ext cx="2490759" cy="249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robertianhawdon.me.uk/blog/wp-content/uploads/2012/10/radi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5" y="1460708"/>
            <a:ext cx="2595337" cy="228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pricecaptive.co.uk/wp-content/uploads/2013/03/microwave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136" y="1716878"/>
            <a:ext cx="3409035" cy="203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personal.maths.surrey.ac.uk/st/T.Bridges/WATERWAVES/waves.thre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376" y="4387753"/>
            <a:ext cx="2944889" cy="220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i.dailymail.co.uk/i/pix/2008/09/01/article-1051436-0003C888000004B0-224_468x28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92" y="4387753"/>
            <a:ext cx="2882768" cy="176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/>
              <a:t>Title: Waves</a:t>
            </a:r>
            <a:endParaRPr lang="en-GB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u="sng" dirty="0" smtClean="0"/>
              <a:t>Learning Objectives</a:t>
            </a:r>
            <a:r>
              <a:rPr lang="en-GB" dirty="0" smtClean="0"/>
              <a:t>:</a:t>
            </a:r>
          </a:p>
          <a:p>
            <a:r>
              <a:rPr lang="en-GB" sz="3600" dirty="0" smtClean="0"/>
              <a:t>Know what a wave is and what causes it</a:t>
            </a:r>
          </a:p>
          <a:p>
            <a:r>
              <a:rPr lang="en-GB" sz="3600" dirty="0" smtClean="0"/>
              <a:t>Know what a longitudinal and a transverse wave is</a:t>
            </a:r>
          </a:p>
          <a:p>
            <a:r>
              <a:rPr lang="en-GB" sz="3600" dirty="0" smtClean="0"/>
              <a:t>Know the definitions of amplitude, frequency and wavelength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7417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/>
              <a:t>Waves</a:t>
            </a:r>
            <a:endParaRPr lang="en-GB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 groups of 3, carry out the tasks at each station.</a:t>
            </a:r>
          </a:p>
          <a:p>
            <a:r>
              <a:rPr lang="en-GB" sz="3600" dirty="0" smtClean="0"/>
              <a:t>Read the instructions carefully then answer the questions on your sheet.</a:t>
            </a:r>
          </a:p>
          <a:p>
            <a:r>
              <a:rPr lang="en-GB" sz="3600" dirty="0" smtClean="0"/>
              <a:t>Don’t move to the next station until I tell you to.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2016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4793" y="344774"/>
            <a:ext cx="5636302" cy="31179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160957" y="344774"/>
            <a:ext cx="5636302" cy="31179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14793" y="3462728"/>
            <a:ext cx="5636302" cy="31179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160957" y="3462728"/>
            <a:ext cx="5636302" cy="31179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077324" y="2086131"/>
            <a:ext cx="3852473" cy="31179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14793" y="344774"/>
            <a:ext cx="3380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Station 1 – Longitudinal Waves</a:t>
            </a:r>
            <a:endParaRPr lang="en-GB" sz="2000" dirty="0"/>
          </a:p>
        </p:txBody>
      </p:sp>
      <p:pic>
        <p:nvPicPr>
          <p:cNvPr id="11" name="Picture 4" descr="http://www.frankswebspace.org.uk/ScienceAndMaths/physics/physicsGCSE/bytesize%20images/transLong2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68"/>
          <a:stretch/>
        </p:blipFill>
        <p:spPr bwMode="auto">
          <a:xfrm>
            <a:off x="439799" y="2187711"/>
            <a:ext cx="3427662" cy="1169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012287" y="2206109"/>
            <a:ext cx="2896623" cy="352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14793" y="729485"/>
            <a:ext cx="5456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Draw an arrow on the picture below to show which direction the energy moved. </a:t>
            </a:r>
            <a:endParaRPr lang="en-GB" sz="1600" dirty="0"/>
          </a:p>
          <a:p>
            <a:r>
              <a:rPr lang="en-GB" sz="1600" dirty="0" smtClean="0"/>
              <a:t>2) Areas where the spring is pushed together is a “compression” and areas where they are spread out is a “</a:t>
            </a:r>
            <a:r>
              <a:rPr lang="en-GB" sz="1600" dirty="0" err="1" smtClean="0"/>
              <a:t>rarefraction</a:t>
            </a:r>
            <a:r>
              <a:rPr lang="en-GB" sz="1600" dirty="0" smtClean="0"/>
              <a:t>”. Label these on the picture.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160957" y="359520"/>
            <a:ext cx="3196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Station 2 – Transverse Waves</a:t>
            </a:r>
            <a:endParaRPr lang="en-GB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0957" y="732040"/>
            <a:ext cx="5456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Draw an arrow on the picture below to show which direction the energy moved. </a:t>
            </a:r>
            <a:endParaRPr lang="en-GB" sz="1600" dirty="0"/>
          </a:p>
          <a:p>
            <a:r>
              <a:rPr lang="en-GB" sz="1600" dirty="0" smtClean="0"/>
              <a:t>2) Is the energy moving in the same direction as the vibrations? Yes/No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1396079" y="3161642"/>
            <a:ext cx="969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Vibrations </a:t>
            </a:r>
            <a:endParaRPr lang="en-GB" sz="1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/>
          <a:srcRect l="20314" t="59682" r="19432" b="10400"/>
          <a:stretch/>
        </p:blipFill>
        <p:spPr>
          <a:xfrm>
            <a:off x="8094688" y="2052924"/>
            <a:ext cx="3537679" cy="9875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559445" y="2732721"/>
            <a:ext cx="969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Vibrations </a:t>
            </a:r>
            <a:endParaRPr lang="en-GB" sz="1400" dirty="0"/>
          </a:p>
        </p:txBody>
      </p:sp>
      <p:sp>
        <p:nvSpPr>
          <p:cNvPr id="20" name="Rectangle 19"/>
          <p:cNvSpPr/>
          <p:nvPr/>
        </p:nvSpPr>
        <p:spPr>
          <a:xfrm>
            <a:off x="4102022" y="2772327"/>
            <a:ext cx="3841004" cy="2738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_______________: The maximum movement (displacement) from the rest position to either a crest of a trough.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_______________: </a:t>
            </a:r>
            <a:r>
              <a:rPr lang="en-GB" sz="1400" dirty="0"/>
              <a:t>The length of a full cycle of a wave, such as the distance from crest to crest. Has the </a:t>
            </a:r>
            <a:r>
              <a:rPr lang="en-GB" sz="1400"/>
              <a:t>symbol </a:t>
            </a:r>
            <a:r>
              <a:rPr lang="en-GB" sz="1400" smtClean="0"/>
              <a:t>λ and </a:t>
            </a:r>
            <a:r>
              <a:rPr lang="en-GB" sz="1400" dirty="0"/>
              <a:t>is measured in metres</a:t>
            </a:r>
            <a:r>
              <a:rPr lang="en-GB" sz="1400" dirty="0" smtClean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 smtClean="0"/>
              <a:t>_______________: </a:t>
            </a:r>
            <a:r>
              <a:rPr lang="en-GB" sz="1400" dirty="0"/>
              <a:t>The number of complete waves passing a certain point per second. This is measured in hertz (Hz). 1 Hz is 1 wave per second.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50681" y="2131640"/>
            <a:ext cx="3565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Station 3 – Wave Measurements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14793" y="3479785"/>
            <a:ext cx="2866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Station 4 – Making Waves</a:t>
            </a:r>
            <a:endParaRPr lang="en-GB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01564" y="3858251"/>
            <a:ext cx="5456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Draw a picture of what happened: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314793" y="5934771"/>
            <a:ext cx="5456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2) The waves are caused by the v_____________ from the tuning fork.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7929797" y="3479785"/>
            <a:ext cx="2815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Station 5 – Ping Pong Ball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921452" y="3818214"/>
            <a:ext cx="5456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Draw a picture of what happened:</a:t>
            </a:r>
            <a:endParaRPr lang="en-GB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175947" y="5916684"/>
            <a:ext cx="5456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2) The ball moves because e____________ is transferred by the sound waves.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43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/>
              <a:t>Making Waves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The waves are caused by the </a:t>
            </a:r>
            <a:r>
              <a:rPr lang="en-GB" sz="3200" b="1" u="sng" dirty="0" smtClean="0">
                <a:solidFill>
                  <a:srgbClr val="FF0000"/>
                </a:solidFill>
              </a:rPr>
              <a:t>vibrations</a:t>
            </a:r>
            <a:r>
              <a:rPr lang="en-GB" sz="3200" dirty="0" smtClean="0"/>
              <a:t> from the tuning fork.</a:t>
            </a:r>
          </a:p>
          <a:p>
            <a:endParaRPr lang="en-GB" dirty="0"/>
          </a:p>
        </p:txBody>
      </p:sp>
      <p:pic>
        <p:nvPicPr>
          <p:cNvPr id="1026" name="Picture 2" descr="http://www.exploresound.org/getattachment/Home/Teachers-Parents/Good-Vibrations/station1.jpg.asp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67" t="58174"/>
          <a:stretch/>
        </p:blipFill>
        <p:spPr bwMode="auto">
          <a:xfrm>
            <a:off x="3477718" y="2713219"/>
            <a:ext cx="5291528" cy="391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9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/>
              <a:t>Ping Pong Balls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The ball moves because </a:t>
            </a:r>
            <a:r>
              <a:rPr lang="en-GB" sz="3200" b="1" u="sng" dirty="0" smtClean="0">
                <a:solidFill>
                  <a:srgbClr val="FF0000"/>
                </a:solidFill>
              </a:rPr>
              <a:t>energy</a:t>
            </a:r>
            <a:r>
              <a:rPr lang="en-GB" sz="3200" dirty="0" smtClean="0"/>
              <a:t> is transferred by the sound waves.</a:t>
            </a:r>
            <a:endParaRPr lang="en-GB" sz="3200" dirty="0"/>
          </a:p>
        </p:txBody>
      </p:sp>
      <p:pic>
        <p:nvPicPr>
          <p:cNvPr id="5122" name="Picture 2" descr="http://www.exploresound.org/getattachment/Home/Teachers-Parents/Good-Vibrations/soundmoves.jpg.as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653" y="2458718"/>
            <a:ext cx="2647585" cy="385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43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/>
              <a:t>Longitudinal Waves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4" descr="http://www.frankswebspace.org.uk/ScienceAndMaths/physics/physicsGCSE/bytesize%20images/transLong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68"/>
          <a:stretch/>
        </p:blipFill>
        <p:spPr bwMode="auto">
          <a:xfrm>
            <a:off x="446213" y="1690688"/>
            <a:ext cx="10907587" cy="372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64833" y="4900055"/>
            <a:ext cx="2035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vibrations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642686" y="1564015"/>
            <a:ext cx="222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Compressions</a:t>
            </a:r>
            <a:endParaRPr lang="en-GB" sz="2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32944" y="2087235"/>
            <a:ext cx="1618938" cy="1150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46575" y="1550225"/>
            <a:ext cx="1994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Rarefactions</a:t>
            </a:r>
            <a:endParaRPr lang="en-GB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184629" y="2026596"/>
            <a:ext cx="73019" cy="11905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05211" y="5308690"/>
            <a:ext cx="529533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2400" b="1" dirty="0" smtClean="0"/>
              <a:t>Examples:</a:t>
            </a:r>
          </a:p>
          <a:p>
            <a:pPr lvl="1"/>
            <a:r>
              <a:rPr lang="en-GB" sz="2400" b="1" dirty="0" smtClean="0"/>
              <a:t>Sound waves and ultra sound</a:t>
            </a:r>
          </a:p>
          <a:p>
            <a:pPr lvl="1"/>
            <a:r>
              <a:rPr lang="en-GB" sz="2400" b="1" dirty="0" smtClean="0"/>
              <a:t>Some earthquake waves</a:t>
            </a:r>
          </a:p>
        </p:txBody>
      </p:sp>
    </p:spTree>
    <p:extLst>
      <p:ext uri="{BB962C8B-B14F-4D97-AF65-F5344CB8AC3E}">
        <p14:creationId xmlns:p14="http://schemas.microsoft.com/office/powerpoint/2010/main" val="19960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/>
              <a:t>Transverse Waves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Energy transfer of the wave moves perpendicular (90⁰) to the vibrations</a:t>
            </a:r>
            <a:endParaRPr lang="en-GB" sz="3600" dirty="0"/>
          </a:p>
        </p:txBody>
      </p:sp>
      <p:pic>
        <p:nvPicPr>
          <p:cNvPr id="4" name="Picture 2" descr="http://images.tutorvista.com/cms/images/83/transverse-wav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3" r="8611" b="59692"/>
          <a:stretch/>
        </p:blipFill>
        <p:spPr bwMode="auto">
          <a:xfrm>
            <a:off x="838200" y="3177701"/>
            <a:ext cx="10044659" cy="338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57599" y="3567659"/>
            <a:ext cx="19487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Vibrations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95206" y="5503888"/>
            <a:ext cx="137659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Movement of energy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6293939" y="2693713"/>
            <a:ext cx="529533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2400" b="1" dirty="0" smtClean="0"/>
              <a:t>Examples:</a:t>
            </a:r>
          </a:p>
          <a:p>
            <a:pPr lvl="1"/>
            <a:r>
              <a:rPr lang="en-GB" sz="2400" b="1" dirty="0" smtClean="0"/>
              <a:t>Light and all electromagnetic waves</a:t>
            </a:r>
          </a:p>
          <a:p>
            <a:pPr lvl="1"/>
            <a:r>
              <a:rPr lang="en-GB" sz="2400" b="1" dirty="0" smtClean="0"/>
              <a:t>Ripples on water</a:t>
            </a:r>
          </a:p>
        </p:txBody>
      </p:sp>
    </p:spTree>
    <p:extLst>
      <p:ext uri="{BB962C8B-B14F-4D97-AF65-F5344CB8AC3E}">
        <p14:creationId xmlns:p14="http://schemas.microsoft.com/office/powerpoint/2010/main" val="247043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869</Words>
  <Application>Microsoft Office PowerPoint</Application>
  <PresentationFormat>Custom</PresentationFormat>
  <Paragraphs>90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What do these have in common?</vt:lpstr>
      <vt:lpstr>They all involve waves</vt:lpstr>
      <vt:lpstr>Title: Waves</vt:lpstr>
      <vt:lpstr>Waves</vt:lpstr>
      <vt:lpstr>PowerPoint Presentation</vt:lpstr>
      <vt:lpstr>Making Waves</vt:lpstr>
      <vt:lpstr>Ping Pong Balls</vt:lpstr>
      <vt:lpstr>Longitudinal Waves</vt:lpstr>
      <vt:lpstr>Transverse Waves</vt:lpstr>
      <vt:lpstr>Wave Measurements</vt:lpstr>
      <vt:lpstr>PowerPoint Presentation</vt:lpstr>
      <vt:lpstr>Fill in the Blanks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Waves</dc:title>
  <dc:creator>Lindsay Jacobs</dc:creator>
  <cp:lastModifiedBy>Jessica Luu</cp:lastModifiedBy>
  <cp:revision>18</cp:revision>
  <dcterms:created xsi:type="dcterms:W3CDTF">2013-10-30T23:23:04Z</dcterms:created>
  <dcterms:modified xsi:type="dcterms:W3CDTF">2016-05-04T08:32:47Z</dcterms:modified>
</cp:coreProperties>
</file>