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1" r:id="rId6"/>
    <p:sldId id="260" r:id="rId7"/>
    <p:sldId id="262" r:id="rId8"/>
    <p:sldId id="257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31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55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90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5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60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09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7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34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2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75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69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5DCD-BC3B-4B29-A738-51D1C081DE27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2250-2466-4D1E-A0EC-C9C7A0876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46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Chemistry</a:t>
            </a:r>
            <a:br>
              <a:rPr lang="en-GB" dirty="0" smtClean="0"/>
            </a:br>
            <a:r>
              <a:rPr lang="en-GB" dirty="0" smtClean="0"/>
              <a:t>L1: Atoms and Elements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what an atom is.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particle theory.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what an element is.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how atoms form molecules.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8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Check your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Atom = one circle</a:t>
            </a:r>
          </a:p>
          <a:p>
            <a:pPr marL="514350" indent="-514350">
              <a:buAutoNum type="arabicPeriod"/>
            </a:pPr>
            <a:r>
              <a:rPr lang="en-GB" dirty="0" smtClean="0"/>
              <a:t>Element = all circles are the same colour or have the same symbol</a:t>
            </a:r>
          </a:p>
          <a:p>
            <a:pPr marL="514350" indent="-514350">
              <a:buAutoNum type="arabicPeriod"/>
            </a:pPr>
            <a:r>
              <a:rPr lang="en-GB" dirty="0" smtClean="0"/>
              <a:t>Molecule = two or more circles (of any type) touching</a:t>
            </a:r>
          </a:p>
          <a:p>
            <a:pPr marL="514350" indent="-514350">
              <a:buAutoNum type="arabicPeriod"/>
            </a:pPr>
            <a:r>
              <a:rPr lang="en-GB" dirty="0" smtClean="0"/>
              <a:t>Compound = two or more circles touching, must contain at least two different colours or circles or different symbols</a:t>
            </a:r>
          </a:p>
          <a:p>
            <a:pPr marL="514350" indent="-514350">
              <a:buAutoNum type="arabicPeriod"/>
            </a:pPr>
            <a:r>
              <a:rPr lang="en-GB" dirty="0" smtClean="0"/>
              <a:t>A circle with an H in the middle</a:t>
            </a:r>
          </a:p>
          <a:p>
            <a:pPr marL="514350" indent="-514350">
              <a:buAutoNum type="arabicPeriod"/>
            </a:pPr>
            <a:r>
              <a:rPr lang="en-GB" dirty="0" smtClean="0"/>
              <a:t>Two circles touching, both with O in the middle</a:t>
            </a:r>
          </a:p>
          <a:p>
            <a:pPr marL="514350" indent="-514350">
              <a:buAutoNum type="arabicPeriod"/>
            </a:pPr>
            <a:r>
              <a:rPr lang="en-GB" dirty="0" smtClean="0"/>
              <a:t>Three circles touching, middle one with O, other two with H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17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365125"/>
            <a:ext cx="10165080" cy="1325563"/>
          </a:xfrm>
        </p:spPr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Atom</a:t>
            </a:r>
            <a:r>
              <a:rPr lang="en-GB" sz="3200" dirty="0" smtClean="0"/>
              <a:t> = smallest unique particle of matter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Element</a:t>
            </a:r>
            <a:r>
              <a:rPr lang="en-GB" sz="3200" dirty="0" smtClean="0"/>
              <a:t> = a type of atom, group of atoms of the same type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Molecule</a:t>
            </a:r>
            <a:r>
              <a:rPr lang="en-GB" sz="3200" dirty="0" smtClean="0"/>
              <a:t> = two or more atoms chemically joined (can be the same type or different) 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Compound</a:t>
            </a:r>
            <a:r>
              <a:rPr lang="en-GB" sz="3200" dirty="0" smtClean="0"/>
              <a:t> = two or more atoms of </a:t>
            </a:r>
            <a:r>
              <a:rPr lang="en-GB" sz="3200" i="1" dirty="0" smtClean="0"/>
              <a:t>different elements </a:t>
            </a:r>
            <a:r>
              <a:rPr lang="en-GB" sz="3200" dirty="0" smtClean="0"/>
              <a:t>chemically </a:t>
            </a:r>
            <a:r>
              <a:rPr lang="en-GB" sz="3200" dirty="0" smtClean="0"/>
              <a:t>joined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08" y="290061"/>
            <a:ext cx="1201016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1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Everything is made of particles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354" y="1825625"/>
            <a:ext cx="7078582" cy="4351338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Particle</a:t>
            </a:r>
            <a:r>
              <a:rPr lang="en-GB" sz="3200" dirty="0" smtClean="0"/>
              <a:t> = a very small portion of matter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Matter</a:t>
            </a:r>
            <a:r>
              <a:rPr lang="en-GB" sz="3200" dirty="0" smtClean="0"/>
              <a:t> = all physical substance</a:t>
            </a:r>
          </a:p>
          <a:p>
            <a:endParaRPr lang="en-GB" sz="3200" dirty="0"/>
          </a:p>
          <a:p>
            <a:r>
              <a:rPr lang="en-GB" sz="3200" b="1" dirty="0" smtClean="0">
                <a:solidFill>
                  <a:srgbClr val="FF0000"/>
                </a:solidFill>
              </a:rPr>
              <a:t>Particle Theory</a:t>
            </a:r>
            <a:r>
              <a:rPr lang="en-GB" sz="3200" dirty="0" smtClean="0"/>
              <a:t>: Everything is made of particles of matter.</a:t>
            </a:r>
          </a:p>
          <a:p>
            <a:endParaRPr lang="en-GB" sz="3200" dirty="0" smtClean="0"/>
          </a:p>
          <a:p>
            <a:r>
              <a:rPr lang="en-GB" sz="3200" dirty="0" smtClean="0"/>
              <a:t>There are different </a:t>
            </a:r>
            <a:r>
              <a:rPr lang="en-GB" sz="3200" b="1" dirty="0" smtClean="0">
                <a:solidFill>
                  <a:srgbClr val="FF0000"/>
                </a:solidFill>
              </a:rPr>
              <a:t>types</a:t>
            </a:r>
            <a:r>
              <a:rPr lang="en-GB" sz="3200" dirty="0" smtClean="0"/>
              <a:t> of particles.</a:t>
            </a:r>
            <a:endParaRPr lang="en-US" sz="3200" dirty="0"/>
          </a:p>
        </p:txBody>
      </p:sp>
      <p:pic>
        <p:nvPicPr>
          <p:cNvPr id="2050" name="Picture 2" descr="http://publish.uwo.ca/~hnie/image-1/HOPG-ST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936" y="1825625"/>
            <a:ext cx="4280907" cy="4045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8" y="1802575"/>
            <a:ext cx="581112" cy="5840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90" y="3534391"/>
            <a:ext cx="581112" cy="5840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91" y="2306878"/>
            <a:ext cx="581112" cy="58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Particle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5" y="1755286"/>
            <a:ext cx="7529945" cy="435133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Atom</a:t>
            </a:r>
            <a:r>
              <a:rPr lang="en-GB" dirty="0" smtClean="0"/>
              <a:t>: the smallest particle of matter</a:t>
            </a:r>
          </a:p>
          <a:p>
            <a:r>
              <a:rPr lang="en-GB" dirty="0" smtClean="0"/>
              <a:t>In the </a:t>
            </a:r>
            <a:r>
              <a:rPr lang="en-GB" b="1" dirty="0" smtClean="0">
                <a:solidFill>
                  <a:srgbClr val="FF0000"/>
                </a:solidFill>
              </a:rPr>
              <a:t>particle model </a:t>
            </a:r>
            <a:r>
              <a:rPr lang="en-GB" dirty="0" smtClean="0"/>
              <a:t>we draw these as a circle.</a:t>
            </a:r>
            <a:endParaRPr lang="en-GB" dirty="0"/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Elements</a:t>
            </a:r>
            <a:r>
              <a:rPr lang="en-GB" dirty="0" smtClean="0"/>
              <a:t>: Different types of atoms are called different </a:t>
            </a:r>
            <a:r>
              <a:rPr lang="en-GB" b="1" dirty="0" smtClean="0">
                <a:solidFill>
                  <a:srgbClr val="FF0000"/>
                </a:solidFill>
              </a:rPr>
              <a:t>elements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These are found on the </a:t>
            </a:r>
            <a:r>
              <a:rPr lang="en-GB" b="1" dirty="0" smtClean="0">
                <a:solidFill>
                  <a:srgbClr val="FF0000"/>
                </a:solidFill>
              </a:rPr>
              <a:t>periodic table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We draw different elements as different coloured circles. </a:t>
            </a:r>
          </a:p>
          <a:p>
            <a:r>
              <a:rPr lang="en-GB" dirty="0" smtClean="0"/>
              <a:t>You can also label them with the </a:t>
            </a:r>
            <a:r>
              <a:rPr lang="en-GB" b="1" dirty="0" smtClean="0">
                <a:solidFill>
                  <a:srgbClr val="FF0000"/>
                </a:solidFill>
              </a:rPr>
              <a:t>symbol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545781" y="1825625"/>
            <a:ext cx="914400" cy="9452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839200" y="3862244"/>
            <a:ext cx="914400" cy="94528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439400" y="4807528"/>
            <a:ext cx="914400" cy="94528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047019" y="3960164"/>
            <a:ext cx="955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H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10640292" y="4881594"/>
            <a:ext cx="955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C</a:t>
            </a:r>
            <a:endParaRPr lang="en-US" sz="4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1451070"/>
            <a:ext cx="581112" cy="5840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640292" y="2113601"/>
            <a:ext cx="111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ATOM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9928169" y="3650455"/>
            <a:ext cx="1647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ATOMS of DIFFERENT ELEMENTS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61" y="3814564"/>
            <a:ext cx="581112" cy="58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11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Atom or Element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83087" cy="4351338"/>
          </a:xfrm>
        </p:spPr>
        <p:txBody>
          <a:bodyPr/>
          <a:lstStyle/>
          <a:p>
            <a:r>
              <a:rPr lang="en-GB" dirty="0" smtClean="0"/>
              <a:t>One single atom on it’s own is called an </a:t>
            </a:r>
            <a:r>
              <a:rPr lang="en-GB" b="1" dirty="0" smtClean="0">
                <a:solidFill>
                  <a:srgbClr val="FF0000"/>
                </a:solidFill>
              </a:rPr>
              <a:t>atom</a:t>
            </a:r>
            <a:r>
              <a:rPr lang="en-GB" dirty="0" smtClean="0"/>
              <a:t>. We can also give the name for the </a:t>
            </a:r>
            <a:r>
              <a:rPr lang="en-GB" b="1" dirty="0" smtClean="0">
                <a:solidFill>
                  <a:srgbClr val="FF0000"/>
                </a:solidFill>
              </a:rPr>
              <a:t>element</a:t>
            </a:r>
            <a:r>
              <a:rPr lang="en-GB" dirty="0" smtClean="0"/>
              <a:t> of the atom (example: carbon)</a:t>
            </a:r>
          </a:p>
          <a:p>
            <a:endParaRPr lang="en-GB" dirty="0"/>
          </a:p>
          <a:p>
            <a:r>
              <a:rPr lang="en-GB" dirty="0" smtClean="0"/>
              <a:t>If there is more than one atom, and they are all the same type, we can use the term </a:t>
            </a:r>
            <a:r>
              <a:rPr lang="en-GB" b="1" dirty="0" smtClean="0">
                <a:solidFill>
                  <a:srgbClr val="FF0000"/>
                </a:solidFill>
              </a:rPr>
              <a:t>element</a:t>
            </a:r>
            <a:r>
              <a:rPr lang="en-GB" dirty="0" smtClean="0"/>
              <a:t>. (example: H</a:t>
            </a:r>
            <a:r>
              <a:rPr lang="en-GB" baseline="-25000" dirty="0" smtClean="0"/>
              <a:t>2</a:t>
            </a:r>
            <a:r>
              <a:rPr lang="en-GB" dirty="0" smtClean="0"/>
              <a:t> is an element, both atoms are the same, hydrogen)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9508374" y="1825625"/>
            <a:ext cx="914400" cy="94528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09266" y="1899691"/>
            <a:ext cx="955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C</a:t>
            </a:r>
            <a:endParaRPr lang="en-US" sz="4400" dirty="0"/>
          </a:p>
        </p:txBody>
      </p:sp>
      <p:sp>
        <p:nvSpPr>
          <p:cNvPr id="6" name="Oval 5"/>
          <p:cNvSpPr/>
          <p:nvPr/>
        </p:nvSpPr>
        <p:spPr>
          <a:xfrm>
            <a:off x="8980519" y="4053436"/>
            <a:ext cx="914400" cy="94528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88338" y="4151356"/>
            <a:ext cx="955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H</a:t>
            </a:r>
            <a:endParaRPr lang="en-US" sz="4400" dirty="0"/>
          </a:p>
        </p:txBody>
      </p:sp>
      <p:sp>
        <p:nvSpPr>
          <p:cNvPr id="8" name="Oval 7"/>
          <p:cNvSpPr/>
          <p:nvPr/>
        </p:nvSpPr>
        <p:spPr>
          <a:xfrm>
            <a:off x="9894919" y="4053436"/>
            <a:ext cx="914400" cy="94528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102738" y="4151356"/>
            <a:ext cx="955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H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8823961" y="1296733"/>
            <a:ext cx="2283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 ATOM OF CARBON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515005" y="5231577"/>
            <a:ext cx="2901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MOLECULE OF HYDROGEN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02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Molecules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919" y="1784061"/>
            <a:ext cx="7737764" cy="4351338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Molecule</a:t>
            </a:r>
            <a:r>
              <a:rPr lang="en-GB" dirty="0" smtClean="0"/>
              <a:t>: two or more atoms chemical joined (bonded) together</a:t>
            </a:r>
          </a:p>
          <a:p>
            <a:endParaRPr lang="en-GB" dirty="0"/>
          </a:p>
          <a:p>
            <a:r>
              <a:rPr lang="en-GB" dirty="0" smtClean="0"/>
              <a:t>We draw this as circles that are </a:t>
            </a:r>
            <a:r>
              <a:rPr lang="en-GB" b="1" dirty="0" smtClean="0">
                <a:solidFill>
                  <a:srgbClr val="FF0000"/>
                </a:solidFill>
              </a:rPr>
              <a:t>touching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Example: Methane</a:t>
            </a:r>
          </a:p>
          <a:p>
            <a:r>
              <a:rPr lang="en-GB" dirty="0" smtClean="0"/>
              <a:t>This is the particle model of the gas that we use in our Bunsen burners, methane. </a:t>
            </a:r>
          </a:p>
          <a:p>
            <a:r>
              <a:rPr lang="en-GB" dirty="0" smtClean="0"/>
              <a:t>How many atoms? How many elements?</a:t>
            </a:r>
          </a:p>
          <a:p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8721437" y="2358231"/>
            <a:ext cx="2992581" cy="2842780"/>
            <a:chOff x="4125191" y="3939380"/>
            <a:chExt cx="2992581" cy="2842780"/>
          </a:xfrm>
        </p:grpSpPr>
        <p:grpSp>
          <p:nvGrpSpPr>
            <p:cNvPr id="8" name="Group 7"/>
            <p:cNvGrpSpPr/>
            <p:nvPr/>
          </p:nvGrpSpPr>
          <p:grpSpPr>
            <a:xfrm>
              <a:off x="4125191" y="4881594"/>
              <a:ext cx="1163781" cy="945284"/>
              <a:chOff x="8839200" y="3862244"/>
              <a:chExt cx="1163781" cy="945284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039591" y="4891592"/>
              <a:ext cx="1156854" cy="945284"/>
              <a:chOff x="10439400" y="4807528"/>
              <a:chExt cx="1156854" cy="945284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0439400" y="4807528"/>
                <a:ext cx="914400" cy="945284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0640292" y="488159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/>
                  <a:t>C</a:t>
                </a:r>
                <a:endParaRPr lang="en-US" sz="4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011883" y="3939380"/>
              <a:ext cx="1163781" cy="945284"/>
              <a:chOff x="8839200" y="3862244"/>
              <a:chExt cx="1163781" cy="94528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5953991" y="4898027"/>
              <a:ext cx="1163781" cy="945284"/>
              <a:chOff x="8839200" y="3862244"/>
              <a:chExt cx="1163781" cy="945284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5039591" y="5836876"/>
              <a:ext cx="1163781" cy="945284"/>
              <a:chOff x="8839200" y="3862244"/>
              <a:chExt cx="1163781" cy="945284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</p:grpSp>
      <p:sp>
        <p:nvSpPr>
          <p:cNvPr id="36" name="TextBox 35"/>
          <p:cNvSpPr txBox="1"/>
          <p:nvPr/>
        </p:nvSpPr>
        <p:spPr>
          <a:xfrm>
            <a:off x="8721437" y="5381207"/>
            <a:ext cx="2901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MOLECULE OF METHANE</a:t>
            </a:r>
            <a:endParaRPr lang="en-GB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463" y="1997141"/>
            <a:ext cx="581112" cy="58406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19" y="5532621"/>
            <a:ext cx="581112" cy="58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3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Molecules: the atoms can be the same type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molecules, you can have two or more atoms joined together that are all the same.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r>
              <a:rPr lang="en-GB" dirty="0" smtClean="0"/>
              <a:t>H</a:t>
            </a:r>
            <a:r>
              <a:rPr lang="en-GB" baseline="-25000" dirty="0" smtClean="0"/>
              <a:t>2  </a:t>
            </a:r>
            <a:r>
              <a:rPr lang="en-GB" dirty="0" smtClean="0"/>
              <a:t>(Hydrogen Gas)</a:t>
            </a:r>
            <a:endParaRPr lang="en-GB" baseline="-25000" dirty="0" smtClean="0"/>
          </a:p>
          <a:p>
            <a:r>
              <a:rPr lang="en-GB" dirty="0" smtClean="0"/>
              <a:t>Element</a:t>
            </a:r>
          </a:p>
          <a:p>
            <a:r>
              <a:rPr lang="en-GB" dirty="0" smtClean="0"/>
              <a:t>Also a molecule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6303821" y="3720928"/>
            <a:ext cx="914400" cy="94528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11640" y="3818848"/>
            <a:ext cx="955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H</a:t>
            </a:r>
            <a:endParaRPr lang="en-US" sz="4400" dirty="0"/>
          </a:p>
        </p:txBody>
      </p:sp>
      <p:sp>
        <p:nvSpPr>
          <p:cNvPr id="6" name="Oval 5"/>
          <p:cNvSpPr/>
          <p:nvPr/>
        </p:nvSpPr>
        <p:spPr>
          <a:xfrm>
            <a:off x="7218221" y="3720928"/>
            <a:ext cx="914400" cy="94528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26040" y="3818848"/>
            <a:ext cx="955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H</a:t>
            </a:r>
            <a:endParaRPr lang="en-US" sz="4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53" y="3151656"/>
            <a:ext cx="581112" cy="58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2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60871" cy="4351338"/>
          </a:xfrm>
        </p:spPr>
        <p:txBody>
          <a:bodyPr/>
          <a:lstStyle/>
          <a:p>
            <a:r>
              <a:rPr lang="en-GB" dirty="0" smtClean="0"/>
              <a:t>Compounds are a special type of molecule.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Compound</a:t>
            </a:r>
            <a:r>
              <a:rPr lang="en-GB" dirty="0" smtClean="0"/>
              <a:t> = two or more atoms of </a:t>
            </a:r>
            <a:r>
              <a:rPr lang="en-GB" b="1" dirty="0" smtClean="0">
                <a:solidFill>
                  <a:srgbClr val="FF0000"/>
                </a:solidFill>
              </a:rPr>
              <a:t>different elements </a:t>
            </a:r>
            <a:r>
              <a:rPr lang="en-GB" dirty="0" smtClean="0"/>
              <a:t>chemically joined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Example: Methane (CH</a:t>
            </a:r>
            <a:r>
              <a:rPr lang="en-GB" baseline="-25000" dirty="0" smtClean="0"/>
              <a:t>4</a:t>
            </a:r>
            <a:r>
              <a:rPr lang="en-GB" dirty="0" smtClean="0"/>
              <a:t>)</a:t>
            </a:r>
          </a:p>
          <a:p>
            <a:r>
              <a:rPr lang="en-GB" dirty="0" smtClean="0"/>
              <a:t>Molecule</a:t>
            </a:r>
          </a:p>
          <a:p>
            <a:r>
              <a:rPr lang="en-GB" dirty="0" smtClean="0"/>
              <a:t>Also a compound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7948353" y="1690688"/>
            <a:ext cx="2992581" cy="2842780"/>
            <a:chOff x="4125191" y="3939380"/>
            <a:chExt cx="2992581" cy="2842780"/>
          </a:xfrm>
        </p:grpSpPr>
        <p:grpSp>
          <p:nvGrpSpPr>
            <p:cNvPr id="5" name="Group 4"/>
            <p:cNvGrpSpPr/>
            <p:nvPr/>
          </p:nvGrpSpPr>
          <p:grpSpPr>
            <a:xfrm>
              <a:off x="4125191" y="4881594"/>
              <a:ext cx="1163781" cy="945284"/>
              <a:chOff x="8839200" y="3862244"/>
              <a:chExt cx="1163781" cy="945284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5039591" y="4891592"/>
              <a:ext cx="1156854" cy="945284"/>
              <a:chOff x="10439400" y="4807528"/>
              <a:chExt cx="1156854" cy="945284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10439400" y="4807528"/>
                <a:ext cx="914400" cy="945284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0640292" y="488159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/>
                  <a:t>C</a:t>
                </a:r>
                <a:endParaRPr lang="en-US" sz="4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011883" y="3939380"/>
              <a:ext cx="1163781" cy="945284"/>
              <a:chOff x="8839200" y="3862244"/>
              <a:chExt cx="1163781" cy="945284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953991" y="4898027"/>
              <a:ext cx="1163781" cy="945284"/>
              <a:chOff x="8839200" y="3862244"/>
              <a:chExt cx="1163781" cy="945284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039591" y="5836876"/>
              <a:ext cx="1163781" cy="945284"/>
              <a:chOff x="8839200" y="3862244"/>
              <a:chExt cx="1163781" cy="945284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 smtClean="0"/>
                  <a:t>H</a:t>
                </a:r>
                <a:endParaRPr lang="en-US" sz="4400" dirty="0"/>
              </a:p>
            </p:txBody>
          </p:sp>
        </p:grp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41" y="5592901"/>
            <a:ext cx="581112" cy="58406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948353" y="4724501"/>
            <a:ext cx="2901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 MOLECULE OF THE COMPOUND METHANE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81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Review: Atoms, Elements, Molecules, and Compounds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0316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an atom.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an element.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 molecule.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 compound.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an atom of the element hydrogen (H).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 molecule of the element oxygen (O</a:t>
            </a:r>
            <a:r>
              <a:rPr lang="en-GB" baseline="-25000" dirty="0" smtClean="0"/>
              <a:t>2</a:t>
            </a:r>
            <a:r>
              <a:rPr lang="en-GB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 molecule of the compound water (H</a:t>
            </a:r>
            <a:r>
              <a:rPr lang="en-GB" baseline="-25000" dirty="0" smtClean="0"/>
              <a:t>2</a:t>
            </a:r>
            <a:r>
              <a:rPr lang="en-GB" dirty="0" smtClean="0"/>
              <a:t>O)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5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539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Chemistry L1: Atoms and Elements</vt:lpstr>
      <vt:lpstr>Key Terms</vt:lpstr>
      <vt:lpstr>Everything is made of particles</vt:lpstr>
      <vt:lpstr>The Particle Model</vt:lpstr>
      <vt:lpstr>Atom or Element</vt:lpstr>
      <vt:lpstr>Molecules</vt:lpstr>
      <vt:lpstr>Molecules: the atoms can be the same type</vt:lpstr>
      <vt:lpstr>Compounds</vt:lpstr>
      <vt:lpstr>Review: Atoms, Elements, Molecules, and Compounds</vt:lpstr>
      <vt:lpstr>Check your 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L1: Atoms and Elements</dc:title>
  <dc:creator>Jessica Luu</dc:creator>
  <cp:lastModifiedBy>Jessica Luu</cp:lastModifiedBy>
  <cp:revision>7</cp:revision>
  <dcterms:created xsi:type="dcterms:W3CDTF">2015-11-18T11:52:40Z</dcterms:created>
  <dcterms:modified xsi:type="dcterms:W3CDTF">2015-11-18T14:41:17Z</dcterms:modified>
</cp:coreProperties>
</file>