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87" d="100"/>
          <a:sy n="87" d="100"/>
        </p:scale>
        <p:origin x="6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0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8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0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8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91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33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5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6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2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6A6EB-FF2A-4397-8F43-430285B8980C}" type="datetimeFigureOut">
              <a:rPr lang="en-GB" smtClean="0"/>
              <a:t>12/05/2016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49EA-5990-4D93-BA13-108357A487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28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Electricity</a:t>
            </a:r>
            <a:br>
              <a:rPr lang="en-GB" dirty="0" smtClean="0"/>
            </a:br>
            <a:r>
              <a:rPr lang="en-GB" dirty="0" smtClean="0"/>
              <a:t>L1: Circuit Diagrams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the symbols and name for circuit components.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circuit diagrams for simple circuits.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what a conductor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why you need a complete circuit for electricity to flow.</a:t>
            </a:r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8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8835" y="570586"/>
            <a:ext cx="4184295" cy="2735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904329" y="570586"/>
            <a:ext cx="4184295" cy="2735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738834" y="3612490"/>
            <a:ext cx="4184295" cy="2735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904329" y="3612490"/>
            <a:ext cx="4184295" cy="2735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804672" y="647309"/>
            <a:ext cx="61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014057" y="665683"/>
            <a:ext cx="61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2.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04672" y="3701491"/>
            <a:ext cx="61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014057" y="3701491"/>
            <a:ext cx="61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2" name="Picture 2" descr="http://www.siyavula.com/gr7-9-websites/natural-sciences/gr8/images/gr8ec02-gd-0016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4" r="12875"/>
          <a:stretch/>
        </p:blipFill>
        <p:spPr bwMode="auto">
          <a:xfrm>
            <a:off x="8222285" y="796099"/>
            <a:ext cx="1784909" cy="228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8227565" y="1141074"/>
            <a:ext cx="1072" cy="16592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007194" y="1141074"/>
            <a:ext cx="1072" cy="16592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675861" y="1040683"/>
            <a:ext cx="2122486" cy="1633319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769737" y="4075991"/>
            <a:ext cx="2122486" cy="163331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35983" r="31964" b="71573"/>
          <a:stretch/>
        </p:blipFill>
        <p:spPr>
          <a:xfrm>
            <a:off x="2385213" y="5739452"/>
            <a:ext cx="680313" cy="464308"/>
          </a:xfrm>
          <a:prstGeom prst="rect">
            <a:avLst/>
          </a:prstGeom>
        </p:spPr>
      </p:pic>
      <p:pic>
        <p:nvPicPr>
          <p:cNvPr id="26" name="Picture 2" descr="http://www.siyavula.com/gr7-9-websites/natural-sciences/gr8/images/gr8ec02-gd-0016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4" r="12875"/>
          <a:stretch/>
        </p:blipFill>
        <p:spPr bwMode="auto">
          <a:xfrm>
            <a:off x="8155229" y="3812490"/>
            <a:ext cx="1784909" cy="228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/>
          <a:srcRect l="44879" r="35599" b="71573"/>
          <a:stretch/>
        </p:blipFill>
        <p:spPr>
          <a:xfrm>
            <a:off x="8801368" y="5593349"/>
            <a:ext cx="470826" cy="52760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/>
          <a:srcRect t="82001"/>
          <a:stretch/>
        </p:blipFill>
        <p:spPr>
          <a:xfrm rot="5400000">
            <a:off x="7103112" y="4759035"/>
            <a:ext cx="1851631" cy="293980"/>
          </a:xfrm>
          <a:prstGeom prst="rect">
            <a:avLst/>
          </a:prstGeom>
        </p:spPr>
      </p:pic>
      <p:cxnSp>
        <p:nvCxnSpPr>
          <p:cNvPr id="29" name="Straight Connector 28"/>
          <p:cNvCxnSpPr/>
          <p:nvPr/>
        </p:nvCxnSpPr>
        <p:spPr>
          <a:xfrm>
            <a:off x="9944089" y="4159687"/>
            <a:ext cx="1072" cy="165927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9807262" y="4642831"/>
            <a:ext cx="276896" cy="72121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657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Building Circuits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Draw a circuit with a battery pack, a light bulb, a switch, and an ammeter.</a:t>
            </a:r>
          </a:p>
          <a:p>
            <a:pPr marL="514350" indent="-514350">
              <a:buAutoNum type="arabicPeriod"/>
            </a:pPr>
            <a:r>
              <a:rPr lang="en-GB" dirty="0" smtClean="0"/>
              <a:t>Set your battery pack to the lowest setting (1.5 V).</a:t>
            </a:r>
          </a:p>
          <a:p>
            <a:pPr marL="514350" indent="-514350">
              <a:buAutoNum type="arabicPeriod"/>
            </a:pPr>
            <a:r>
              <a:rPr lang="en-GB" dirty="0" smtClean="0"/>
              <a:t>Build the circuit, it does not matter which order you put them in as long as they are all in one big loop.</a:t>
            </a:r>
          </a:p>
          <a:p>
            <a:pPr marL="514350" indent="-514350">
              <a:buAutoNum type="arabicPeriod"/>
            </a:pPr>
            <a:r>
              <a:rPr lang="en-GB" dirty="0" smtClean="0"/>
              <a:t>Write down the current (A) of the circuit (using the ammeter).</a:t>
            </a:r>
          </a:p>
          <a:p>
            <a:pPr marL="514350" indent="-514350">
              <a:buAutoNum type="arabicPeriod"/>
            </a:pPr>
            <a:r>
              <a:rPr lang="en-GB" dirty="0" smtClean="0"/>
              <a:t>Turn the battery pack to 3V, 4.5V, and 6V. Record the current for each voltage and any observations about the light bulb.</a:t>
            </a:r>
          </a:p>
          <a:p>
            <a:pPr marL="514350" indent="-514350">
              <a:buAutoNum type="arabicPeriod"/>
            </a:pPr>
            <a:r>
              <a:rPr lang="en-GB" dirty="0" smtClean="0"/>
              <a:t>Add another lightbulb to your circuit. Record the current for a circuit with two lightbulbs and any observations.</a:t>
            </a:r>
          </a:p>
          <a:p>
            <a:pPr marL="514350" indent="-514350"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4764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already know about electricity?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5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electricity?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Electricity</a:t>
            </a:r>
            <a:r>
              <a:rPr lang="en-GB" dirty="0" smtClean="0"/>
              <a:t> = the flow of charged particles (electrons).</a:t>
            </a:r>
          </a:p>
          <a:p>
            <a:endParaRPr lang="en-GB" dirty="0"/>
          </a:p>
          <a:p>
            <a:r>
              <a:rPr lang="en-GB" dirty="0" smtClean="0"/>
              <a:t>Electricity can only flow through materials that are </a:t>
            </a:r>
            <a:r>
              <a:rPr lang="en-GB" b="1" dirty="0" smtClean="0">
                <a:solidFill>
                  <a:srgbClr val="FF0000"/>
                </a:solidFill>
              </a:rPr>
              <a:t>conductors</a:t>
            </a:r>
            <a:r>
              <a:rPr lang="en-GB" dirty="0" smtClean="0"/>
              <a:t> in a </a:t>
            </a:r>
            <a:r>
              <a:rPr lang="en-GB" b="1" dirty="0" smtClean="0">
                <a:solidFill>
                  <a:srgbClr val="FF0000"/>
                </a:solidFill>
              </a:rPr>
              <a:t>complete circuit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Conductor</a:t>
            </a:r>
            <a:r>
              <a:rPr lang="en-GB" dirty="0" smtClean="0"/>
              <a:t> = materials that allow electricity to flow through (metals)</a:t>
            </a:r>
          </a:p>
          <a:p>
            <a:r>
              <a:rPr lang="en-GB" b="1" dirty="0" smtClean="0">
                <a:solidFill>
                  <a:srgbClr val="0070C0"/>
                </a:solidFill>
              </a:rPr>
              <a:t>Insulator</a:t>
            </a:r>
            <a:r>
              <a:rPr lang="en-GB" dirty="0" smtClean="0"/>
              <a:t> = materials that do NOT allow electricity to flow (plastic)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Complete circuit </a:t>
            </a:r>
            <a:r>
              <a:rPr lang="en-GB" dirty="0" smtClean="0"/>
              <a:t>= a closed loop with no gaps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6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947937"/>
              </p:ext>
            </p:extLst>
          </p:nvPr>
        </p:nvGraphicFramePr>
        <p:xfrm>
          <a:off x="297568" y="124359"/>
          <a:ext cx="11303610" cy="6126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7870">
                  <a:extLst>
                    <a:ext uri="{9D8B030D-6E8A-4147-A177-3AD203B41FA5}">
                      <a16:colId xmlns:a16="http://schemas.microsoft.com/office/drawing/2014/main" val="1584502217"/>
                    </a:ext>
                  </a:extLst>
                </a:gridCol>
                <a:gridCol w="2949839">
                  <a:extLst>
                    <a:ext uri="{9D8B030D-6E8A-4147-A177-3AD203B41FA5}">
                      <a16:colId xmlns:a16="http://schemas.microsoft.com/office/drawing/2014/main" val="3926517872"/>
                    </a:ext>
                  </a:extLst>
                </a:gridCol>
                <a:gridCol w="4585901">
                  <a:extLst>
                    <a:ext uri="{9D8B030D-6E8A-4147-A177-3AD203B41FA5}">
                      <a16:colId xmlns:a16="http://schemas.microsoft.com/office/drawing/2014/main" val="152177527"/>
                    </a:ext>
                  </a:extLst>
                </a:gridCol>
              </a:tblGrid>
              <a:tr h="76369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Component</a:t>
                      </a:r>
                    </a:p>
                    <a:p>
                      <a:pPr algn="ctr"/>
                      <a:r>
                        <a:rPr lang="en-GB" sz="2400" dirty="0" smtClean="0"/>
                        <a:t>(Part</a:t>
                      </a:r>
                      <a:r>
                        <a:rPr lang="en-GB" sz="2400" baseline="0" dirty="0" smtClean="0"/>
                        <a:t> of the Circuit)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Symbol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Function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90771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Cell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Gives energy (voltage) to the circuit.</a:t>
                      </a:r>
                      <a:endParaRPr lang="en-GB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78850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Wire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Conductor</a:t>
                      </a:r>
                      <a:r>
                        <a:rPr lang="en-GB" sz="3600" baseline="0" dirty="0" smtClean="0"/>
                        <a:t> that allows electricity to flow.</a:t>
                      </a:r>
                      <a:endParaRPr lang="en-GB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86931"/>
                  </a:ext>
                </a:extLst>
              </a:tr>
              <a:tr h="7636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Light</a:t>
                      </a:r>
                      <a:r>
                        <a:rPr lang="en-GB" sz="3200" baseline="0" dirty="0" smtClean="0"/>
                        <a:t> Bulb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Uses electrical energy to give out light energy.</a:t>
                      </a:r>
                      <a:endParaRPr lang="en-GB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207244"/>
                  </a:ext>
                </a:extLst>
              </a:tr>
              <a:tr h="7636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Switch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 smtClean="0"/>
                        <a:t>Makes a gap in the circuit to</a:t>
                      </a:r>
                      <a:r>
                        <a:rPr lang="en-GB" sz="3600" baseline="0" dirty="0" smtClean="0"/>
                        <a:t> turn it on and off.</a:t>
                      </a:r>
                      <a:endParaRPr lang="en-GB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67575"/>
                  </a:ext>
                </a:extLst>
              </a:tr>
            </a:tbl>
          </a:graphicData>
        </a:graphic>
      </p:graphicFrame>
      <p:pic>
        <p:nvPicPr>
          <p:cNvPr id="1026" name="Picture 2" descr="http://www.bbc.co.uk/staticarchive/5ecbda8efd041c859385f0a8005720b58793175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" t="1840" r="67256" b="81599"/>
          <a:stretch/>
        </p:blipFill>
        <p:spPr bwMode="auto">
          <a:xfrm>
            <a:off x="4367174" y="4938292"/>
            <a:ext cx="2253082" cy="914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bbc.co.uk/staticarchive/5ecbda8efd041c859385f0a8005720b58793175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09" t="5361" r="38421" b="80149"/>
          <a:stretch/>
        </p:blipFill>
        <p:spPr bwMode="auto">
          <a:xfrm>
            <a:off x="4505599" y="1126539"/>
            <a:ext cx="2000986" cy="90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www.bbc.co.uk/staticarchive/5ecbda8efd041c859385f0a8005720b58793175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6" t="35009" r="68486" b="45532"/>
          <a:stretch/>
        </p:blipFill>
        <p:spPr bwMode="auto">
          <a:xfrm>
            <a:off x="4695794" y="3533774"/>
            <a:ext cx="1555045" cy="84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5794" y="2438175"/>
            <a:ext cx="1605686" cy="8159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8" idx="1"/>
            <a:endCxn id="8" idx="3"/>
          </p:cNvCxnSpPr>
          <p:nvPr/>
        </p:nvCxnSpPr>
        <p:spPr>
          <a:xfrm>
            <a:off x="4695794" y="2846142"/>
            <a:ext cx="1605686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33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81482"/>
              </p:ext>
            </p:extLst>
          </p:nvPr>
        </p:nvGraphicFramePr>
        <p:xfrm>
          <a:off x="444195" y="365125"/>
          <a:ext cx="11303610" cy="5882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67870">
                  <a:extLst>
                    <a:ext uri="{9D8B030D-6E8A-4147-A177-3AD203B41FA5}">
                      <a16:colId xmlns:a16="http://schemas.microsoft.com/office/drawing/2014/main" val="1584502217"/>
                    </a:ext>
                  </a:extLst>
                </a:gridCol>
                <a:gridCol w="2949839">
                  <a:extLst>
                    <a:ext uri="{9D8B030D-6E8A-4147-A177-3AD203B41FA5}">
                      <a16:colId xmlns:a16="http://schemas.microsoft.com/office/drawing/2014/main" val="3926517872"/>
                    </a:ext>
                  </a:extLst>
                </a:gridCol>
                <a:gridCol w="4585901">
                  <a:extLst>
                    <a:ext uri="{9D8B030D-6E8A-4147-A177-3AD203B41FA5}">
                      <a16:colId xmlns:a16="http://schemas.microsoft.com/office/drawing/2014/main" val="152177527"/>
                    </a:ext>
                  </a:extLst>
                </a:gridCol>
              </a:tblGrid>
              <a:tr h="763693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Component</a:t>
                      </a:r>
                    </a:p>
                    <a:p>
                      <a:pPr algn="ctr"/>
                      <a:r>
                        <a:rPr lang="en-GB" sz="2400" dirty="0" smtClean="0"/>
                        <a:t>(Part</a:t>
                      </a:r>
                      <a:r>
                        <a:rPr lang="en-GB" sz="2400" baseline="0" dirty="0" smtClean="0"/>
                        <a:t> of the Circuit)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Symbol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Function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890771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Battery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Multiple cells put together,</a:t>
                      </a:r>
                      <a:r>
                        <a:rPr lang="en-GB" sz="2800" baseline="0" dirty="0" smtClean="0"/>
                        <a:t> gives more energy (voltage) to the circuit.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699118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Resistor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Makes</a:t>
                      </a:r>
                      <a:r>
                        <a:rPr lang="en-GB" sz="2800" baseline="0" dirty="0" smtClean="0"/>
                        <a:t> it difficult for electricity to flow, decreases the current (amount of electricity).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085556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Ammeter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Measures the current (amount of electricity) in the circuit.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078850"/>
                  </a:ext>
                </a:extLst>
              </a:tr>
              <a:tr h="8618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Voltmeter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Measures the voltage (energy) in the circuit.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386931"/>
                  </a:ext>
                </a:extLst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815837" y="4290507"/>
            <a:ext cx="1821485" cy="694944"/>
            <a:chOff x="4784141" y="2999232"/>
            <a:chExt cx="1821485" cy="694944"/>
          </a:xfrm>
        </p:grpSpPr>
        <p:sp>
          <p:nvSpPr>
            <p:cNvPr id="6" name="Oval 5"/>
            <p:cNvSpPr/>
            <p:nvPr/>
          </p:nvSpPr>
          <p:spPr>
            <a:xfrm>
              <a:off x="5332781" y="2999232"/>
              <a:ext cx="724205" cy="6949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510784" y="3085094"/>
              <a:ext cx="8485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A</a:t>
              </a:r>
              <a:endParaRPr lang="en-GB" sz="28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4784141" y="3346704"/>
              <a:ext cx="54864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6056986" y="3349143"/>
              <a:ext cx="54864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815838" y="5379085"/>
            <a:ext cx="1821485" cy="694944"/>
            <a:chOff x="4784141" y="3833866"/>
            <a:chExt cx="1821485" cy="694944"/>
          </a:xfrm>
        </p:grpSpPr>
        <p:sp>
          <p:nvSpPr>
            <p:cNvPr id="11" name="Oval 10"/>
            <p:cNvSpPr/>
            <p:nvPr/>
          </p:nvSpPr>
          <p:spPr>
            <a:xfrm>
              <a:off x="5332781" y="3833866"/>
              <a:ext cx="724205" cy="6949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10784" y="3919728"/>
              <a:ext cx="8485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V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>
              <a:off x="4784141" y="4181338"/>
              <a:ext cx="54864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056986" y="4183777"/>
              <a:ext cx="548640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" name="Picture 2" descr="http://www.bbc.co.uk/staticarchive/5ecbda8efd041c859385f0a8005720b58793175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72" t="2716" r="3295" b="78446"/>
          <a:stretch/>
        </p:blipFill>
        <p:spPr bwMode="auto">
          <a:xfrm>
            <a:off x="4676847" y="1325539"/>
            <a:ext cx="2058602" cy="100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www.bbc.co.uk/staticarchive/5ecbda8efd041c859385f0a8005720b587931759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" t="69580" r="67890" b="13032"/>
          <a:stretch/>
        </p:blipFill>
        <p:spPr bwMode="auto">
          <a:xfrm>
            <a:off x="4676847" y="2720955"/>
            <a:ext cx="2151845" cy="100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/>
          <p:cNvCxnSpPr/>
          <p:nvPr/>
        </p:nvCxnSpPr>
        <p:spPr>
          <a:xfrm>
            <a:off x="5398618" y="1884146"/>
            <a:ext cx="497357" cy="21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13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Circuit Diagrams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16219" cy="1012673"/>
          </a:xfrm>
        </p:spPr>
        <p:txBody>
          <a:bodyPr/>
          <a:lstStyle/>
          <a:p>
            <a:r>
              <a:rPr lang="en-GB" dirty="0" smtClean="0"/>
              <a:t>What components are in this circuit?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17865"/>
            <a:ext cx="4706112" cy="362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Circuit Diagrams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16219" cy="1012673"/>
          </a:xfrm>
        </p:spPr>
        <p:txBody>
          <a:bodyPr/>
          <a:lstStyle/>
          <a:p>
            <a:r>
              <a:rPr lang="en-GB" dirty="0" smtClean="0"/>
              <a:t>What components are in this circuit?</a:t>
            </a:r>
            <a:endParaRPr lang="en-GB" dirty="0"/>
          </a:p>
        </p:txBody>
      </p:sp>
      <p:pic>
        <p:nvPicPr>
          <p:cNvPr id="3074" name="Picture 2" descr="http://www.siyavula.com/gr7-9-websites/natural-sciences/gr8/images/gr8ec02-gd-00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288" y="1423732"/>
            <a:ext cx="4762500" cy="4352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91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Rules for drawing circuit diagrams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4000" dirty="0" smtClean="0"/>
              <a:t>The circuit should have a rectangular shape.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The circuit should not have any gaps (unless there is a switch).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Use straight lines (using a ruler) for the wires.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Do not put any components on the corners.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41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Draw the following circuit diagrams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 smtClean="0"/>
              <a:t>A circuit with…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cell, a lightbulb, and a switch.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battery of two cells and two lightbulb.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cell, a switch, and two light bulbs.</a:t>
            </a:r>
          </a:p>
          <a:p>
            <a:pPr marL="514350" indent="-514350">
              <a:buAutoNum type="arabicPeriod"/>
            </a:pPr>
            <a:r>
              <a:rPr lang="en-GB" sz="3600" dirty="0" smtClean="0"/>
              <a:t>A battery of two cells, a resistor, a switch, and three light bulbs.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0395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479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Electricity L1: Circuit Diagrams</vt:lpstr>
      <vt:lpstr>What do you already know about electricity?</vt:lpstr>
      <vt:lpstr>What is electricity?</vt:lpstr>
      <vt:lpstr>PowerPoint Presentation</vt:lpstr>
      <vt:lpstr>PowerPoint Presentation</vt:lpstr>
      <vt:lpstr>Circuit Diagrams</vt:lpstr>
      <vt:lpstr>Circuit Diagrams</vt:lpstr>
      <vt:lpstr>Rules for drawing circuit diagrams</vt:lpstr>
      <vt:lpstr>Draw the following circuit diagrams</vt:lpstr>
      <vt:lpstr>PowerPoint Presentation</vt:lpstr>
      <vt:lpstr>Practical: Building Circuits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Electricity L1: Circuit Diagrams</dc:title>
  <dc:creator>Jessica Luu</dc:creator>
  <cp:lastModifiedBy>Jessica Luu</cp:lastModifiedBy>
  <cp:revision>12</cp:revision>
  <dcterms:created xsi:type="dcterms:W3CDTF">2016-05-12T08:31:09Z</dcterms:created>
  <dcterms:modified xsi:type="dcterms:W3CDTF">2016-05-12T11:56:25Z</dcterms:modified>
</cp:coreProperties>
</file>